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handoutMasterIdLst>
    <p:handoutMasterId r:id="rId80"/>
  </p:handoutMasterIdLst>
  <p:sldIdLst>
    <p:sldId id="759" r:id="rId2"/>
    <p:sldId id="736" r:id="rId3"/>
    <p:sldId id="366" r:id="rId4"/>
    <p:sldId id="621" r:id="rId5"/>
    <p:sldId id="622" r:id="rId6"/>
    <p:sldId id="623" r:id="rId7"/>
    <p:sldId id="624" r:id="rId8"/>
    <p:sldId id="625" r:id="rId9"/>
    <p:sldId id="626" r:id="rId10"/>
    <p:sldId id="627" r:id="rId11"/>
    <p:sldId id="628" r:id="rId12"/>
    <p:sldId id="629" r:id="rId13"/>
    <p:sldId id="633" r:id="rId14"/>
    <p:sldId id="634" r:id="rId15"/>
    <p:sldId id="635" r:id="rId16"/>
    <p:sldId id="638" r:id="rId17"/>
    <p:sldId id="742" r:id="rId18"/>
    <p:sldId id="743" r:id="rId19"/>
    <p:sldId id="760" r:id="rId20"/>
    <p:sldId id="761" r:id="rId21"/>
    <p:sldId id="762" r:id="rId22"/>
    <p:sldId id="763" r:id="rId23"/>
    <p:sldId id="764" r:id="rId24"/>
    <p:sldId id="637" r:id="rId25"/>
    <p:sldId id="641" r:id="rId26"/>
    <p:sldId id="642" r:id="rId27"/>
    <p:sldId id="644" r:id="rId28"/>
    <p:sldId id="658" r:id="rId29"/>
    <p:sldId id="430" r:id="rId30"/>
    <p:sldId id="659" r:id="rId31"/>
    <p:sldId id="660" r:id="rId32"/>
    <p:sldId id="661" r:id="rId33"/>
    <p:sldId id="662" r:id="rId34"/>
    <p:sldId id="765" r:id="rId35"/>
    <p:sldId id="663" r:id="rId36"/>
    <p:sldId id="753" r:id="rId37"/>
    <p:sldId id="754" r:id="rId38"/>
    <p:sldId id="755" r:id="rId39"/>
    <p:sldId id="756" r:id="rId40"/>
    <p:sldId id="757" r:id="rId41"/>
    <p:sldId id="758" r:id="rId42"/>
    <p:sldId id="664" r:id="rId43"/>
    <p:sldId id="665" r:id="rId44"/>
    <p:sldId id="666" r:id="rId45"/>
    <p:sldId id="667" r:id="rId46"/>
    <p:sldId id="668" r:id="rId47"/>
    <p:sldId id="669" r:id="rId48"/>
    <p:sldId id="670" r:id="rId49"/>
    <p:sldId id="766" r:id="rId50"/>
    <p:sldId id="750" r:id="rId51"/>
    <p:sldId id="751" r:id="rId52"/>
    <p:sldId id="672" r:id="rId53"/>
    <p:sldId id="752" r:id="rId54"/>
    <p:sldId id="674" r:id="rId55"/>
    <p:sldId id="675" r:id="rId56"/>
    <p:sldId id="676" r:id="rId57"/>
    <p:sldId id="677" r:id="rId58"/>
    <p:sldId id="767" r:id="rId59"/>
    <p:sldId id="768" r:id="rId60"/>
    <p:sldId id="769" r:id="rId61"/>
    <p:sldId id="770" r:id="rId62"/>
    <p:sldId id="771" r:id="rId63"/>
    <p:sldId id="772" r:id="rId64"/>
    <p:sldId id="773" r:id="rId65"/>
    <p:sldId id="786" r:id="rId66"/>
    <p:sldId id="774" r:id="rId67"/>
    <p:sldId id="775" r:id="rId68"/>
    <p:sldId id="787" r:id="rId69"/>
    <p:sldId id="777" r:id="rId70"/>
    <p:sldId id="778" r:id="rId71"/>
    <p:sldId id="779" r:id="rId72"/>
    <p:sldId id="780" r:id="rId73"/>
    <p:sldId id="781" r:id="rId74"/>
    <p:sldId id="782" r:id="rId75"/>
    <p:sldId id="783" r:id="rId76"/>
    <p:sldId id="784" r:id="rId77"/>
    <p:sldId id="785" r:id="rId78"/>
  </p:sldIdLst>
  <p:sldSz cx="9906000" cy="6858000" type="A4"/>
  <p:notesSz cx="6797675" cy="9926638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돋움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돋움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돋움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돋움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돋움" panose="020B0600000101010101" pitchFamily="50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Times New Roman" panose="02020603050405020304" pitchFamily="18" charset="0"/>
        <a:ea typeface="돋움" panose="020B0600000101010101" pitchFamily="50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Times New Roman" panose="02020603050405020304" pitchFamily="18" charset="0"/>
        <a:ea typeface="돋움" panose="020B0600000101010101" pitchFamily="50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Times New Roman" panose="02020603050405020304" pitchFamily="18" charset="0"/>
        <a:ea typeface="돋움" panose="020B0600000101010101" pitchFamily="50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Times New Roman" panose="02020603050405020304" pitchFamily="18" charset="0"/>
        <a:ea typeface="돋움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0">
          <p15:clr>
            <a:srgbClr val="A4A3A4"/>
          </p15:clr>
        </p15:guide>
        <p15:guide id="2" pos="56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97" userDrawn="1">
          <p15:clr>
            <a:srgbClr val="A4A3A4"/>
          </p15:clr>
        </p15:guide>
        <p15:guide id="2" pos="312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66FF"/>
    <a:srgbClr val="0000FF"/>
    <a:srgbClr val="E7260F"/>
    <a:srgbClr val="FF99FF"/>
    <a:srgbClr val="FFCCCC"/>
    <a:srgbClr val="FF99CC"/>
    <a:srgbClr val="FFFFCC"/>
    <a:srgbClr val="FFFF99"/>
    <a:srgbClr val="9DAFFD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03" autoAdjust="0"/>
    <p:restoredTop sz="94660" autoAdjust="0"/>
  </p:normalViewPr>
  <p:slideViewPr>
    <p:cSldViewPr snapToGrid="0">
      <p:cViewPr varScale="1">
        <p:scale>
          <a:sx n="100" d="100"/>
          <a:sy n="100" d="100"/>
        </p:scale>
        <p:origin x="76" y="424"/>
      </p:cViewPr>
      <p:guideLst>
        <p:guide orient="horz" pos="4080"/>
        <p:guide pos="56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39" d="100"/>
          <a:sy n="39" d="100"/>
        </p:scale>
        <p:origin x="-1402" y="-102"/>
      </p:cViewPr>
      <p:guideLst>
        <p:guide orient="horz" pos="2197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image" Target="../media/image8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8033"/>
            <a:ext cx="2945876" cy="46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83" tIns="0" rIns="19383" bIns="0" numCol="1" anchor="t" anchorCtr="0" compatLnSpc="1">
            <a:prstTxWarp prst="textNoShape">
              <a:avLst/>
            </a:prstTxWarp>
          </a:bodyPr>
          <a:lstStyle>
            <a:lvl1pPr defTabSz="901323" eaLnBrk="0" latinLnBrk="0" hangingPunct="0">
              <a:defRPr sz="1000" i="1">
                <a:latin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799" y="8033"/>
            <a:ext cx="2945876" cy="46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83" tIns="0" rIns="19383" bIns="0" numCol="1" anchor="t" anchorCtr="0" compatLnSpc="1">
            <a:prstTxWarp prst="textNoShape">
              <a:avLst/>
            </a:prstTxWarp>
          </a:bodyPr>
          <a:lstStyle>
            <a:lvl1pPr algn="r" defTabSz="901323" eaLnBrk="0" latinLnBrk="0" hangingPunct="0">
              <a:defRPr sz="1000" i="1">
                <a:latin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15950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8033"/>
            <a:ext cx="2945876" cy="46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83" tIns="0" rIns="19383" bIns="0" numCol="1" anchor="t" anchorCtr="0" compatLnSpc="1">
            <a:prstTxWarp prst="textNoShape">
              <a:avLst/>
            </a:prstTxWarp>
          </a:bodyPr>
          <a:lstStyle>
            <a:lvl1pPr defTabSz="749487" eaLnBrk="1" latinLnBrk="0" hangingPunct="1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799" y="8033"/>
            <a:ext cx="2945876" cy="46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83" tIns="0" rIns="19383" bIns="0" numCol="1" anchor="t" anchorCtr="0" compatLnSpc="1">
            <a:prstTxWarp prst="textNoShape">
              <a:avLst/>
            </a:prstTxWarp>
          </a:bodyPr>
          <a:lstStyle>
            <a:lvl1pPr algn="r" defTabSz="749487" eaLnBrk="1" latinLnBrk="0" hangingPunct="1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51189"/>
            <a:ext cx="2945876" cy="46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83" tIns="0" rIns="19383" bIns="0" numCol="1" anchor="b" anchorCtr="0" compatLnSpc="1">
            <a:prstTxWarp prst="textNoShape">
              <a:avLst/>
            </a:prstTxWarp>
          </a:bodyPr>
          <a:lstStyle>
            <a:lvl1pPr defTabSz="749487" eaLnBrk="1" latinLnBrk="0" hangingPunct="1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799" y="9451189"/>
            <a:ext cx="2945876" cy="46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83" tIns="0" rIns="19383" bIns="0" numCol="1" anchor="b" anchorCtr="0" compatLnSpc="1">
            <a:prstTxWarp prst="textNoShape">
              <a:avLst/>
            </a:prstTxWarp>
          </a:bodyPr>
          <a:lstStyle>
            <a:lvl1pPr algn="r" defTabSz="749487" eaLnBrk="1" latinLnBrk="0" hangingPunct="1">
              <a:defRPr sz="1000" i="1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52A5210-1BF0-4D99-8E72-82A3D87DBF5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5923" y="4720777"/>
            <a:ext cx="4985831" cy="3908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1" tIns="46843" rIns="92071" bIns="4684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/>
              <a:t>Body Text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3017415" y="9454401"/>
            <a:ext cx="764474" cy="257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7225" tIns="45227" rIns="87225" bIns="45227">
            <a:spAutoFit/>
          </a:bodyPr>
          <a:lstStyle>
            <a:lvl1pPr defTabSz="839788" eaLnBrk="0" hangingPunct="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돋움" panose="020B0600000101010101" pitchFamily="50" charset="-127"/>
              </a:defRPr>
            </a:lvl1pPr>
            <a:lvl2pPr marL="742950" indent="-285750" defTabSz="839788" eaLnBrk="0" hangingPunct="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돋움" panose="020B0600000101010101" pitchFamily="50" charset="-127"/>
              </a:defRPr>
            </a:lvl2pPr>
            <a:lvl3pPr marL="1143000" indent="-228600" defTabSz="839788" eaLnBrk="0" hangingPunct="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돋움" panose="020B0600000101010101" pitchFamily="50" charset="-127"/>
              </a:defRPr>
            </a:lvl3pPr>
            <a:lvl4pPr marL="1600200" indent="-228600" defTabSz="839788" eaLnBrk="0" hangingPunct="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돋움" panose="020B0600000101010101" pitchFamily="50" charset="-127"/>
              </a:defRPr>
            </a:lvl4pPr>
            <a:lvl5pPr marL="2057400" indent="-228600" defTabSz="839788" eaLnBrk="0" hangingPunct="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돋움" panose="020B0600000101010101" pitchFamily="50" charset="-127"/>
              </a:defRPr>
            </a:lvl5pPr>
            <a:lvl6pPr marL="2514600" indent="-228600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돋움" panose="020B0600000101010101" pitchFamily="50" charset="-127"/>
              </a:defRPr>
            </a:lvl6pPr>
            <a:lvl7pPr marL="2971800" indent="-228600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돋움" panose="020B0600000101010101" pitchFamily="50" charset="-127"/>
              </a:defRPr>
            </a:lvl7pPr>
            <a:lvl8pPr marL="3429000" indent="-228600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돋움" panose="020B0600000101010101" pitchFamily="50" charset="-127"/>
              </a:defRPr>
            </a:lvl8pPr>
            <a:lvl9pPr marL="3886200" indent="-228600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90000"/>
              </a:lnSpc>
              <a:defRPr/>
            </a:pPr>
            <a:r>
              <a:rPr lang="en-US" altLang="ko-KR">
                <a:latin typeface="Arial" panose="020B0604020202020204" pitchFamily="34" charset="0"/>
              </a:rPr>
              <a:t>Page </a:t>
            </a:r>
            <a:fld id="{1CC2A2D0-5AF0-44BC-A1DD-FB9D70A9A76C}" type="slidenum">
              <a:rPr lang="en-US" altLang="ko-KR" smtClean="0">
                <a:latin typeface="Arial" panose="020B0604020202020204" pitchFamily="34" charset="0"/>
              </a:rPr>
              <a:pPr algn="ctr">
                <a:lnSpc>
                  <a:spcPct val="90000"/>
                </a:lnSpc>
                <a:defRPr/>
              </a:pPr>
              <a:t>‹#›</a:t>
            </a:fld>
            <a:endParaRPr lang="en-US" altLang="ko-KR">
              <a:latin typeface="Arial" panose="020B0604020202020204" pitchFamily="34" charset="0"/>
            </a:endParaRPr>
          </a:p>
        </p:txBody>
      </p:sp>
      <p:sp>
        <p:nvSpPr>
          <p:cNvPr id="3080" name="Rectangle 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87413" y="865188"/>
            <a:ext cx="5021262" cy="34782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26942792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885825" rtl="0" eaLnBrk="0" fontAlgn="base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1pPr>
    <a:lvl2pPr marL="449263" algn="l" defTabSz="885825" rtl="0" eaLnBrk="0" fontAlgn="base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2pPr>
    <a:lvl3pPr marL="900113" algn="l" defTabSz="885825" rtl="0" eaLnBrk="0" fontAlgn="base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3pPr>
    <a:lvl4pPr marL="1349375" algn="l" defTabSz="885825" rtl="0" eaLnBrk="0" fontAlgn="base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4pPr>
    <a:lvl5pPr marL="1798638" algn="l" defTabSz="885825" rtl="0" eaLnBrk="0" fontAlgn="base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704850" y="765175"/>
            <a:ext cx="8389938" cy="2211388"/>
            <a:chOff x="478" y="1056"/>
            <a:chExt cx="5285" cy="1393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ltGray">
            <a:xfrm>
              <a:off x="483" y="1057"/>
              <a:ext cx="5272" cy="1391"/>
            </a:xfrm>
            <a:prstGeom prst="rect">
              <a:avLst/>
            </a:prstGeom>
            <a:solidFill>
              <a:srgbClr val="EAEAEA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1pPr>
              <a:lvl2pPr marL="742950" indent="-285750"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2pPr>
              <a:lvl3pPr marL="1143000" indent="-228600"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3pPr>
              <a:lvl4pPr marL="1600200" indent="-228600"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4pPr>
              <a:lvl5pPr marL="2057400" indent="-228600"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endParaRPr lang="ko-KR" altLang="en-US" sz="1400">
                <a:latin typeface="돋움" panose="020B0600000101010101" pitchFamily="50" charset="-127"/>
              </a:endParaRPr>
            </a:p>
          </p:txBody>
        </p:sp>
        <p:sp>
          <p:nvSpPr>
            <p:cNvPr id="6" name="Freeform 4"/>
            <p:cNvSpPr>
              <a:spLocks/>
            </p:cNvSpPr>
            <p:nvPr/>
          </p:nvSpPr>
          <p:spPr bwMode="ltGray">
            <a:xfrm>
              <a:off x="478" y="1056"/>
              <a:ext cx="5273" cy="1393"/>
            </a:xfrm>
            <a:custGeom>
              <a:avLst/>
              <a:gdLst>
                <a:gd name="T0" fmla="*/ 5272 w 5273"/>
                <a:gd name="T1" fmla="*/ 0 h 1393"/>
                <a:gd name="T2" fmla="*/ 0 w 5273"/>
                <a:gd name="T3" fmla="*/ 0 h 1393"/>
                <a:gd name="T4" fmla="*/ 0 w 5273"/>
                <a:gd name="T5" fmla="*/ 1392 h 13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273" h="1393">
                  <a:moveTo>
                    <a:pt x="5272" y="0"/>
                  </a:moveTo>
                  <a:lnTo>
                    <a:pt x="0" y="0"/>
                  </a:lnTo>
                  <a:lnTo>
                    <a:pt x="0" y="1392"/>
                  </a:lnTo>
                </a:path>
              </a:pathLst>
            </a:custGeom>
            <a:noFill/>
            <a:ln w="12700" cap="rnd" cmpd="sng">
              <a:solidFill>
                <a:srgbClr val="B2B2B2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ltGray">
            <a:xfrm>
              <a:off x="490" y="1056"/>
              <a:ext cx="5273" cy="1393"/>
            </a:xfrm>
            <a:custGeom>
              <a:avLst/>
              <a:gdLst>
                <a:gd name="T0" fmla="*/ 5272 w 5273"/>
                <a:gd name="T1" fmla="*/ 0 h 1393"/>
                <a:gd name="T2" fmla="*/ 5272 w 5273"/>
                <a:gd name="T3" fmla="*/ 1392 h 1393"/>
                <a:gd name="T4" fmla="*/ 0 w 5273"/>
                <a:gd name="T5" fmla="*/ 1392 h 13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273" h="1393">
                  <a:moveTo>
                    <a:pt x="5272" y="0"/>
                  </a:moveTo>
                  <a:lnTo>
                    <a:pt x="5272" y="1392"/>
                  </a:lnTo>
                  <a:lnTo>
                    <a:pt x="0" y="1392"/>
                  </a:lnTo>
                </a:path>
              </a:pathLst>
            </a:custGeom>
            <a:noFill/>
            <a:ln w="127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704850" y="6021388"/>
            <a:ext cx="8383588" cy="153987"/>
            <a:chOff x="480" y="3744"/>
            <a:chExt cx="5281" cy="97"/>
          </a:xfrm>
        </p:grpSpPr>
        <p:sp>
          <p:nvSpPr>
            <p:cNvPr id="9" name="Rectangle 7"/>
            <p:cNvSpPr>
              <a:spLocks noChangeArrowheads="1"/>
            </p:cNvSpPr>
            <p:nvPr/>
          </p:nvSpPr>
          <p:spPr bwMode="ltGray">
            <a:xfrm>
              <a:off x="480" y="3744"/>
              <a:ext cx="5280" cy="96"/>
            </a:xfrm>
            <a:prstGeom prst="rect">
              <a:avLst/>
            </a:prstGeom>
            <a:solidFill>
              <a:srgbClr val="EAEAEA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1pPr>
              <a:lvl2pPr marL="742950" indent="-285750"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2pPr>
              <a:lvl3pPr marL="1143000" indent="-228600"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3pPr>
              <a:lvl4pPr marL="1600200" indent="-228600"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4pPr>
              <a:lvl5pPr marL="2057400" indent="-228600"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endParaRPr lang="ko-KR" altLang="en-US" sz="1400">
                <a:latin typeface="돋움" panose="020B0600000101010101" pitchFamily="50" charset="-127"/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ltGray">
            <a:xfrm>
              <a:off x="480" y="3744"/>
              <a:ext cx="5281" cy="97"/>
            </a:xfrm>
            <a:custGeom>
              <a:avLst/>
              <a:gdLst>
                <a:gd name="T0" fmla="*/ 5280 w 5281"/>
                <a:gd name="T1" fmla="*/ 0 h 97"/>
                <a:gd name="T2" fmla="*/ 0 w 5281"/>
                <a:gd name="T3" fmla="*/ 0 h 97"/>
                <a:gd name="T4" fmla="*/ 0 w 5281"/>
                <a:gd name="T5" fmla="*/ 96 h 9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281" h="97">
                  <a:moveTo>
                    <a:pt x="528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12700" cap="rnd" cmpd="sng">
              <a:solidFill>
                <a:srgbClr val="B2B2B2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ltGray">
            <a:xfrm>
              <a:off x="480" y="3744"/>
              <a:ext cx="5281" cy="97"/>
            </a:xfrm>
            <a:custGeom>
              <a:avLst/>
              <a:gdLst>
                <a:gd name="T0" fmla="*/ 5280 w 5281"/>
                <a:gd name="T1" fmla="*/ 0 h 97"/>
                <a:gd name="T2" fmla="*/ 5280 w 5281"/>
                <a:gd name="T3" fmla="*/ 96 h 97"/>
                <a:gd name="T4" fmla="*/ 0 w 5281"/>
                <a:gd name="T5" fmla="*/ 96 h 9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281" h="97">
                  <a:moveTo>
                    <a:pt x="5280" y="0"/>
                  </a:moveTo>
                  <a:lnTo>
                    <a:pt x="5280" y="96"/>
                  </a:lnTo>
                  <a:lnTo>
                    <a:pt x="0" y="96"/>
                  </a:lnTo>
                </a:path>
              </a:pathLst>
            </a:custGeom>
            <a:noFill/>
            <a:ln w="127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" name="Group 14"/>
          <p:cNvGrpSpPr>
            <a:grpSpLocks/>
          </p:cNvGrpSpPr>
          <p:nvPr/>
        </p:nvGrpSpPr>
        <p:grpSpPr bwMode="auto">
          <a:xfrm>
            <a:off x="863600" y="1281113"/>
            <a:ext cx="153988" cy="1752600"/>
            <a:chOff x="578" y="1200"/>
            <a:chExt cx="97" cy="1104"/>
          </a:xfrm>
        </p:grpSpPr>
        <p:sp useBgFill="1">
          <p:nvSpPr>
            <p:cNvPr id="13" name="Rectangle 11"/>
            <p:cNvSpPr>
              <a:spLocks noChangeArrowheads="1"/>
            </p:cNvSpPr>
            <p:nvPr/>
          </p:nvSpPr>
          <p:spPr bwMode="ltGray">
            <a:xfrm>
              <a:off x="578" y="1201"/>
              <a:ext cx="96" cy="1103"/>
            </a:xfrm>
            <a:prstGeom prst="rect">
              <a:avLst/>
            </a:pr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1pPr>
              <a:lvl2pPr marL="742950" indent="-285750"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2pPr>
              <a:lvl3pPr marL="1143000" indent="-228600"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3pPr>
              <a:lvl4pPr marL="1600200" indent="-228600"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4pPr>
              <a:lvl5pPr marL="2057400" indent="-228600"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endParaRPr lang="ko-KR" altLang="en-US" sz="1400">
                <a:latin typeface="돋움" panose="020B0600000101010101" pitchFamily="50" charset="-127"/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ltGray">
            <a:xfrm>
              <a:off x="578" y="1200"/>
              <a:ext cx="97" cy="1104"/>
            </a:xfrm>
            <a:custGeom>
              <a:avLst/>
              <a:gdLst>
                <a:gd name="T0" fmla="*/ 0 w 97"/>
                <a:gd name="T1" fmla="*/ 1103 h 1104"/>
                <a:gd name="T2" fmla="*/ 96 w 97"/>
                <a:gd name="T3" fmla="*/ 1103 h 1104"/>
                <a:gd name="T4" fmla="*/ 96 w 97"/>
                <a:gd name="T5" fmla="*/ 0 h 110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7" h="1104">
                  <a:moveTo>
                    <a:pt x="0" y="1103"/>
                  </a:moveTo>
                  <a:lnTo>
                    <a:pt x="96" y="1103"/>
                  </a:lnTo>
                  <a:lnTo>
                    <a:pt x="96" y="0"/>
                  </a:lnTo>
                </a:path>
              </a:pathLst>
            </a:custGeom>
            <a:noFill/>
            <a:ln w="12700" cap="rnd" cmpd="sng">
              <a:solidFill>
                <a:srgbClr val="B2B2B2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ltGray">
            <a:xfrm>
              <a:off x="578" y="1200"/>
              <a:ext cx="97" cy="1104"/>
            </a:xfrm>
            <a:custGeom>
              <a:avLst/>
              <a:gdLst>
                <a:gd name="T0" fmla="*/ 0 w 97"/>
                <a:gd name="T1" fmla="*/ 1103 h 1104"/>
                <a:gd name="T2" fmla="*/ 0 w 97"/>
                <a:gd name="T3" fmla="*/ 0 h 1104"/>
                <a:gd name="T4" fmla="*/ 96 w 97"/>
                <a:gd name="T5" fmla="*/ 0 h 110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7" h="1104">
                  <a:moveTo>
                    <a:pt x="0" y="1103"/>
                  </a:moveTo>
                  <a:lnTo>
                    <a:pt x="0" y="0"/>
                  </a:lnTo>
                  <a:lnTo>
                    <a:pt x="96" y="0"/>
                  </a:lnTo>
                </a:path>
              </a:pathLst>
            </a:custGeom>
            <a:noFill/>
            <a:ln w="127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088" name="Rectangle 16"/>
          <p:cNvSpPr>
            <a:spLocks noGrp="1" noChangeArrowheads="1"/>
          </p:cNvSpPr>
          <p:nvPr>
            <p:ph type="ctrTitle" sz="quarter"/>
          </p:nvPr>
        </p:nvSpPr>
        <p:spPr>
          <a:xfrm>
            <a:off x="1219200" y="1905000"/>
            <a:ext cx="7772400" cy="838200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유형 편집</a:t>
            </a:r>
          </a:p>
        </p:txBody>
      </p:sp>
      <p:sp>
        <p:nvSpPr>
          <p:cNvPr id="3089" name="Rectangle 1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676400" y="3429000"/>
            <a:ext cx="6629400" cy="2743200"/>
          </a:xfrm>
        </p:spPr>
        <p:txBody>
          <a:bodyPr anchor="ctr"/>
          <a:lstStyle>
            <a:lvl1pPr marL="0" indent="0">
              <a:lnSpc>
                <a:spcPct val="80000"/>
              </a:lnSpc>
              <a:buFont typeface="Monotype Sorts" pitchFamily="2" charset="2"/>
              <a:buNone/>
              <a:defRPr b="0"/>
            </a:lvl1pPr>
          </a:lstStyle>
          <a:p>
            <a:endParaRPr lang="ko-KR" altLang="ko-KR"/>
          </a:p>
        </p:txBody>
      </p:sp>
      <p:sp>
        <p:nvSpPr>
          <p:cNvPr id="16" name="Rectangle 18"/>
          <p:cNvSpPr>
            <a:spLocks noGrp="1" noChangeArrowheads="1"/>
          </p:cNvSpPr>
          <p:nvPr>
            <p:ph type="dt" sz="quarter" idx="10"/>
          </p:nvPr>
        </p:nvSpPr>
        <p:spPr>
          <a:xfrm>
            <a:off x="762000" y="6324600"/>
            <a:ext cx="1905000" cy="457200"/>
          </a:xfrm>
        </p:spPr>
        <p:txBody>
          <a:bodyPr/>
          <a:lstStyle>
            <a:lvl1pPr defTabSz="914400" eaLnBrk="0" hangingPunct="0">
              <a:defRPr>
                <a:latin typeface="+mj-lt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" name="Rectangle 19"/>
          <p:cNvSpPr>
            <a:spLocks noGrp="1" noChangeArrowheads="1"/>
          </p:cNvSpPr>
          <p:nvPr>
            <p:ph type="ftr" sz="quarter" idx="11"/>
          </p:nvPr>
        </p:nvSpPr>
        <p:spPr>
          <a:xfrm>
            <a:off x="3505200" y="6324600"/>
            <a:ext cx="2895600" cy="457200"/>
          </a:xfrm>
        </p:spPr>
        <p:txBody>
          <a:bodyPr/>
          <a:lstStyle>
            <a:lvl1pPr defTabSz="914400" eaLnBrk="0" hangingPunct="0">
              <a:defRPr>
                <a:latin typeface="+mj-lt"/>
              </a:defRPr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70036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4850" y="157397"/>
            <a:ext cx="8496300" cy="56962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76846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0" y="6248400"/>
            <a:ext cx="2057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eaLnBrk="1" latinLnBrk="0" hangingPunct="1"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29000" y="6400800"/>
            <a:ext cx="3048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eaLnBrk="1" latinLnBrk="0" hangingPunct="1"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6600" y="6400800"/>
            <a:ext cx="2057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 eaLnBrk="1" latinLnBrk="0" hangingPunct="1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ko-KR"/>
              <a:t> </a:t>
            </a:r>
            <a:fld id="{0328C5CF-5986-4B52-AC62-458825EDA38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00113"/>
            <a:ext cx="8534400" cy="519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Body Text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 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 flipH="1">
            <a:off x="304800" y="6324600"/>
            <a:ext cx="9220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704850" y="768350"/>
            <a:ext cx="7772400" cy="0"/>
          </a:xfrm>
          <a:prstGeom prst="line">
            <a:avLst/>
          </a:prstGeom>
          <a:noFill/>
          <a:ln w="47625" cmpd="thickThin">
            <a:solidFill>
              <a:srgbClr val="114FFB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704850" y="157163"/>
            <a:ext cx="8496300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SLIDE TITLE</a:t>
            </a:r>
          </a:p>
        </p:txBody>
      </p:sp>
      <p:grpSp>
        <p:nvGrpSpPr>
          <p:cNvPr id="1033" name="Group 11"/>
          <p:cNvGrpSpPr>
            <a:grpSpLocks/>
          </p:cNvGrpSpPr>
          <p:nvPr/>
        </p:nvGrpSpPr>
        <p:grpSpPr bwMode="auto">
          <a:xfrm>
            <a:off x="669925" y="6376988"/>
            <a:ext cx="946150" cy="366712"/>
            <a:chOff x="422" y="4017"/>
            <a:chExt cx="596" cy="231"/>
          </a:xfrm>
        </p:grpSpPr>
        <p:sp>
          <p:nvSpPr>
            <p:cNvPr id="1034" name="Rectangle 9"/>
            <p:cNvSpPr>
              <a:spLocks noChangeArrowheads="1"/>
            </p:cNvSpPr>
            <p:nvPr/>
          </p:nvSpPr>
          <p:spPr bwMode="auto">
            <a:xfrm>
              <a:off x="422" y="4017"/>
              <a:ext cx="1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1pPr>
              <a:lvl2pPr marL="742950" indent="-285750"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2pPr>
              <a:lvl3pPr marL="1143000" indent="-228600"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3pPr>
              <a:lvl4pPr marL="1600200" indent="-228600"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4pPr>
              <a:lvl5pPr marL="2057400" indent="-228600"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9pPr>
            </a:lstStyle>
            <a:p>
              <a:pPr latinLnBrk="0">
                <a:defRPr/>
              </a:pPr>
              <a:endParaRPr lang="ko-KR" altLang="ko-KR" sz="1800" b="1">
                <a:latin typeface="Arial" panose="020B0604020202020204" pitchFamily="34" charset="0"/>
              </a:endParaRPr>
            </a:p>
          </p:txBody>
        </p:sp>
        <p:sp>
          <p:nvSpPr>
            <p:cNvPr id="1035" name="Rectangle 10"/>
            <p:cNvSpPr>
              <a:spLocks noChangeArrowheads="1"/>
            </p:cNvSpPr>
            <p:nvPr/>
          </p:nvSpPr>
          <p:spPr bwMode="auto">
            <a:xfrm>
              <a:off x="902" y="4031"/>
              <a:ext cx="11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1pPr>
              <a:lvl2pPr marL="742950" indent="-285750"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2pPr>
              <a:lvl3pPr marL="1143000" indent="-228600"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3pPr>
              <a:lvl4pPr marL="1600200" indent="-228600"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4pPr>
              <a:lvl5pPr marL="2057400" indent="-228600"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9pPr>
            </a:lstStyle>
            <a:p>
              <a:pPr latinLnBrk="0">
                <a:defRPr/>
              </a:pPr>
              <a:endParaRPr lang="ko-KR" altLang="ko-KR" sz="1600" b="1">
                <a:latin typeface="돋움" panose="020B0600000101010101" pitchFamily="50" charset="-127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3" r:id="rId2"/>
  </p:sldLayoutIdLst>
  <p:hf hdr="0" ftr="0" dt="0"/>
  <p:txStyles>
    <p:titleStyle>
      <a:lvl1pPr algn="just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800" b="1">
          <a:solidFill>
            <a:srgbClr val="FC0128"/>
          </a:solidFill>
          <a:latin typeface="+mj-lt"/>
          <a:ea typeface="+mj-ea"/>
          <a:cs typeface="+mj-cs"/>
        </a:defRPr>
      </a:lvl1pPr>
      <a:lvl2pPr algn="just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800" b="1">
          <a:solidFill>
            <a:srgbClr val="FC0128"/>
          </a:solidFill>
          <a:latin typeface="Arial" pitchFamily="34" charset="0"/>
          <a:ea typeface="돋움체" pitchFamily="49" charset="-127"/>
        </a:defRPr>
      </a:lvl2pPr>
      <a:lvl3pPr algn="just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800" b="1">
          <a:solidFill>
            <a:srgbClr val="FC0128"/>
          </a:solidFill>
          <a:latin typeface="Arial" pitchFamily="34" charset="0"/>
          <a:ea typeface="돋움체" pitchFamily="49" charset="-127"/>
        </a:defRPr>
      </a:lvl3pPr>
      <a:lvl4pPr algn="just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800" b="1">
          <a:solidFill>
            <a:srgbClr val="FC0128"/>
          </a:solidFill>
          <a:latin typeface="Arial" pitchFamily="34" charset="0"/>
          <a:ea typeface="돋움체" pitchFamily="49" charset="-127"/>
        </a:defRPr>
      </a:lvl4pPr>
      <a:lvl5pPr algn="just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800" b="1">
          <a:solidFill>
            <a:srgbClr val="FC0128"/>
          </a:solidFill>
          <a:latin typeface="Arial" pitchFamily="34" charset="0"/>
          <a:ea typeface="돋움체" pitchFamily="49" charset="-127"/>
        </a:defRPr>
      </a:lvl5pPr>
      <a:lvl6pPr marL="457200" algn="just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800" b="1">
          <a:solidFill>
            <a:srgbClr val="FC0128"/>
          </a:solidFill>
          <a:latin typeface="Arial" pitchFamily="34" charset="0"/>
          <a:ea typeface="돋움체" pitchFamily="49" charset="-127"/>
        </a:defRPr>
      </a:lvl6pPr>
      <a:lvl7pPr marL="914400" algn="just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800" b="1">
          <a:solidFill>
            <a:srgbClr val="FC0128"/>
          </a:solidFill>
          <a:latin typeface="Arial" pitchFamily="34" charset="0"/>
          <a:ea typeface="돋움체" pitchFamily="49" charset="-127"/>
        </a:defRPr>
      </a:lvl7pPr>
      <a:lvl8pPr marL="1371600" algn="just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800" b="1">
          <a:solidFill>
            <a:srgbClr val="FC0128"/>
          </a:solidFill>
          <a:latin typeface="Arial" pitchFamily="34" charset="0"/>
          <a:ea typeface="돋움체" pitchFamily="49" charset="-127"/>
        </a:defRPr>
      </a:lvl8pPr>
      <a:lvl9pPr marL="1828800" algn="just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800" b="1">
          <a:solidFill>
            <a:srgbClr val="FC0128"/>
          </a:solidFill>
          <a:latin typeface="Arial" pitchFamily="34" charset="0"/>
          <a:ea typeface="돋움체" pitchFamily="49" charset="-127"/>
        </a:defRPr>
      </a:lvl9pPr>
    </p:titleStyle>
    <p:bodyStyle>
      <a:lvl1pPr marL="285750" indent="-285750" algn="l" rtl="0" eaLnBrk="0" fontAlgn="base" hangingPunct="0">
        <a:lnSpc>
          <a:spcPct val="120000"/>
        </a:lnSpc>
        <a:spcBef>
          <a:spcPct val="0"/>
        </a:spcBef>
        <a:spcAft>
          <a:spcPct val="20000"/>
        </a:spcAft>
        <a:buClr>
          <a:schemeClr val="tx2"/>
        </a:buClr>
        <a:buSzPct val="75000"/>
        <a:buFont typeface="Monotype Sorts" pitchFamily="2" charset="2"/>
        <a:buChar char="q"/>
        <a:defRPr kumimoji="1" b="1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ct val="0"/>
        </a:spcBef>
        <a:spcAft>
          <a:spcPct val="20000"/>
        </a:spcAft>
        <a:buClr>
          <a:schemeClr val="accent1"/>
        </a:buClr>
        <a:buSzPct val="100000"/>
        <a:buFont typeface="바탕체" pitchFamily="17" charset="-127"/>
        <a:buChar char="-"/>
        <a:defRPr kumimoji="1" sz="1600">
          <a:solidFill>
            <a:schemeClr val="tx1"/>
          </a:solidFill>
          <a:latin typeface="+mn-lt"/>
          <a:ea typeface="바탕체" pitchFamily="17" charset="-127"/>
        </a:defRPr>
      </a:lvl2pPr>
      <a:lvl3pPr marL="1143000" indent="-228600" algn="l" rtl="0" eaLnBrk="0" fontAlgn="base" hangingPunct="0">
        <a:lnSpc>
          <a:spcPct val="90000"/>
        </a:lnSpc>
        <a:spcBef>
          <a:spcPct val="0"/>
        </a:spcBef>
        <a:spcAft>
          <a:spcPct val="20000"/>
        </a:spcAft>
        <a:buClr>
          <a:schemeClr val="tx2"/>
        </a:buClr>
        <a:buSzPct val="60000"/>
        <a:buFont typeface="Monotype Sorts" pitchFamily="2" charset="2"/>
        <a:buChar char="u"/>
        <a:defRPr kumimoji="1" sz="1400">
          <a:solidFill>
            <a:schemeClr val="tx1"/>
          </a:solidFill>
          <a:latin typeface="+mn-lt"/>
          <a:ea typeface="바탕체" pitchFamily="17" charset="-127"/>
        </a:defRPr>
      </a:lvl3pPr>
      <a:lvl4pPr marL="1543050" indent="-171450" algn="l" rtl="0" eaLnBrk="0" fontAlgn="base" hangingPunct="0">
        <a:lnSpc>
          <a:spcPct val="90000"/>
        </a:lnSpc>
        <a:spcBef>
          <a:spcPct val="0"/>
        </a:spcBef>
        <a:spcAft>
          <a:spcPct val="20000"/>
        </a:spcAft>
        <a:buSzPct val="100000"/>
        <a:buFont typeface="바탕체" panose="02030609000101010101" pitchFamily="17" charset="-127"/>
        <a:buChar char=" "/>
        <a:defRPr kumimoji="1" sz="1200">
          <a:solidFill>
            <a:schemeClr val="tx1"/>
          </a:solidFill>
          <a:latin typeface="+mn-lt"/>
          <a:ea typeface="바탕체" pitchFamily="17" charset="-127"/>
        </a:defRPr>
      </a:lvl4pPr>
      <a:lvl5pPr marL="2000250" indent="-171450" algn="l" rtl="0" eaLnBrk="0" fontAlgn="base" hangingPunct="0">
        <a:lnSpc>
          <a:spcPct val="90000"/>
        </a:lnSpc>
        <a:spcBef>
          <a:spcPct val="0"/>
        </a:spcBef>
        <a:spcAft>
          <a:spcPct val="20000"/>
        </a:spcAft>
        <a:buSzPct val="100000"/>
        <a:buFont typeface="바탕체" panose="02030609000101010101" pitchFamily="17" charset="-127"/>
        <a:buChar char=" "/>
        <a:defRPr kumimoji="1" sz="1200">
          <a:solidFill>
            <a:schemeClr val="tx1"/>
          </a:solidFill>
          <a:latin typeface="+mn-lt"/>
          <a:ea typeface="바탕체" pitchFamily="17" charset="-127"/>
        </a:defRPr>
      </a:lvl5pPr>
      <a:lvl6pPr marL="2457450" indent="-171450" algn="l" rtl="0" eaLnBrk="0" fontAlgn="base" hangingPunct="0">
        <a:lnSpc>
          <a:spcPct val="90000"/>
        </a:lnSpc>
        <a:spcBef>
          <a:spcPct val="0"/>
        </a:spcBef>
        <a:spcAft>
          <a:spcPct val="20000"/>
        </a:spcAft>
        <a:buSzPct val="100000"/>
        <a:buFont typeface="바탕체" pitchFamily="17" charset="-127"/>
        <a:buChar char=" "/>
        <a:defRPr kumimoji="1" sz="1200">
          <a:solidFill>
            <a:schemeClr val="tx1"/>
          </a:solidFill>
          <a:latin typeface="+mn-lt"/>
          <a:ea typeface="바탕체" pitchFamily="17" charset="-127"/>
        </a:defRPr>
      </a:lvl6pPr>
      <a:lvl7pPr marL="2914650" indent="-171450" algn="l" rtl="0" eaLnBrk="0" fontAlgn="base" hangingPunct="0">
        <a:lnSpc>
          <a:spcPct val="90000"/>
        </a:lnSpc>
        <a:spcBef>
          <a:spcPct val="0"/>
        </a:spcBef>
        <a:spcAft>
          <a:spcPct val="20000"/>
        </a:spcAft>
        <a:buSzPct val="100000"/>
        <a:buFont typeface="바탕체" pitchFamily="17" charset="-127"/>
        <a:buChar char=" "/>
        <a:defRPr kumimoji="1" sz="1200">
          <a:solidFill>
            <a:schemeClr val="tx1"/>
          </a:solidFill>
          <a:latin typeface="+mn-lt"/>
          <a:ea typeface="바탕체" pitchFamily="17" charset="-127"/>
        </a:defRPr>
      </a:lvl7pPr>
      <a:lvl8pPr marL="3371850" indent="-171450" algn="l" rtl="0" eaLnBrk="0" fontAlgn="base" hangingPunct="0">
        <a:lnSpc>
          <a:spcPct val="90000"/>
        </a:lnSpc>
        <a:spcBef>
          <a:spcPct val="0"/>
        </a:spcBef>
        <a:spcAft>
          <a:spcPct val="20000"/>
        </a:spcAft>
        <a:buSzPct val="100000"/>
        <a:buFont typeface="바탕체" pitchFamily="17" charset="-127"/>
        <a:buChar char=" "/>
        <a:defRPr kumimoji="1" sz="1200">
          <a:solidFill>
            <a:schemeClr val="tx1"/>
          </a:solidFill>
          <a:latin typeface="+mn-lt"/>
          <a:ea typeface="바탕체" pitchFamily="17" charset="-127"/>
        </a:defRPr>
      </a:lvl8pPr>
      <a:lvl9pPr marL="3829050" indent="-171450" algn="l" rtl="0" eaLnBrk="0" fontAlgn="base" hangingPunct="0">
        <a:lnSpc>
          <a:spcPct val="90000"/>
        </a:lnSpc>
        <a:spcBef>
          <a:spcPct val="0"/>
        </a:spcBef>
        <a:spcAft>
          <a:spcPct val="20000"/>
        </a:spcAft>
        <a:buSzPct val="100000"/>
        <a:buFont typeface="바탕체" pitchFamily="17" charset="-127"/>
        <a:buChar char=" "/>
        <a:defRPr kumimoji="1" sz="1200">
          <a:solidFill>
            <a:schemeClr val="tx1"/>
          </a:solidFill>
          <a:latin typeface="+mn-lt"/>
          <a:ea typeface="바탕체" pitchFamily="17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0.png"/><Relationship Id="rId7" Type="http://schemas.openxmlformats.org/officeDocument/2006/relationships/image" Target="../media/image230.png"/><Relationship Id="rId12" Type="http://schemas.openxmlformats.org/officeDocument/2006/relationships/image" Target="../media/image280.png"/><Relationship Id="rId17" Type="http://schemas.openxmlformats.org/officeDocument/2006/relationships/image" Target="../media/image33.png"/><Relationship Id="rId2" Type="http://schemas.openxmlformats.org/officeDocument/2006/relationships/image" Target="../media/image180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1" Type="http://schemas.openxmlformats.org/officeDocument/2006/relationships/image" Target="../media/image270.png"/><Relationship Id="rId5" Type="http://schemas.openxmlformats.org/officeDocument/2006/relationships/image" Target="../media/image210.png"/><Relationship Id="rId15" Type="http://schemas.openxmlformats.org/officeDocument/2006/relationships/image" Target="../media/image31.png"/><Relationship Id="rId10" Type="http://schemas.openxmlformats.org/officeDocument/2006/relationships/image" Target="../media/image28.png"/><Relationship Id="rId4" Type="http://schemas.openxmlformats.org/officeDocument/2006/relationships/image" Target="../media/image200.png"/><Relationship Id="rId9" Type="http://schemas.openxmlformats.org/officeDocument/2006/relationships/image" Target="../media/image251.png"/><Relationship Id="rId1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3" Type="http://schemas.openxmlformats.org/officeDocument/2006/relationships/image" Target="../media/image511.png"/><Relationship Id="rId7" Type="http://schemas.openxmlformats.org/officeDocument/2006/relationships/image" Target="../media/image550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1.png"/><Relationship Id="rId5" Type="http://schemas.openxmlformats.org/officeDocument/2006/relationships/image" Target="../media/image531.png"/><Relationship Id="rId4" Type="http://schemas.openxmlformats.org/officeDocument/2006/relationships/image" Target="../media/image521.png"/><Relationship Id="rId9" Type="http://schemas.openxmlformats.org/officeDocument/2006/relationships/image" Target="../media/image571.png"/></Relationships>
</file>

<file path=ppt/slides/_rels/slide1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711.png"/><Relationship Id="rId3" Type="http://schemas.openxmlformats.org/officeDocument/2006/relationships/image" Target="../media/image401.png"/><Relationship Id="rId21" Type="http://schemas.openxmlformats.org/officeDocument/2006/relationships/image" Target="../media/image740.png"/><Relationship Id="rId7" Type="http://schemas.openxmlformats.org/officeDocument/2006/relationships/image" Target="../media/image600.png"/><Relationship Id="rId2" Type="http://schemas.openxmlformats.org/officeDocument/2006/relationships/image" Target="../media/image390.png"/><Relationship Id="rId20" Type="http://schemas.openxmlformats.org/officeDocument/2006/relationships/image" Target="../media/image7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0.png"/><Relationship Id="rId5" Type="http://schemas.openxmlformats.org/officeDocument/2006/relationships/image" Target="../media/image580.png"/><Relationship Id="rId19" Type="http://schemas.openxmlformats.org/officeDocument/2006/relationships/image" Target="../media/image720.png"/><Relationship Id="rId4" Type="http://schemas.openxmlformats.org/officeDocument/2006/relationships/image" Target="../media/image491.png"/><Relationship Id="rId22" Type="http://schemas.openxmlformats.org/officeDocument/2006/relationships/image" Target="../media/image6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13" Type="http://schemas.openxmlformats.org/officeDocument/2006/relationships/image" Target="../media/image700.png"/><Relationship Id="rId18" Type="http://schemas.openxmlformats.org/officeDocument/2006/relationships/image" Target="../media/image79.png"/><Relationship Id="rId3" Type="http://schemas.openxmlformats.org/officeDocument/2006/relationships/image" Target="../media/image481.png"/><Relationship Id="rId21" Type="http://schemas.openxmlformats.org/officeDocument/2006/relationships/image" Target="../media/image82.png"/><Relationship Id="rId7" Type="http://schemas.openxmlformats.org/officeDocument/2006/relationships/image" Target="../media/image640.png"/><Relationship Id="rId12" Type="http://schemas.openxmlformats.org/officeDocument/2006/relationships/image" Target="../media/image690.png"/><Relationship Id="rId17" Type="http://schemas.openxmlformats.org/officeDocument/2006/relationships/image" Target="../media/image78.png"/><Relationship Id="rId25" Type="http://schemas.openxmlformats.org/officeDocument/2006/relationships/image" Target="../media/image85.png"/><Relationship Id="rId2" Type="http://schemas.openxmlformats.org/officeDocument/2006/relationships/image" Target="../media/image461.png"/><Relationship Id="rId16" Type="http://schemas.openxmlformats.org/officeDocument/2006/relationships/image" Target="../media/image760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24" Type="http://schemas.openxmlformats.org/officeDocument/2006/relationships/image" Target="../media/image770.png"/><Relationship Id="rId5" Type="http://schemas.openxmlformats.org/officeDocument/2006/relationships/image" Target="../media/image400.png"/><Relationship Id="rId15" Type="http://schemas.openxmlformats.org/officeDocument/2006/relationships/image" Target="../media/image680.png"/><Relationship Id="rId23" Type="http://schemas.openxmlformats.org/officeDocument/2006/relationships/image" Target="../media/image84.png"/><Relationship Id="rId10" Type="http://schemas.openxmlformats.org/officeDocument/2006/relationships/image" Target="../media/image670.png"/><Relationship Id="rId19" Type="http://schemas.openxmlformats.org/officeDocument/2006/relationships/image" Target="../media/image80.png"/><Relationship Id="rId4" Type="http://schemas.openxmlformats.org/officeDocument/2006/relationships/image" Target="../media/image620.png"/><Relationship Id="rId9" Type="http://schemas.openxmlformats.org/officeDocument/2006/relationships/image" Target="../media/image660.png"/><Relationship Id="rId14" Type="http://schemas.openxmlformats.org/officeDocument/2006/relationships/image" Target="../media/image750.png"/><Relationship Id="rId22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0.png"/><Relationship Id="rId18" Type="http://schemas.openxmlformats.org/officeDocument/2006/relationships/image" Target="../media/image940.png"/><Relationship Id="rId26" Type="http://schemas.openxmlformats.org/officeDocument/2006/relationships/image" Target="../media/image1020.png"/><Relationship Id="rId3" Type="http://schemas.openxmlformats.org/officeDocument/2006/relationships/image" Target="../media/image190.png"/><Relationship Id="rId21" Type="http://schemas.openxmlformats.org/officeDocument/2006/relationships/image" Target="../media/image970.png"/><Relationship Id="rId12" Type="http://schemas.openxmlformats.org/officeDocument/2006/relationships/image" Target="../media/image280.png"/><Relationship Id="rId17" Type="http://schemas.openxmlformats.org/officeDocument/2006/relationships/image" Target="../media/image930.png"/><Relationship Id="rId25" Type="http://schemas.openxmlformats.org/officeDocument/2006/relationships/image" Target="../media/image1010.png"/><Relationship Id="rId2" Type="http://schemas.openxmlformats.org/officeDocument/2006/relationships/image" Target="../media/image180.png"/><Relationship Id="rId16" Type="http://schemas.openxmlformats.org/officeDocument/2006/relationships/image" Target="../media/image920.png"/><Relationship Id="rId20" Type="http://schemas.openxmlformats.org/officeDocument/2006/relationships/image" Target="../media/image96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70.png"/><Relationship Id="rId24" Type="http://schemas.openxmlformats.org/officeDocument/2006/relationships/image" Target="../media/image1000.png"/><Relationship Id="rId5" Type="http://schemas.openxmlformats.org/officeDocument/2006/relationships/image" Target="../media/image210.png"/><Relationship Id="rId15" Type="http://schemas.openxmlformats.org/officeDocument/2006/relationships/image" Target="../media/image910.png"/><Relationship Id="rId23" Type="http://schemas.openxmlformats.org/officeDocument/2006/relationships/image" Target="../media/image990.png"/><Relationship Id="rId28" Type="http://schemas.openxmlformats.org/officeDocument/2006/relationships/image" Target="../media/image104.png"/><Relationship Id="rId10" Type="http://schemas.openxmlformats.org/officeDocument/2006/relationships/image" Target="../media/image260.png"/><Relationship Id="rId19" Type="http://schemas.openxmlformats.org/officeDocument/2006/relationships/image" Target="../media/image950.png"/><Relationship Id="rId4" Type="http://schemas.openxmlformats.org/officeDocument/2006/relationships/image" Target="../media/image200.png"/><Relationship Id="rId9" Type="http://schemas.openxmlformats.org/officeDocument/2006/relationships/image" Target="../media/image251.png"/><Relationship Id="rId14" Type="http://schemas.openxmlformats.org/officeDocument/2006/relationships/image" Target="../media/image900.png"/><Relationship Id="rId22" Type="http://schemas.openxmlformats.org/officeDocument/2006/relationships/image" Target="../media/image980.png"/><Relationship Id="rId27" Type="http://schemas.openxmlformats.org/officeDocument/2006/relationships/image" Target="../media/image10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13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100.png"/><Relationship Id="rId12" Type="http://schemas.openxmlformats.org/officeDocument/2006/relationships/image" Target="../media/image40.png"/><Relationship Id="rId2" Type="http://schemas.openxmlformats.org/officeDocument/2006/relationships/image" Target="../media/image37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391.png"/><Relationship Id="rId5" Type="http://schemas.openxmlformats.org/officeDocument/2006/relationships/image" Target="../media/image44.png"/><Relationship Id="rId15" Type="http://schemas.openxmlformats.org/officeDocument/2006/relationships/image" Target="../media/image43.png"/><Relationship Id="rId10" Type="http://schemas.openxmlformats.org/officeDocument/2006/relationships/image" Target="../media/image440.png"/><Relationship Id="rId4" Type="http://schemas.openxmlformats.org/officeDocument/2006/relationships/image" Target="../media/image38.png"/><Relationship Id="rId9" Type="http://schemas.openxmlformats.org/officeDocument/2006/relationships/image" Target="../media/image430.png"/><Relationship Id="rId1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2.png"/><Relationship Id="rId3" Type="http://schemas.openxmlformats.org/officeDocument/2006/relationships/image" Target="../media/image211.png"/><Relationship Id="rId7" Type="http://schemas.openxmlformats.org/officeDocument/2006/relationships/image" Target="../media/image50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2.png"/><Relationship Id="rId5" Type="http://schemas.openxmlformats.org/officeDocument/2006/relationships/image" Target="../media/image482.png"/><Relationship Id="rId10" Type="http://schemas.openxmlformats.org/officeDocument/2006/relationships/image" Target="../media/image532.png"/><Relationship Id="rId4" Type="http://schemas.openxmlformats.org/officeDocument/2006/relationships/image" Target="../media/image462.png"/><Relationship Id="rId9" Type="http://schemas.openxmlformats.org/officeDocument/2006/relationships/image" Target="../media/image52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image" Target="../media/image54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1.png"/><Relationship Id="rId4" Type="http://schemas.openxmlformats.org/officeDocument/2006/relationships/image" Target="../media/image88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41.png"/><Relationship Id="rId7" Type="http://schemas.openxmlformats.org/officeDocument/2006/relationships/image" Target="../media/image246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2.png"/><Relationship Id="rId9" Type="http://schemas.openxmlformats.org/officeDocument/2006/relationships/image" Target="../media/image2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2.png"/><Relationship Id="rId7" Type="http://schemas.openxmlformats.org/officeDocument/2006/relationships/image" Target="../media/image1.png"/><Relationship Id="rId2" Type="http://schemas.openxmlformats.org/officeDocument/2006/relationships/image" Target="../media/image18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1.png"/><Relationship Id="rId5" Type="http://schemas.openxmlformats.org/officeDocument/2006/relationships/image" Target="../media/image1830.png"/><Relationship Id="rId4" Type="http://schemas.openxmlformats.org/officeDocument/2006/relationships/image" Target="../media/image18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103.png"/><Relationship Id="rId4" Type="http://schemas.openxmlformats.org/officeDocument/2006/relationships/image" Target="../media/image91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1.png"/><Relationship Id="rId2" Type="http://schemas.openxmlformats.org/officeDocument/2006/relationships/image" Target="../media/image9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1.png"/><Relationship Id="rId2" Type="http://schemas.openxmlformats.org/officeDocument/2006/relationships/image" Target="../media/image9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9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99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0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0.png"/><Relationship Id="rId7" Type="http://schemas.openxmlformats.org/officeDocument/2006/relationships/image" Target="../media/image71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530.png"/><Relationship Id="rId4" Type="http://schemas.openxmlformats.org/officeDocument/2006/relationships/image" Target="../media/image5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0.png"/><Relationship Id="rId7" Type="http://schemas.openxmlformats.org/officeDocument/2006/relationships/image" Target="../media/image73.png"/><Relationship Id="rId2" Type="http://schemas.openxmlformats.org/officeDocument/2006/relationships/image" Target="../media/image56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5800.png"/><Relationship Id="rId4" Type="http://schemas.openxmlformats.org/officeDocument/2006/relationships/image" Target="../media/image57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3" Type="http://schemas.openxmlformats.org/officeDocument/2006/relationships/image" Target="../media/image1870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8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cat.ks.ac.kr/RES4/res.php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hyperlink" Target="http://localhost/khg/grouped_bar_energy_csv.html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hyperlink" Target="http://docs.xlwings.org/en/stable/migrate_to_0.11.html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0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8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sourceforge.net/projects/pywin32/files/pywin32/Build%20221/pywin32-221.win-amd64-py3.6.exe/download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5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90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10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30982" y="1009630"/>
            <a:ext cx="7772400" cy="1818728"/>
          </a:xfrm>
          <a:noFill/>
        </p:spPr>
        <p:txBody>
          <a:bodyPr/>
          <a:lstStyle/>
          <a:p>
            <a:pPr algn="l" eaLnBrk="1" hangingPunct="1">
              <a:lnSpc>
                <a:spcPct val="100000"/>
              </a:lnSpc>
            </a:pPr>
            <a:r>
              <a:rPr lang="ko-KR" altLang="en-US" b="0" dirty="0" err="1">
                <a:solidFill>
                  <a:srgbClr val="000000"/>
                </a:solidFill>
                <a:latin typeface="Times New Roman" panose="02020603050405020304" pitchFamily="18" charset="0"/>
                <a:ea typeface="바탕체" panose="02030609000101010101" pitchFamily="17" charset="-127"/>
              </a:rPr>
              <a:t>협동과제</a:t>
            </a:r>
            <a:r>
              <a:rPr lang="en-US" altLang="ko-KR" b="0" dirty="0">
                <a:solidFill>
                  <a:srgbClr val="000000"/>
                </a:solidFill>
                <a:latin typeface="Times New Roman" panose="02020603050405020304" pitchFamily="18" charset="0"/>
                <a:ea typeface="바탕체" panose="02030609000101010101" pitchFamily="17" charset="-127"/>
              </a:rPr>
              <a:t>(</a:t>
            </a:r>
            <a:r>
              <a:rPr lang="ko-KR" altLang="en-US" b="0" dirty="0">
                <a:solidFill>
                  <a:srgbClr val="000000"/>
                </a:solidFill>
                <a:latin typeface="Times New Roman" panose="02020603050405020304" pitchFamily="18" charset="0"/>
                <a:ea typeface="바탕체" panose="02030609000101010101" pitchFamily="17" charset="-127"/>
              </a:rPr>
              <a:t>경성대</a:t>
            </a:r>
            <a:r>
              <a:rPr lang="en-US" altLang="ko-KR" b="0" dirty="0">
                <a:solidFill>
                  <a:srgbClr val="000000"/>
                </a:solidFill>
                <a:latin typeface="Times New Roman" panose="02020603050405020304" pitchFamily="18" charset="0"/>
                <a:ea typeface="바탕체" panose="02030609000101010101" pitchFamily="17" charset="-127"/>
              </a:rPr>
              <a:t>)</a:t>
            </a:r>
            <a:r>
              <a:rPr lang="ko-KR" altLang="en-US" b="0" dirty="0">
                <a:solidFill>
                  <a:srgbClr val="000000"/>
                </a:solidFill>
                <a:latin typeface="Times New Roman" panose="02020603050405020304" pitchFamily="18" charset="0"/>
                <a:ea typeface="바탕체" panose="02030609000101010101" pitchFamily="17" charset="-127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latin typeface="Times New Roman" panose="02020603050405020304" pitchFamily="18" charset="0"/>
                <a:ea typeface="바탕체" panose="02030609000101010101" pitchFamily="17" charset="-127"/>
              </a:rPr>
              <a:t>:</a:t>
            </a:r>
            <a:br>
              <a:rPr lang="en-US" altLang="ko-KR" b="0" dirty="0">
                <a:solidFill>
                  <a:srgbClr val="000000"/>
                </a:solidFill>
                <a:latin typeface="Times New Roman" panose="02020603050405020304" pitchFamily="18" charset="0"/>
                <a:ea typeface="바탕체" panose="02030609000101010101" pitchFamily="17" charset="-127"/>
              </a:rPr>
            </a:br>
            <a:r>
              <a:rPr lang="ko-KR" altLang="en-US" b="0" dirty="0">
                <a:solidFill>
                  <a:srgbClr val="000000"/>
                </a:solidFill>
                <a:latin typeface="Times New Roman" panose="02020603050405020304" pitchFamily="18" charset="0"/>
                <a:ea typeface="바탕체" panose="02030609000101010101" pitchFamily="17" charset="-127"/>
              </a:rPr>
              <a:t>한국형 상향식 </a:t>
            </a:r>
            <a:r>
              <a:rPr lang="en-US" altLang="ko-KR" b="0" dirty="0">
                <a:solidFill>
                  <a:srgbClr val="000000"/>
                </a:solidFill>
                <a:latin typeface="Times New Roman" panose="02020603050405020304" pitchFamily="18" charset="0"/>
                <a:ea typeface="바탕체" panose="02030609000101010101" pitchFamily="17" charset="-127"/>
              </a:rPr>
              <a:t>S/W</a:t>
            </a:r>
            <a:r>
              <a:rPr lang="ko-KR" altLang="en-US" b="0" dirty="0">
                <a:solidFill>
                  <a:srgbClr val="000000"/>
                </a:solidFill>
                <a:latin typeface="Times New Roman" panose="02020603050405020304" pitchFamily="18" charset="0"/>
                <a:ea typeface="바탕체" panose="02030609000101010101" pitchFamily="17" charset="-127"/>
              </a:rPr>
              <a:t>시스템 개발</a:t>
            </a:r>
            <a:br>
              <a:rPr lang="en-US" altLang="ko-KR" b="0" dirty="0">
                <a:solidFill>
                  <a:srgbClr val="000000"/>
                </a:solidFill>
                <a:latin typeface="Times New Roman" panose="02020603050405020304" pitchFamily="18" charset="0"/>
                <a:ea typeface="바탕체" panose="02030609000101010101" pitchFamily="17" charset="-127"/>
              </a:rPr>
            </a:br>
            <a:r>
              <a:rPr lang="en-US" altLang="ko-KR" sz="2000" dirty="0">
                <a:solidFill>
                  <a:srgbClr val="0070C0"/>
                </a:solidFill>
                <a:latin typeface="Times New Roman" panose="02020603050405020304" pitchFamily="18" charset="0"/>
                <a:ea typeface="바탕체" panose="02030609000101010101" pitchFamily="17" charset="-127"/>
              </a:rPr>
              <a:t>- </a:t>
            </a:r>
            <a:r>
              <a:rPr lang="en-US" altLang="ko-KR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바탕체" panose="02030609000101010101" pitchFamily="17" charset="-127"/>
              </a:rPr>
              <a:t>BufEEE</a:t>
            </a:r>
            <a:r>
              <a:rPr lang="en-US" altLang="ko-KR" sz="2000" dirty="0">
                <a:solidFill>
                  <a:srgbClr val="0070C0"/>
                </a:solidFill>
                <a:latin typeface="Times New Roman" panose="02020603050405020304" pitchFamily="18" charset="0"/>
                <a:ea typeface="바탕체" panose="02030609000101010101" pitchFamily="17" charset="-127"/>
              </a:rPr>
              <a:t> Manual v0.5</a:t>
            </a:r>
            <a:br>
              <a:rPr lang="en-US" altLang="ko-KR" sz="2000" dirty="0">
                <a:solidFill>
                  <a:srgbClr val="0070C0"/>
                </a:solidFill>
                <a:latin typeface="Times New Roman" panose="02020603050405020304" pitchFamily="18" charset="0"/>
                <a:ea typeface="바탕체" panose="02030609000101010101" pitchFamily="17" charset="-127"/>
              </a:rPr>
            </a:br>
            <a:r>
              <a:rPr lang="en-US" altLang="ko-KR" sz="2000" dirty="0">
                <a:solidFill>
                  <a:srgbClr val="0070C0"/>
                </a:solidFill>
                <a:latin typeface="Times New Roman" panose="02020603050405020304" pitchFamily="18" charset="0"/>
                <a:ea typeface="바탕체" panose="02030609000101010101" pitchFamily="17" charset="-127"/>
              </a:rPr>
              <a:t>  (</a:t>
            </a:r>
            <a:r>
              <a:rPr lang="en-US" altLang="ko-KR" sz="2000" dirty="0">
                <a:solidFill>
                  <a:srgbClr val="0070C0"/>
                </a:solidFill>
                <a:ea typeface="바탕체" panose="02030609000101010101" pitchFamily="17" charset="-127"/>
              </a:rPr>
              <a:t>Bottom-up model for Energy, Emission and Evaluation</a:t>
            </a:r>
            <a:r>
              <a:rPr lang="en-US" altLang="ko-KR" sz="2000" dirty="0">
                <a:solidFill>
                  <a:srgbClr val="0070C0"/>
                </a:solidFill>
                <a:latin typeface="Times New Roman" panose="02020603050405020304" pitchFamily="18" charset="0"/>
                <a:ea typeface="바탕체" panose="02030609000101010101" pitchFamily="17" charset="-127"/>
              </a:rPr>
              <a:t>)</a:t>
            </a:r>
            <a:br>
              <a:rPr lang="en-US" altLang="ko-KR" sz="2000" dirty="0">
                <a:solidFill>
                  <a:srgbClr val="0070C0"/>
                </a:solidFill>
                <a:latin typeface="Times New Roman" panose="02020603050405020304" pitchFamily="18" charset="0"/>
                <a:ea typeface="바탕체" panose="02030609000101010101" pitchFamily="17" charset="-127"/>
              </a:rPr>
            </a:br>
            <a:r>
              <a:rPr lang="en-US" altLang="ko-KR" sz="2000" dirty="0">
                <a:solidFill>
                  <a:srgbClr val="0070C0"/>
                </a:solidFill>
                <a:latin typeface="Times New Roman" panose="02020603050405020304" pitchFamily="18" charset="0"/>
                <a:ea typeface="바탕체" panose="02030609000101010101" pitchFamily="17" charset="-127"/>
              </a:rPr>
              <a:t>  </a:t>
            </a:r>
            <a:endParaRPr lang="ko-KR" altLang="en-US" sz="2000" b="0" dirty="0">
              <a:solidFill>
                <a:srgbClr val="000000"/>
              </a:solidFill>
              <a:latin typeface="Times New Roman" panose="02020603050405020304" pitchFamily="18" charset="0"/>
              <a:ea typeface="바탕체" panose="02030609000101010101" pitchFamily="17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3350" y="111125"/>
            <a:ext cx="4953000" cy="554038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기후변화대응 환경기술개발사업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연구단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한국형 상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하향식 온실가스 통합 감축 시스템 개발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314235" y="3752711"/>
            <a:ext cx="7391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20000"/>
              </a:spcAft>
              <a:buClr>
                <a:schemeClr val="tx2"/>
              </a:buClr>
              <a:buSzPct val="75000"/>
              <a:buFont typeface="Monotype Sorts" pitchFamily="2" charset="2"/>
              <a:buNone/>
              <a:defRPr kumimoji="1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100000"/>
              <a:buFont typeface="바탕체" pitchFamily="17" charset="-127"/>
              <a:buChar char="-"/>
              <a:defRPr kumimoji="1" sz="1600">
                <a:solidFill>
                  <a:schemeClr val="tx1"/>
                </a:solidFill>
                <a:latin typeface="+mn-lt"/>
                <a:ea typeface="바탕체" pitchFamily="17" charset="-127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>
                <a:schemeClr val="tx2"/>
              </a:buClr>
              <a:buSzPct val="60000"/>
              <a:buFont typeface="Monotype Sorts" pitchFamily="2" charset="2"/>
              <a:buChar char="u"/>
              <a:defRPr kumimoji="1" sz="1400">
                <a:solidFill>
                  <a:schemeClr val="tx1"/>
                </a:solidFill>
                <a:latin typeface="+mn-lt"/>
                <a:ea typeface="바탕체" pitchFamily="17" charset="-127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SzPct val="100000"/>
              <a:buFont typeface="바탕체" panose="02030609000101010101" pitchFamily="17" charset="-127"/>
              <a:buChar char=" "/>
              <a:defRPr kumimoji="1" sz="1200">
                <a:solidFill>
                  <a:schemeClr val="tx1"/>
                </a:solidFill>
                <a:latin typeface="+mn-lt"/>
                <a:ea typeface="바탕체" pitchFamily="17" charset="-127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SzPct val="100000"/>
              <a:buFont typeface="바탕체" panose="02030609000101010101" pitchFamily="17" charset="-127"/>
              <a:buChar char=" "/>
              <a:defRPr kumimoji="1" sz="1200">
                <a:solidFill>
                  <a:schemeClr val="tx1"/>
                </a:solidFill>
                <a:latin typeface="+mn-lt"/>
                <a:ea typeface="바탕체" pitchFamily="17" charset="-127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SzPct val="100000"/>
              <a:buFont typeface="바탕체" pitchFamily="17" charset="-127"/>
              <a:buChar char=" "/>
              <a:defRPr kumimoji="1" sz="1200">
                <a:solidFill>
                  <a:schemeClr val="tx1"/>
                </a:solidFill>
                <a:latin typeface="+mn-lt"/>
                <a:ea typeface="바탕체" pitchFamily="17" charset="-127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SzPct val="100000"/>
              <a:buFont typeface="바탕체" pitchFamily="17" charset="-127"/>
              <a:buChar char=" "/>
              <a:defRPr kumimoji="1" sz="1200">
                <a:solidFill>
                  <a:schemeClr val="tx1"/>
                </a:solidFill>
                <a:latin typeface="+mn-lt"/>
                <a:ea typeface="바탕체" pitchFamily="17" charset="-127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SzPct val="100000"/>
              <a:buFont typeface="바탕체" pitchFamily="17" charset="-127"/>
              <a:buChar char=" "/>
              <a:defRPr kumimoji="1" sz="1200">
                <a:solidFill>
                  <a:schemeClr val="tx1"/>
                </a:solidFill>
                <a:latin typeface="+mn-lt"/>
                <a:ea typeface="바탕체" pitchFamily="17" charset="-127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SzPct val="100000"/>
              <a:buFont typeface="바탕체" pitchFamily="17" charset="-127"/>
              <a:buChar char=" "/>
              <a:defRPr kumimoji="1" sz="1200">
                <a:solidFill>
                  <a:schemeClr val="tx1"/>
                </a:solidFill>
                <a:latin typeface="+mn-lt"/>
                <a:ea typeface="바탕체" pitchFamily="17" charset="-127"/>
              </a:defRPr>
            </a:lvl9pPr>
          </a:lstStyle>
          <a:p>
            <a:pPr algn="ctr" eaLnBrk="1" hangingPunct="1">
              <a:spcBef>
                <a:spcPct val="20000"/>
              </a:spcBef>
              <a:spcAft>
                <a:spcPct val="0"/>
              </a:spcAft>
            </a:pPr>
            <a:endParaRPr lang="en-US" altLang="ko-KR" sz="1800" kern="0" dirty="0">
              <a:latin typeface="Arial" panose="020B0604020202020204" pitchFamily="34" charset="0"/>
              <a:ea typeface="돋움" panose="020B0600000101010101" pitchFamily="50" charset="-127"/>
            </a:endParaRPr>
          </a:p>
          <a:p>
            <a:pPr algn="ctr" eaLnBrk="1" hangingPunct="1">
              <a:spcBef>
                <a:spcPct val="20000"/>
              </a:spcBef>
              <a:spcAft>
                <a:spcPct val="0"/>
              </a:spcAft>
            </a:pPr>
            <a:r>
              <a:rPr lang="ko-KR" altLang="en-US" sz="1800" kern="0" dirty="0">
                <a:latin typeface="Arial" panose="020B0604020202020204" pitchFamily="34" charset="0"/>
                <a:ea typeface="돋움" panose="020B0600000101010101" pitchFamily="50" charset="-127"/>
              </a:rPr>
              <a:t>경성대학교</a:t>
            </a:r>
            <a:r>
              <a:rPr lang="en-US" altLang="ko-KR" sz="1800" kern="0" dirty="0">
                <a:latin typeface="Arial" panose="020B0604020202020204" pitchFamily="34" charset="0"/>
                <a:ea typeface="돋움" panose="020B0600000101010101" pitchFamily="50" charset="-127"/>
              </a:rPr>
              <a:t>,</a:t>
            </a:r>
            <a:r>
              <a:rPr lang="ko-KR" altLang="en-US" sz="1800" kern="0" dirty="0">
                <a:latin typeface="Arial" panose="020B0604020202020204" pitchFamily="34" charset="0"/>
                <a:ea typeface="돋움" panose="020B0600000101010101" pitchFamily="50" charset="-127"/>
              </a:rPr>
              <a:t> </a:t>
            </a:r>
            <a:r>
              <a:rPr lang="ko-KR" altLang="en-US" sz="1800" kern="0" dirty="0" err="1">
                <a:latin typeface="Arial" panose="020B0604020202020204" pitchFamily="34" charset="0"/>
                <a:ea typeface="돋움" panose="020B0600000101010101" pitchFamily="50" charset="-127"/>
              </a:rPr>
              <a:t>김후곤</a:t>
            </a:r>
            <a:r>
              <a:rPr lang="en-US" altLang="ko-KR" sz="1800" kern="0" dirty="0">
                <a:latin typeface="Arial" panose="020B0604020202020204" pitchFamily="34" charset="0"/>
                <a:ea typeface="돋움" panose="020B0600000101010101" pitchFamily="50" charset="-127"/>
              </a:rPr>
              <a:t>(hkim@ks.ac.kr)</a:t>
            </a:r>
            <a:endParaRPr lang="ko-KR" altLang="en-US" sz="1800" kern="0" dirty="0"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2699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LP formulation</a:t>
            </a:r>
            <a:r>
              <a:rPr lang="ko-KR" altLang="en-US" b="0" dirty="0"/>
              <a:t> </a:t>
            </a:r>
            <a:r>
              <a:rPr lang="en-US" altLang="ko-KR" b="0" dirty="0"/>
              <a:t>: (Basic LP)</a:t>
            </a:r>
            <a:endParaRPr lang="ko-KR" alt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내용 개체 틀 4"/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1116627" y="1261857"/>
              <a:ext cx="7072439" cy="286367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586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1656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81290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8429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638471">
                    <a:tc>
                      <a:txBody>
                        <a:bodyPr/>
                        <a:lstStyle/>
                        <a:p>
                          <a:pPr marL="0" indent="0" algn="l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solidFill>
                                <a:srgbClr val="000000"/>
                              </a:solidFill>
                              <a:effectLst/>
                            </a:rPr>
                            <a:t>(Basic LP)</a:t>
                          </a:r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>
                            <a:spcAft>
                              <a:spcPts val="0"/>
                            </a:spcAft>
                          </a:pPr>
                          <a:r>
                            <a:rPr lang="de-DE" sz="1200" b="0">
                              <a:solidFill>
                                <a:srgbClr val="000000"/>
                              </a:solidFill>
                              <a:effectLst/>
                            </a:rPr>
                            <a:t>Minimize</a:t>
                          </a:r>
                          <a:endParaRPr lang="ko-KR" sz="1200" b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l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ko-KR" altLang="ko-KR" sz="12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sup>
                                  <m:e>
                                    <m:d>
                                      <m:dPr>
                                        <m:ctrlPr>
                                          <a:rPr lang="en-US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altLang="ko-KR" sz="1200" i="1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n-US" altLang="ko-KR" sz="120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altLang="ko-KR" sz="120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∈</m:t>
                                            </m:r>
                                            <m:r>
                                              <a:rPr lang="en-US" altLang="ko-KR" sz="120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𝐼</m:t>
                                            </m:r>
                                          </m:sub>
                                          <m:sup/>
                                          <m:e>
                                            <m:d>
                                              <m:dPr>
                                                <m:ctrlPr>
                                                  <a:rPr lang="ko-KR" altLang="en-US" sz="120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ko-KR" altLang="en-US" sz="12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ko-KR" sz="12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/>
                                                      </a:rPr>
                                                      <m:t>𝐼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2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ko-KR" sz="12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/>
                                                      </a:rPr>
                                                      <m:t>𝑡</m:t>
                                                    </m:r>
                                                  </m:sup>
                                                </m:sSubSup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/>
                                                  </a:rPr>
                                                  <m:t>+</m:t>
                                                </m:r>
                                                <m:sSubSup>
                                                  <m:sSubSupPr>
                                                    <m:ctrlPr>
                                                      <a:rPr lang="ko-KR" altLang="en-US" sz="12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ko-KR" sz="12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/>
                                                      </a:rPr>
                                                      <m:t>𝐹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2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ko-KR" sz="12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/>
                                                      </a:rPr>
                                                      <m:t>𝑡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d>
                                            <m:sSubSup>
                                              <m:sSubSupPr>
                                                <m:ctrlPr>
                                                  <a:rPr lang="ko-KR" altLang="en-US" sz="12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/>
                                                  </a:rPr>
                                                  <m:t>𝑡</m:t>
                                                </m:r>
                                              </m:sup>
                                            </m:sSubSup>
                                          </m:e>
                                        </m:nary>
                                        <m:r>
                                          <a:rPr lang="en-US" altLang="ko-KR" sz="1200" b="1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altLang="ko-KR" sz="1200" i="1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n-US" altLang="ko-KR" sz="120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altLang="ko-KR" sz="120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∈</m:t>
                                            </m:r>
                                            <m:r>
                                              <a:rPr lang="en-US" altLang="ko-KR" sz="120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𝐼</m:t>
                                            </m:r>
                                          </m:sub>
                                          <m:sup/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ko-KR" altLang="en-US" sz="120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  <m:t>𝑡</m:t>
                                                </m:r>
                                              </m:sup>
                                            </m:sSubSup>
                                            <m:d>
                                              <m:dPr>
                                                <m:ctrlPr>
                                                  <a:rPr lang="en-US" altLang="ko-KR" sz="120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ko-KR" altLang="ko-KR" sz="1200" b="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ko-KR" sz="1200" b="0" i="1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𝑒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altLang="ko-KR" sz="1200" b="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de-DE" altLang="ko-KR" sz="1200" b="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  <m:t>𝑡</m:t>
                                                    </m:r>
                                                  </m:sup>
                                                </m:sSubSup>
                                                <m:sSubSup>
                                                  <m:sSubSupPr>
                                                    <m:ctrlPr>
                                                      <a:rPr lang="ko-KR" altLang="ko-KR" sz="1200" b="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de-DE" altLang="ko-KR" sz="1200" b="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altLang="ko-KR" sz="1200" b="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de-DE" altLang="ko-KR" sz="1200" b="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  <m:t>𝑡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d>
                                          </m:e>
                                        </m:nary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>
                              <a:effectLst/>
                            </a:rPr>
                            <a:t> </a:t>
                          </a:r>
                          <a:endParaRPr lang="ko-KR" sz="1200"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977874"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ko-KR" sz="1200">
                            <a:solidFill>
                              <a:srgbClr val="000000"/>
                            </a:solidFill>
                            <a:effectLst/>
                          </a:endParaRPr>
                        </a:p>
                        <a:p>
                          <a:pPr marL="0" indent="0" algn="just">
                            <a:spcAft>
                              <a:spcPts val="0"/>
                            </a:spcAft>
                          </a:pPr>
                          <a:r>
                            <a:rPr lang="de-DE" sz="1200">
                              <a:solidFill>
                                <a:srgbClr val="000000"/>
                              </a:solidFill>
                              <a:effectLst/>
                            </a:rPr>
                            <a:t>Subjec to</a:t>
                          </a:r>
                          <a:endParaRPr lang="ko-KR" sz="12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l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ko-KR" sz="12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≤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ko-KR" sz="12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𝑠</m:t>
                                    </m:r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=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max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200" b="0" i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1,</m:t>
                                        </m:r>
                                        <m:r>
                                          <a:rPr lang="en-US" altLang="ko-KR" sz="120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𝑡</m:t>
                                        </m:r>
                                        <m:r>
                                          <a:rPr lang="en-US" altLang="ko-KR" sz="120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ko-KR" altLang="en-US" sz="12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b>
                                  <m:sup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ko-KR" sz="12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ko-KR" sz="12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 </m:t>
                                </m:r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𝐼</m:t>
                                </m:r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</a:endParaRPr>
                        </a:p>
                        <a:p>
                          <a:pPr indent="179705" algn="l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ko-KR" sz="12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sz="12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ko-KR" sz="12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</m:e>
                                </m:nary>
                                <m:d>
                                  <m:dPr>
                                    <m:ctrlPr>
                                      <a:rPr lang="ko-KR" sz="12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𝑗</m:t>
                                    </m:r>
                                  </m:e>
                                </m:d>
                                <m:sSubSup>
                                  <m:sSubSupPr>
                                    <m:ctrlPr>
                                      <a:rPr lang="ko-KR" sz="12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≥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ko-KR" sz="12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sz="12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ko-KR" sz="12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ko-KR" sz="12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e>
                                </m:nary>
                                <m:sSubSup>
                                  <m:sSubSupPr>
                                    <m:ctrlPr>
                                      <a:rPr lang="ko-KR" sz="12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    </m:t>
                                </m:r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𝐽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</a:endParaRPr>
                        </a:p>
                        <a:p>
                          <a:pPr marL="0" marR="0" indent="179705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ko-KR" altLang="ko-KR" sz="12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ko-KR" altLang="ko-KR" sz="12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</m:e>
                                </m:nary>
                                <m:d>
                                  <m:dPr>
                                    <m:ctrlPr>
                                      <a:rPr lang="ko-KR" altLang="ko-KR" sz="12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𝑗</m:t>
                                    </m:r>
                                  </m:e>
                                </m:d>
                                <m:sSubSup>
                                  <m:sSubSupPr>
                                    <m:ctrlPr>
                                      <a:rPr lang="ko-KR" altLang="ko-KR" sz="12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de-DE" altLang="ko-KR" sz="12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≥</m:t>
                                </m:r>
                                <m:sSubSup>
                                  <m:sSubSupPr>
                                    <m:ctrlPr>
                                      <a:rPr lang="ko-KR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de-DE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1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      </m:t>
                                </m:r>
                                <m:r>
                                  <a:rPr lang="en-US" altLang="ko-KR" sz="11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                         </m:t>
                                </m:r>
                                <m:r>
                                  <a:rPr lang="en-US" altLang="ko-KR" sz="11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ko-KR" sz="11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altLang="ko-KR" sz="11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1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altLang="ko-KR" sz="11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  <m:r>
                                  <a:rPr lang="en-US" altLang="ko-KR" sz="11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ko-KR" sz="11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1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sz="11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effectLst/>
                            </a:rPr>
                            <a:t> </a:t>
                          </a:r>
                          <a:endParaRPr lang="ko-KR" sz="1200" dirty="0"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7330"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ko-KR" sz="12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l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ko-KR" sz="12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</m:t>
                                </m:r>
                                <m:sSubSup>
                                  <m:sSubSupPr>
                                    <m:ctrlPr>
                                      <a:rPr lang="ko-KR" sz="12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≥0,   </m:t>
                                </m:r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𝐼</m:t>
                                </m:r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   </m:t>
                                </m:r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effectLst/>
                            </a:rPr>
                            <a:t> </a:t>
                          </a:r>
                          <a:endParaRPr lang="ko-KR" sz="1200" dirty="0"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내용 개체 틀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84604433"/>
                  </p:ext>
                </p:extLst>
              </p:nvPr>
            </p:nvGraphicFramePr>
            <p:xfrm>
              <a:off x="1116627" y="1261857"/>
              <a:ext cx="7072439" cy="286367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586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1656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81290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8429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638471">
                    <a:tc>
                      <a:txBody>
                        <a:bodyPr/>
                        <a:lstStyle/>
                        <a:p>
                          <a:pPr marL="0" indent="0" algn="l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solidFill>
                                <a:srgbClr val="000000"/>
                              </a:solidFill>
                              <a:effectLst/>
                            </a:rPr>
                            <a:t>(Basic LP)</a:t>
                          </a:r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>
                            <a:spcAft>
                              <a:spcPts val="0"/>
                            </a:spcAft>
                          </a:pPr>
                          <a:r>
                            <a:rPr lang="de-DE" sz="1200" b="0">
                              <a:solidFill>
                                <a:srgbClr val="000000"/>
                              </a:solidFill>
                              <a:effectLst/>
                            </a:rPr>
                            <a:t>Minimize</a:t>
                          </a:r>
                          <a:endParaRPr lang="ko-KR" sz="1200" b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43291" t="-84762" r="-4304" b="-35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>
                              <a:effectLst/>
                            </a:rPr>
                            <a:t> </a:t>
                          </a:r>
                          <a:endParaRPr lang="ko-KR" sz="1200"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977874"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ko-KR" sz="1200">
                            <a:solidFill>
                              <a:srgbClr val="000000"/>
                            </a:solidFill>
                            <a:effectLst/>
                          </a:endParaRPr>
                        </a:p>
                        <a:p>
                          <a:pPr marL="0" indent="0" algn="just">
                            <a:spcAft>
                              <a:spcPts val="0"/>
                            </a:spcAft>
                          </a:pPr>
                          <a:r>
                            <a:rPr lang="de-DE" sz="1200">
                              <a:solidFill>
                                <a:srgbClr val="000000"/>
                              </a:solidFill>
                              <a:effectLst/>
                            </a:rPr>
                            <a:t>Subjec to</a:t>
                          </a:r>
                          <a:endParaRPr lang="ko-KR" sz="12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43291" t="-59692" r="-4304" b="-13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effectLst/>
                            </a:rPr>
                            <a:t> </a:t>
                          </a:r>
                          <a:endParaRPr lang="ko-KR" sz="1200" dirty="0"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7330"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ko-KR" sz="12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43291" t="-1265854" r="-4304" b="-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effectLst/>
                            </a:rPr>
                            <a:t> </a:t>
                          </a:r>
                          <a:endParaRPr lang="ko-KR" sz="1200" dirty="0"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E463F-3C21-4925-9D63-7FFCEC4373DE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1116627" y="737650"/>
            <a:ext cx="8010525" cy="58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Char char="–"/>
              <a:defRPr sz="1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Char char="•"/>
              <a:defRPr sz="1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Char char="–"/>
              <a:defRPr sz="1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Char char="»"/>
              <a:defRPr sz="1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2"/>
              <p:cNvSpPr txBox="1">
                <a:spLocks/>
              </p:cNvSpPr>
              <p:nvPr/>
            </p:nvSpPr>
            <p:spPr bwMode="auto">
              <a:xfrm>
                <a:off x="1423682" y="4299160"/>
                <a:ext cx="6756259" cy="787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–"/>
                  <a:defRPr sz="12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•"/>
                  <a:defRPr sz="12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–"/>
                  <a:defRPr sz="1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»"/>
                  <a:defRPr sz="1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buFont typeface="Wingdings" pitchFamily="2" charset="2"/>
                  <a:buChar char="è"/>
                </a:pPr>
                <a:r>
                  <a:rPr lang="en-US" altLang="ko-KR" dirty="0">
                    <a:sym typeface="Wingdings" pitchFamily="2" charset="2"/>
                  </a:rPr>
                  <a:t>a very simple and minimal formulation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>
                            <a:solidFill>
                              <a:srgbClr val="00000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>
                            <a:solidFill>
                              <a:srgbClr val="000000"/>
                            </a:solidFill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ko-KR">
                            <a:solidFill>
                              <a:srgbClr val="000000"/>
                            </a:solidFill>
                            <a:latin typeface="Cambria Math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ko-KR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>
                            <a:solidFill>
                              <a:srgbClr val="000000"/>
                            </a:solidFill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ko-KR">
                            <a:solidFill>
                              <a:srgbClr val="000000"/>
                            </a:solidFill>
                            <a:latin typeface="Cambria Math"/>
                          </a:rPr>
                          <m:t>𝑡</m:t>
                        </m:r>
                      </m:sup>
                    </m:sSubSup>
                  </m:oMath>
                </a14:m>
                <a:endParaRPr lang="en-US" altLang="ko-KR" dirty="0">
                  <a:sym typeface="Wingdings" pitchFamily="2" charset="2"/>
                </a:endParaRPr>
              </a:p>
              <a:p>
                <a:pPr>
                  <a:buFont typeface="Wingdings" pitchFamily="2" charset="2"/>
                  <a:buChar char="è"/>
                </a:pPr>
                <a:r>
                  <a:rPr lang="ko-KR" altLang="en-US" dirty="0"/>
                  <a:t>기존 </a:t>
                </a:r>
                <a:r>
                  <a:rPr lang="en-US" altLang="ko-KR" dirty="0"/>
                  <a:t>formulation</a:t>
                </a:r>
                <a:r>
                  <a:rPr lang="ko-KR" altLang="en-US" dirty="0"/>
                  <a:t>은 매우 복잡하며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모든 경우를 다 포함한 것에서 출발함</a:t>
                </a:r>
                <a:r>
                  <a:rPr lang="en-US" altLang="ko-KR" dirty="0"/>
                  <a:t> (Basic LP)</a:t>
                </a:r>
                <a:r>
                  <a:rPr lang="ko-KR" altLang="en-US" dirty="0"/>
                  <a:t>에서 출발하여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복잡한 경우를 수용할 계획임</a:t>
                </a:r>
              </a:p>
            </p:txBody>
          </p:sp>
        </mc:Choice>
        <mc:Fallback xmlns="">
          <p:sp>
            <p:nvSpPr>
              <p:cNvPr id="8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23682" y="4299160"/>
                <a:ext cx="6756259" cy="787400"/>
              </a:xfrm>
              <a:prstGeom prst="rect">
                <a:avLst/>
              </a:prstGeom>
              <a:blipFill rotWithShape="0">
                <a:blip r:embed="rId3"/>
                <a:stretch>
                  <a:fillRect l="-181" t="-1550" b="-775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1271744" y="5445808"/>
                <a:ext cx="2031967" cy="6345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max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1,</m:t>
                              </m:r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ko-KR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ko-KR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+1</m:t>
                              </m:r>
                            </m:e>
                          </m:d>
                        </m:sub>
                        <m:sup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e>
                      </m:nary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744" y="5445808"/>
                <a:ext cx="2031967" cy="6345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3473417" y="5634189"/>
                <a:ext cx="54976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de-DE" altLang="ko-KR" dirty="0"/>
                  <a:t>total available capacity : new capacity plus historic capacity for technology </a:t>
                </a:r>
                <a14:m>
                  <m:oMath xmlns:m="http://schemas.openxmlformats.org/officeDocument/2006/math">
                    <m:r>
                      <a:rPr lang="de-DE" altLang="ko-KR" i="1">
                        <a:latin typeface="Cambria Math"/>
                      </a:rPr>
                      <m:t>𝑖</m:t>
                    </m:r>
                  </m:oMath>
                </a14:m>
                <a:r>
                  <a:rPr lang="de-DE" altLang="ko-KR" dirty="0"/>
                  <a:t> at time </a:t>
                </a:r>
                <a14:m>
                  <m:oMath xmlns:m="http://schemas.openxmlformats.org/officeDocument/2006/math">
                    <m:r>
                      <a:rPr lang="de-DE" altLang="ko-KR" i="1">
                        <a:latin typeface="Cambria Math"/>
                      </a:rPr>
                      <m:t>𝑡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417" y="5634189"/>
                <a:ext cx="5497659" cy="369332"/>
              </a:xfrm>
              <a:prstGeom prst="rect">
                <a:avLst/>
              </a:prstGeom>
              <a:blipFill>
                <a:blip r:embed="rId5"/>
                <a:stretch>
                  <a:fillRect l="-111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/>
          <p:cNvSpPr/>
          <p:nvPr/>
        </p:nvSpPr>
        <p:spPr>
          <a:xfrm>
            <a:off x="908074" y="5119313"/>
            <a:ext cx="3417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de-DE" altLang="ko-KR" dirty="0"/>
              <a:t>Let introduce two dummy variables for convenience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1271744" y="6039836"/>
                <a:ext cx="883639" cy="2857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b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sSubSup>
                        <m:sSubSupPr>
                          <m:ctrlPr>
                            <a:rPr lang="ko-KR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744" y="6039836"/>
                <a:ext cx="883639" cy="2857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3473416" y="5956288"/>
                <a:ext cx="35756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de-DE" altLang="ko-KR" dirty="0"/>
                  <a:t>a main output per main input for technology </a:t>
                </a:r>
                <a14:m>
                  <m:oMath xmlns:m="http://schemas.openxmlformats.org/officeDocument/2006/math">
                    <m:r>
                      <a:rPr lang="de-DE" altLang="ko-KR" i="1">
                        <a:latin typeface="Cambria Math"/>
                      </a:rPr>
                      <m:t>𝑖</m:t>
                    </m:r>
                  </m:oMath>
                </a14:m>
                <a:r>
                  <a:rPr lang="de-DE" altLang="ko-KR" dirty="0"/>
                  <a:t> at time </a:t>
                </a:r>
                <a14:m>
                  <m:oMath xmlns:m="http://schemas.openxmlformats.org/officeDocument/2006/math">
                    <m:r>
                      <a:rPr lang="de-DE" altLang="ko-KR" i="1">
                        <a:latin typeface="Cambria Math"/>
                      </a:rPr>
                      <m:t>𝑡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416" y="5956288"/>
                <a:ext cx="3575659" cy="369332"/>
              </a:xfrm>
              <a:prstGeom prst="rect">
                <a:avLst/>
              </a:prstGeom>
              <a:blipFill>
                <a:blip r:embed="rId7"/>
                <a:stretch>
                  <a:fillRect l="-171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3859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LP formulation</a:t>
            </a:r>
            <a:r>
              <a:rPr lang="ko-KR" altLang="en-US" b="0" dirty="0"/>
              <a:t> </a:t>
            </a:r>
            <a:r>
              <a:rPr lang="en-US" altLang="ko-KR" b="0" dirty="0"/>
              <a:t>: (Basic LP)</a:t>
            </a:r>
            <a:endParaRPr lang="ko-KR" alt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내용 개체 틀 4"/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1266829" y="2921792"/>
              <a:ext cx="7072439" cy="347127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586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1656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81290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8429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638471">
                    <a:tc>
                      <a:txBody>
                        <a:bodyPr/>
                        <a:lstStyle/>
                        <a:p>
                          <a:pPr marL="0" indent="0" algn="l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solidFill>
                                <a:srgbClr val="000000"/>
                              </a:solidFill>
                              <a:effectLst/>
                            </a:rPr>
                            <a:t>(Basic LP)</a:t>
                          </a:r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>
                            <a:spcAft>
                              <a:spcPts val="0"/>
                            </a:spcAft>
                          </a:pPr>
                          <a:r>
                            <a:rPr lang="de-DE" sz="1200" b="0" dirty="0">
                              <a:solidFill>
                                <a:srgbClr val="000000"/>
                              </a:solidFill>
                              <a:effectLst/>
                            </a:rPr>
                            <a:t>minimize</a:t>
                          </a:r>
                          <a:endParaRPr lang="ko-KR" sz="1200" b="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l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ko-KR" sz="12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sup>
                                  <m:e>
                                    <m:d>
                                      <m:dPr>
                                        <m:ctrlPr>
                                          <a:rPr lang="en-US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altLang="ko-KR" sz="1200" i="1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n-US" altLang="ko-KR" sz="120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altLang="ko-KR" sz="120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∈</m:t>
                                            </m:r>
                                            <m:r>
                                              <a:rPr lang="en-US" altLang="ko-KR" sz="120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𝐼</m:t>
                                            </m:r>
                                            <m:r>
                                              <a:rPr lang="en-US" altLang="ko-KR" sz="1200" b="1" i="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\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ko-KR" sz="12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2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𝐼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2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sub>
                                          <m:sup/>
                                          <m:e>
                                            <m:d>
                                              <m:dPr>
                                                <m:ctrlPr>
                                                  <a:rPr lang="ko-KR" altLang="en-US" sz="120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ko-KR" altLang="en-US" sz="12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ko-KR" sz="12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/>
                                                      </a:rPr>
                                                      <m:t>𝐼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2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ko-KR" sz="12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/>
                                                      </a:rPr>
                                                      <m:t>𝑡</m:t>
                                                    </m:r>
                                                  </m:sup>
                                                </m:sSubSup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/>
                                                  </a:rPr>
                                                  <m:t>+</m:t>
                                                </m:r>
                                                <m:sSubSup>
                                                  <m:sSubSupPr>
                                                    <m:ctrlPr>
                                                      <a:rPr lang="ko-KR" altLang="en-US" sz="12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ko-KR" sz="12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/>
                                                      </a:rPr>
                                                      <m:t>𝐹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2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ko-KR" sz="12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/>
                                                      </a:rPr>
                                                      <m:t>𝑡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d>
                                            <m:sSubSup>
                                              <m:sSubSupPr>
                                                <m:ctrlPr>
                                                  <a:rPr lang="ko-KR" altLang="en-US" sz="12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/>
                                                  </a:rPr>
                                                  <m:t>𝑡</m:t>
                                                </m:r>
                                              </m:sup>
                                            </m:sSubSup>
                                          </m:e>
                                        </m:nary>
                                        <m:r>
                                          <a:rPr lang="en-US" altLang="ko-KR" sz="1200" b="1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altLang="ko-KR" sz="1200" i="1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n-US" altLang="ko-KR" sz="120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altLang="ko-KR" sz="120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∈</m:t>
                                            </m:r>
                                            <m:r>
                                              <a:rPr lang="en-US" altLang="ko-KR" sz="120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𝐼</m:t>
                                            </m:r>
                                          </m:sub>
                                          <m:sup/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ko-KR" altLang="en-US" sz="120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  <m:t>𝑡</m:t>
                                                </m:r>
                                              </m:sup>
                                            </m:sSubSup>
                                            <m:sSubSup>
                                              <m:sSubSupPr>
                                                <m:ctrlPr>
                                                  <a:rPr lang="en-US" altLang="ko-KR" sz="12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altLang="ko-KR" sz="12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2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ko-KR" sz="12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sup>
                                            </m:sSubSup>
                                          </m:e>
                                        </m:nary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>
                              <a:effectLst/>
                            </a:rPr>
                            <a:t> </a:t>
                          </a:r>
                          <a:endParaRPr lang="ko-KR" sz="1200"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977874"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</a:endParaRPr>
                        </a:p>
                        <a:p>
                          <a:pPr marL="0" indent="0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solidFill>
                                <a:srgbClr val="000000"/>
                              </a:solidFill>
                              <a:effectLst/>
                            </a:rPr>
                            <a:t>subjec to</a:t>
                          </a:r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l">
                            <a:spcAft>
                              <a:spcPts val="0"/>
                            </a:spcAft>
                          </a:pPr>
                          <a:endParaRPr lang="en-US" sz="1200" b="0" i="1" dirty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endParaRPr>
                        </a:p>
                        <a:p>
                          <a:pPr indent="179705" algn="l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n-US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 </m:t>
                                </m:r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𝐼</m:t>
                                </m:r>
                                <m:r>
                                  <a:rPr lang="en-US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</a:endParaRPr>
                        </a:p>
                        <a:p>
                          <a:pPr indent="179705" algn="l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120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altLang="ko-KR" sz="120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ko-KR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bSup>
                                      <m:sSubSupPr>
                                        <m:ctrlPr>
                                          <a:rPr lang="ko-KR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en-US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≥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120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altLang="ko-KR" sz="120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ko-KR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bSup>
                                      <m:sSubSupPr>
                                        <m:ctrlPr>
                                          <a:rPr lang="ko-KR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  </m:t>
                                </m:r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𝐽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</a:endParaRPr>
                        </a:p>
                        <a:p>
                          <a:pPr marL="0" marR="0" indent="179705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120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altLang="ko-KR" sz="120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ko-KR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bSup>
                                      <m:sSubSupPr>
                                        <m:ctrlPr>
                                          <a:rPr lang="ko-KR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de-DE" altLang="ko-KR" sz="12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≥</m:t>
                                </m:r>
                                <m:sSubSup>
                                  <m:sSubSupPr>
                                    <m:ctrlPr>
                                      <a:rPr lang="ko-KR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de-DE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alt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  <a:p>
                          <a:pPr marL="0" marR="0" indent="179705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ko-KR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𝑠</m:t>
                                    </m:r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=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max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1,</m:t>
                                        </m:r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ko-KR" altLang="en-US" sz="12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b>
                                  <m:sup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ko-KR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ko-KR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 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𝐼</m:t>
                                </m:r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alt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  <a:p>
                          <a:pPr marL="0" marR="0" lvl="0" indent="179705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altLang="ko-KR" sz="12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ko-KR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 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𝐼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alt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effectLst/>
                            </a:rPr>
                            <a:t> </a:t>
                          </a:r>
                          <a:endParaRPr lang="ko-KR" sz="1200" dirty="0"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7330"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ko-KR" sz="12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ko-KR" altLang="ko-KR" sz="12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0,   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𝐼</m:t>
                                </m:r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   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𝑇</m:t>
                                </m:r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r>
                                  <m:rPr>
                                    <m:lit/>
                                  </m:rP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ko-KR" alt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  <a:p>
                          <a:pPr indent="179705" algn="l">
                            <a:spcAft>
                              <a:spcPts val="0"/>
                            </a:spcAft>
                          </a:pPr>
                          <a:endParaRPr lang="en-US" alt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  <a:p>
                          <a:pPr marL="0" marR="0" lvl="0" indent="179705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ko-KR" altLang="ko-KR" sz="12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≥0, </m:t>
                                </m:r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𝐼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alt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  <a:p>
                          <a:pPr marL="0" marR="0" lvl="0" indent="179705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ko-KR" altLang="ko-KR" sz="12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≥0,   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𝐼</m:t>
                                </m:r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   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effectLst/>
                            </a:rPr>
                            <a:t> </a:t>
                          </a:r>
                          <a:endParaRPr lang="ko-KR" sz="1200" dirty="0"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내용 개체 틀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92400713"/>
                  </p:ext>
                </p:extLst>
              </p:nvPr>
            </p:nvGraphicFramePr>
            <p:xfrm>
              <a:off x="1266829" y="2921792"/>
              <a:ext cx="7072439" cy="347127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586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1656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81290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8429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638471">
                    <a:tc>
                      <a:txBody>
                        <a:bodyPr/>
                        <a:lstStyle/>
                        <a:p>
                          <a:pPr marL="0" indent="0" algn="l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solidFill>
                                <a:srgbClr val="000000"/>
                              </a:solidFill>
                              <a:effectLst/>
                            </a:rPr>
                            <a:t>(Basic LP)</a:t>
                          </a:r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>
                            <a:spcAft>
                              <a:spcPts val="0"/>
                            </a:spcAft>
                          </a:pPr>
                          <a:r>
                            <a:rPr lang="de-DE" sz="1200" b="0" dirty="0" smtClean="0">
                              <a:solidFill>
                                <a:srgbClr val="000000"/>
                              </a:solidFill>
                              <a:effectLst/>
                            </a:rPr>
                            <a:t>minimize</a:t>
                          </a:r>
                          <a:endParaRPr lang="ko-KR" sz="1200" b="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43291" t="-952" r="-4430" b="-45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>
                              <a:effectLst/>
                            </a:rPr>
                            <a:t> </a:t>
                          </a:r>
                          <a:endParaRPr lang="ko-KR" sz="1200"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075180"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</a:endParaRPr>
                        </a:p>
                        <a:p>
                          <a:pPr marL="0" indent="0" algn="just">
                            <a:spcAft>
                              <a:spcPts val="0"/>
                            </a:spcAft>
                          </a:pPr>
                          <a:r>
                            <a:rPr lang="de-DE" sz="1200" dirty="0" smtClean="0">
                              <a:solidFill>
                                <a:srgbClr val="000000"/>
                              </a:solidFill>
                              <a:effectLst/>
                            </a:rPr>
                            <a:t>subjec </a:t>
                          </a:r>
                          <a:r>
                            <a:rPr lang="de-DE" sz="1200" dirty="0">
                              <a:solidFill>
                                <a:srgbClr val="000000"/>
                              </a:solidFill>
                              <a:effectLst/>
                            </a:rPr>
                            <a:t>to</a:t>
                          </a:r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43291" t="-31085" r="-4430" b="-392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effectLst/>
                            </a:rPr>
                            <a:t> </a:t>
                          </a:r>
                          <a:endParaRPr lang="ko-KR" sz="1200" dirty="0"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757619"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ko-KR" sz="12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43291" t="-360484" r="-4430" b="-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effectLst/>
                            </a:rPr>
                            <a:t> </a:t>
                          </a:r>
                          <a:endParaRPr lang="ko-KR" sz="1200" dirty="0"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E463F-3C21-4925-9D63-7FFCEC4373DE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1116627" y="737650"/>
            <a:ext cx="8010525" cy="58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Char char="–"/>
              <a:defRPr sz="1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Char char="•"/>
              <a:defRPr sz="1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Char char="–"/>
              <a:defRPr sz="1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Char char="»"/>
              <a:defRPr sz="1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704850" y="670437"/>
                <a:ext cx="5772150" cy="6939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de-DE" altLang="ko-KR" dirty="0"/>
                  <a:t>Let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>
                            <a:solidFill>
                              <a:srgbClr val="000000"/>
                            </a:solidFill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altLang="ko-KR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⊆</m:t>
                        </m:r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:</m:t>
                        </m:r>
                        <m:sSubSup>
                          <m:sSubSupPr>
                            <m:ctrlPr>
                              <a:rPr lang="ko-KR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ko-KR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=0, </m:t>
                        </m:r>
                        <m:r>
                          <a:rPr lang="en-US" altLang="ko-KR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for</m:t>
                        </m:r>
                        <m:r>
                          <a:rPr lang="en-US" altLang="ko-KR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all</m:t>
                        </m:r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de-DE" altLang="ko-KR" dirty="0"/>
                  <a:t> .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>
                            <a:solidFill>
                              <a:srgbClr val="000000"/>
                            </a:solidFill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/>
                  <a:t>이면</a:t>
                </a:r>
                <a:r>
                  <a:rPr lang="de-DE" altLang="ko-KR" dirty="0"/>
                  <a:t>, </a:t>
                </a:r>
                <a:r>
                  <a:rPr lang="ko-KR" altLang="en-US" dirty="0"/>
                  <a:t>최적해에서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>
                            <a:solidFill>
                              <a:srgbClr val="000000"/>
                            </a:solidFill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>
                            <a:solidFill>
                              <a:srgbClr val="000000"/>
                            </a:solidFill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ko-KR">
                            <a:solidFill>
                              <a:srgbClr val="000000"/>
                            </a:solidFill>
                            <a:latin typeface="Cambria Math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ko-KR" altLang="en-US" dirty="0"/>
                  <a:t>가 되면 되므로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:r>
                  <a:rPr lang="de-DE" altLang="ko-KR" dirty="0"/>
                  <a:t>capacity constraint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redundant </a:t>
                </a:r>
                <a:r>
                  <a:rPr lang="ko-KR" altLang="en-US" dirty="0"/>
                  <a:t>함</a:t>
                </a:r>
                <a:r>
                  <a:rPr lang="en-US" altLang="ko-KR" dirty="0"/>
                  <a:t>. </a:t>
                </a:r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50" y="670437"/>
                <a:ext cx="5772150" cy="693908"/>
              </a:xfrm>
              <a:prstGeom prst="rect">
                <a:avLst/>
              </a:prstGeom>
              <a:blipFill>
                <a:blip r:embed="rId3"/>
                <a:stretch>
                  <a:fillRect l="-106" b="-8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/>
              <p:cNvSpPr/>
              <p:nvPr/>
            </p:nvSpPr>
            <p:spPr>
              <a:xfrm>
                <a:off x="962880" y="1668851"/>
                <a:ext cx="2031967" cy="6345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max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1,</m:t>
                              </m:r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ko-KR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ko-KR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+1</m:t>
                              </m:r>
                            </m:e>
                          </m:d>
                        </m:sub>
                        <m:sup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e>
                      </m:nary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직사각형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880" y="1668851"/>
                <a:ext cx="2031967" cy="63453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3164553" y="1857232"/>
                <a:ext cx="54976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de-DE" altLang="ko-KR" dirty="0"/>
                  <a:t>total available capacity : new capacity plus historic capacity for technology </a:t>
                </a:r>
                <a14:m>
                  <m:oMath xmlns:m="http://schemas.openxmlformats.org/officeDocument/2006/math">
                    <m:r>
                      <a:rPr lang="de-DE" altLang="ko-KR" i="1">
                        <a:latin typeface="Cambria Math"/>
                      </a:rPr>
                      <m:t>𝑖</m:t>
                    </m:r>
                  </m:oMath>
                </a14:m>
                <a:r>
                  <a:rPr lang="de-DE" altLang="ko-KR" dirty="0"/>
                  <a:t> at time </a:t>
                </a:r>
                <a14:m>
                  <m:oMath xmlns:m="http://schemas.openxmlformats.org/officeDocument/2006/math">
                    <m:r>
                      <a:rPr lang="de-DE" altLang="ko-KR" i="1">
                        <a:latin typeface="Cambria Math"/>
                      </a:rPr>
                      <m:t>𝑡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553" y="1857232"/>
                <a:ext cx="5497659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/>
          <p:cNvSpPr/>
          <p:nvPr/>
        </p:nvSpPr>
        <p:spPr>
          <a:xfrm>
            <a:off x="599210" y="1342356"/>
            <a:ext cx="3417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de-DE" altLang="ko-KR" dirty="0"/>
              <a:t>Let introduce two dummy variables for convenience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/>
              <p:cNvSpPr/>
              <p:nvPr/>
            </p:nvSpPr>
            <p:spPr>
              <a:xfrm>
                <a:off x="962880" y="2262879"/>
                <a:ext cx="883639" cy="2857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b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sSubSup>
                        <m:sSubSupPr>
                          <m:ctrlPr>
                            <a:rPr lang="ko-KR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880" y="2262879"/>
                <a:ext cx="883639" cy="28578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3164552" y="2179331"/>
                <a:ext cx="35756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de-DE" altLang="ko-KR" dirty="0"/>
                  <a:t>a main output per main input for technology </a:t>
                </a:r>
                <a14:m>
                  <m:oMath xmlns:m="http://schemas.openxmlformats.org/officeDocument/2006/math">
                    <m:r>
                      <a:rPr lang="de-DE" altLang="ko-KR" i="1">
                        <a:latin typeface="Cambria Math"/>
                      </a:rPr>
                      <m:t>𝑖</m:t>
                    </m:r>
                  </m:oMath>
                </a14:m>
                <a:r>
                  <a:rPr lang="de-DE" altLang="ko-KR" dirty="0"/>
                  <a:t> at time </a:t>
                </a:r>
                <a14:m>
                  <m:oMath xmlns:m="http://schemas.openxmlformats.org/officeDocument/2006/math">
                    <m:r>
                      <a:rPr lang="de-DE" altLang="ko-KR" i="1">
                        <a:latin typeface="Cambria Math"/>
                      </a:rPr>
                      <m:t>𝑡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552" y="2179331"/>
                <a:ext cx="3575659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1171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 Box 8"/>
          <p:cNvSpPr txBox="1">
            <a:spLocks noChangeArrowheads="1"/>
          </p:cNvSpPr>
          <p:nvPr/>
        </p:nvSpPr>
        <p:spPr bwMode="auto">
          <a:xfrm>
            <a:off x="1827416" y="1169507"/>
            <a:ext cx="863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>
                <a:solidFill>
                  <a:srgbClr val="000000"/>
                </a:solidFill>
                <a:ea typeface="굴림" charset="-127"/>
              </a:rPr>
              <a:t>car energy </a:t>
            </a:r>
          </a:p>
        </p:txBody>
      </p:sp>
      <p:sp>
        <p:nvSpPr>
          <p:cNvPr id="57" name="Text Box 136"/>
          <p:cNvSpPr txBox="1">
            <a:spLocks noChangeArrowheads="1"/>
          </p:cNvSpPr>
          <p:nvPr/>
        </p:nvSpPr>
        <p:spPr bwMode="auto">
          <a:xfrm>
            <a:off x="1898854" y="1372707"/>
            <a:ext cx="52770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oil(1)</a:t>
            </a:r>
          </a:p>
        </p:txBody>
      </p:sp>
      <p:sp>
        <p:nvSpPr>
          <p:cNvPr id="59" name="Text Box 136"/>
          <p:cNvSpPr txBox="1">
            <a:spLocks noChangeArrowheads="1"/>
          </p:cNvSpPr>
          <p:nvPr/>
        </p:nvSpPr>
        <p:spPr bwMode="auto">
          <a:xfrm>
            <a:off x="2330654" y="1694126"/>
            <a:ext cx="98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kern="0" dirty="0">
                <a:solidFill>
                  <a:srgbClr val="000000"/>
                </a:solidFill>
              </a:rPr>
              <a:t>electricity(3)</a:t>
            </a:r>
          </a:p>
        </p:txBody>
      </p:sp>
      <p:sp>
        <p:nvSpPr>
          <p:cNvPr id="63" name="Text Box 136"/>
          <p:cNvSpPr txBox="1">
            <a:spLocks noChangeArrowheads="1"/>
          </p:cNvSpPr>
          <p:nvPr/>
        </p:nvSpPr>
        <p:spPr bwMode="auto">
          <a:xfrm>
            <a:off x="2114754" y="1507687"/>
            <a:ext cx="10550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kern="0" dirty="0">
                <a:solidFill>
                  <a:srgbClr val="000000"/>
                </a:solidFill>
              </a:rPr>
              <a:t>bio ethanol(2)</a:t>
            </a:r>
          </a:p>
        </p:txBody>
      </p:sp>
      <p:sp>
        <p:nvSpPr>
          <p:cNvPr id="66" name="Line 223"/>
          <p:cNvSpPr>
            <a:spLocks noChangeShapeType="1"/>
          </p:cNvSpPr>
          <p:nvPr/>
        </p:nvSpPr>
        <p:spPr bwMode="auto">
          <a:xfrm>
            <a:off x="1652148" y="1932853"/>
            <a:ext cx="466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67" name="Line 224"/>
          <p:cNvSpPr>
            <a:spLocks noChangeShapeType="1"/>
          </p:cNvSpPr>
          <p:nvPr/>
        </p:nvSpPr>
        <p:spPr bwMode="auto">
          <a:xfrm flipV="1">
            <a:off x="1647386" y="3412978"/>
            <a:ext cx="90963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68" name="Line 226"/>
          <p:cNvSpPr>
            <a:spLocks noChangeShapeType="1"/>
          </p:cNvSpPr>
          <p:nvPr/>
        </p:nvSpPr>
        <p:spPr bwMode="auto">
          <a:xfrm>
            <a:off x="2334612" y="2605863"/>
            <a:ext cx="1001096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69" name="Text Box 8"/>
          <p:cNvSpPr txBox="1">
            <a:spLocks noChangeArrowheads="1"/>
          </p:cNvSpPr>
          <p:nvPr/>
        </p:nvSpPr>
        <p:spPr bwMode="auto">
          <a:xfrm>
            <a:off x="1827416" y="1169507"/>
            <a:ext cx="863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>
                <a:solidFill>
                  <a:srgbClr val="000000"/>
                </a:solidFill>
                <a:ea typeface="굴림" charset="-127"/>
              </a:rPr>
              <a:t>car energy </a:t>
            </a:r>
          </a:p>
        </p:txBody>
      </p:sp>
      <p:sp>
        <p:nvSpPr>
          <p:cNvPr id="72" name="Text Box 8"/>
          <p:cNvSpPr txBox="1">
            <a:spLocks noChangeArrowheads="1"/>
          </p:cNvSpPr>
          <p:nvPr/>
        </p:nvSpPr>
        <p:spPr bwMode="auto">
          <a:xfrm>
            <a:off x="4454196" y="1166332"/>
            <a:ext cx="11604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>
                <a:solidFill>
                  <a:srgbClr val="000000"/>
                </a:solidFill>
                <a:ea typeface="굴림" charset="-127"/>
              </a:rPr>
              <a:t>blended energy </a:t>
            </a:r>
          </a:p>
        </p:txBody>
      </p:sp>
      <p:sp>
        <p:nvSpPr>
          <p:cNvPr id="73" name="Text Box 136"/>
          <p:cNvSpPr txBox="1">
            <a:spLocks noChangeArrowheads="1"/>
          </p:cNvSpPr>
          <p:nvPr/>
        </p:nvSpPr>
        <p:spPr bwMode="auto">
          <a:xfrm>
            <a:off x="4411334" y="1360007"/>
            <a:ext cx="165622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dirty="0" err="1">
                <a:solidFill>
                  <a:srgbClr val="000000"/>
                </a:solidFill>
                <a:ea typeface="굴림" charset="-127"/>
              </a:rPr>
              <a:t>gasoline+bio</a:t>
            </a:r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 ethanol(4)</a:t>
            </a:r>
          </a:p>
        </p:txBody>
      </p:sp>
      <p:sp>
        <p:nvSpPr>
          <p:cNvPr id="74" name="Line 233"/>
          <p:cNvSpPr>
            <a:spLocks noChangeShapeType="1"/>
          </p:cNvSpPr>
          <p:nvPr/>
        </p:nvSpPr>
        <p:spPr bwMode="auto">
          <a:xfrm>
            <a:off x="4173774" y="2488597"/>
            <a:ext cx="73840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75" name="Line 236"/>
          <p:cNvSpPr>
            <a:spLocks noChangeShapeType="1"/>
          </p:cNvSpPr>
          <p:nvPr/>
        </p:nvSpPr>
        <p:spPr bwMode="auto">
          <a:xfrm>
            <a:off x="4914045" y="2290623"/>
            <a:ext cx="8572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78" name="Line 237"/>
          <p:cNvSpPr>
            <a:spLocks noChangeShapeType="1"/>
          </p:cNvSpPr>
          <p:nvPr/>
        </p:nvSpPr>
        <p:spPr bwMode="auto">
          <a:xfrm>
            <a:off x="4903099" y="3081006"/>
            <a:ext cx="847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80" name="Text Box 8"/>
          <p:cNvSpPr txBox="1">
            <a:spLocks noChangeArrowheads="1"/>
          </p:cNvSpPr>
          <p:nvPr/>
        </p:nvSpPr>
        <p:spPr bwMode="auto">
          <a:xfrm>
            <a:off x="4454196" y="1166332"/>
            <a:ext cx="11604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>
                <a:solidFill>
                  <a:srgbClr val="000000"/>
                </a:solidFill>
                <a:ea typeface="굴림" charset="-127"/>
              </a:rPr>
              <a:t>blended energy </a:t>
            </a:r>
          </a:p>
        </p:txBody>
      </p:sp>
      <p:sp>
        <p:nvSpPr>
          <p:cNvPr id="82" name="Text Box 8"/>
          <p:cNvSpPr txBox="1">
            <a:spLocks noChangeArrowheads="1"/>
          </p:cNvSpPr>
          <p:nvPr/>
        </p:nvSpPr>
        <p:spPr bwMode="auto">
          <a:xfrm>
            <a:off x="7420490" y="1153632"/>
            <a:ext cx="9318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>
                <a:solidFill>
                  <a:srgbClr val="000000"/>
                </a:solidFill>
                <a:ea typeface="굴림" charset="-127"/>
              </a:rPr>
              <a:t>car demand </a:t>
            </a:r>
          </a:p>
        </p:txBody>
      </p:sp>
      <p:sp>
        <p:nvSpPr>
          <p:cNvPr id="83" name="Text Box 136"/>
          <p:cNvSpPr txBox="1">
            <a:spLocks noChangeArrowheads="1"/>
          </p:cNvSpPr>
          <p:nvPr/>
        </p:nvSpPr>
        <p:spPr bwMode="auto">
          <a:xfrm>
            <a:off x="7110928" y="1356832"/>
            <a:ext cx="169790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2,000 billion km/year(5)</a:t>
            </a:r>
          </a:p>
        </p:txBody>
      </p:sp>
      <p:sp>
        <p:nvSpPr>
          <p:cNvPr id="84" name="Line 243"/>
          <p:cNvSpPr>
            <a:spLocks noChangeShapeType="1"/>
          </p:cNvSpPr>
          <p:nvPr/>
        </p:nvSpPr>
        <p:spPr bwMode="auto">
          <a:xfrm>
            <a:off x="7584003" y="1710844"/>
            <a:ext cx="0" cy="287216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85" name="Line 246"/>
          <p:cNvSpPr>
            <a:spLocks noChangeShapeType="1"/>
          </p:cNvSpPr>
          <p:nvPr/>
        </p:nvSpPr>
        <p:spPr bwMode="auto">
          <a:xfrm>
            <a:off x="6815653" y="4139517"/>
            <a:ext cx="7715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86" name="Text Box 247"/>
          <p:cNvSpPr txBox="1">
            <a:spLocks noChangeArrowheads="1"/>
          </p:cNvSpPr>
          <p:nvPr/>
        </p:nvSpPr>
        <p:spPr bwMode="auto">
          <a:xfrm>
            <a:off x="1647492" y="1716954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87" name="Text Box 248"/>
          <p:cNvSpPr txBox="1">
            <a:spLocks noChangeArrowheads="1"/>
          </p:cNvSpPr>
          <p:nvPr/>
        </p:nvSpPr>
        <p:spPr bwMode="auto">
          <a:xfrm>
            <a:off x="1616132" y="2402006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88" name="Text Box 249"/>
          <p:cNvSpPr txBox="1">
            <a:spLocks noChangeArrowheads="1"/>
          </p:cNvSpPr>
          <p:nvPr/>
        </p:nvSpPr>
        <p:spPr bwMode="auto">
          <a:xfrm>
            <a:off x="1638048" y="3176143"/>
            <a:ext cx="5008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1kWh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89" name="Text Box 252"/>
          <p:cNvSpPr txBox="1">
            <a:spLocks noChangeArrowheads="1"/>
          </p:cNvSpPr>
          <p:nvPr/>
        </p:nvSpPr>
        <p:spPr bwMode="auto">
          <a:xfrm>
            <a:off x="4256977" y="2304786"/>
            <a:ext cx="6703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10/9</a:t>
            </a:r>
          </a:p>
        </p:txBody>
      </p:sp>
      <p:sp>
        <p:nvSpPr>
          <p:cNvPr id="90" name="Text Box 253"/>
          <p:cNvSpPr txBox="1">
            <a:spLocks noChangeArrowheads="1"/>
          </p:cNvSpPr>
          <p:nvPr/>
        </p:nvSpPr>
        <p:spPr bwMode="auto">
          <a:xfrm>
            <a:off x="6765915" y="2009637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15km</a:t>
            </a:r>
          </a:p>
        </p:txBody>
      </p:sp>
      <p:sp>
        <p:nvSpPr>
          <p:cNvPr id="91" name="Line 257"/>
          <p:cNvSpPr>
            <a:spLocks noChangeShapeType="1"/>
          </p:cNvSpPr>
          <p:nvPr/>
        </p:nvSpPr>
        <p:spPr bwMode="auto">
          <a:xfrm flipV="1">
            <a:off x="2121888" y="2368152"/>
            <a:ext cx="1212561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92" name="Text Box 259"/>
          <p:cNvSpPr txBox="1">
            <a:spLocks noChangeArrowheads="1"/>
          </p:cNvSpPr>
          <p:nvPr/>
        </p:nvSpPr>
        <p:spPr bwMode="auto">
          <a:xfrm>
            <a:off x="5034215" y="2888496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94" name="Text Box 261"/>
          <p:cNvSpPr txBox="1">
            <a:spLocks noChangeArrowheads="1"/>
          </p:cNvSpPr>
          <p:nvPr/>
        </p:nvSpPr>
        <p:spPr bwMode="auto">
          <a:xfrm>
            <a:off x="5013260" y="3944073"/>
            <a:ext cx="5277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1KWh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95" name="Text Box 262"/>
          <p:cNvSpPr txBox="1">
            <a:spLocks noChangeArrowheads="1"/>
          </p:cNvSpPr>
          <p:nvPr/>
        </p:nvSpPr>
        <p:spPr bwMode="auto">
          <a:xfrm>
            <a:off x="5076423" y="2099367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96" name="Line 271"/>
          <p:cNvSpPr>
            <a:spLocks noChangeShapeType="1"/>
          </p:cNvSpPr>
          <p:nvPr/>
        </p:nvSpPr>
        <p:spPr bwMode="auto">
          <a:xfrm>
            <a:off x="1652147" y="2613890"/>
            <a:ext cx="685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97" name="Line 272"/>
          <p:cNvSpPr>
            <a:spLocks noChangeShapeType="1"/>
          </p:cNvSpPr>
          <p:nvPr/>
        </p:nvSpPr>
        <p:spPr bwMode="auto">
          <a:xfrm flipV="1">
            <a:off x="2556079" y="4168092"/>
            <a:ext cx="322367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99" name="Text Box 274"/>
          <p:cNvSpPr txBox="1">
            <a:spLocks noChangeArrowheads="1"/>
          </p:cNvSpPr>
          <p:nvPr/>
        </p:nvSpPr>
        <p:spPr bwMode="auto">
          <a:xfrm>
            <a:off x="2707364" y="2158902"/>
            <a:ext cx="7260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  </a:t>
            </a:r>
          </a:p>
        </p:txBody>
      </p:sp>
      <p:sp>
        <p:nvSpPr>
          <p:cNvPr id="102" name="Text Box 253"/>
          <p:cNvSpPr txBox="1">
            <a:spLocks noChangeArrowheads="1"/>
          </p:cNvSpPr>
          <p:nvPr/>
        </p:nvSpPr>
        <p:spPr bwMode="auto">
          <a:xfrm>
            <a:off x="6742628" y="3897007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10km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103" name="Line 271"/>
          <p:cNvSpPr>
            <a:spLocks noChangeShapeType="1"/>
          </p:cNvSpPr>
          <p:nvPr/>
        </p:nvSpPr>
        <p:spPr bwMode="auto">
          <a:xfrm>
            <a:off x="6829226" y="2281098"/>
            <a:ext cx="76044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0" name="Line 272"/>
          <p:cNvSpPr>
            <a:spLocks noChangeShapeType="1"/>
          </p:cNvSpPr>
          <p:nvPr/>
        </p:nvSpPr>
        <p:spPr bwMode="auto">
          <a:xfrm flipV="1">
            <a:off x="2540593" y="3303286"/>
            <a:ext cx="3209101" cy="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1" name="Text Box 260"/>
          <p:cNvSpPr txBox="1">
            <a:spLocks noChangeArrowheads="1"/>
          </p:cNvSpPr>
          <p:nvPr/>
        </p:nvSpPr>
        <p:spPr bwMode="auto">
          <a:xfrm>
            <a:off x="4997791" y="3113900"/>
            <a:ext cx="5277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3KWh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112" name="Line 237"/>
          <p:cNvSpPr>
            <a:spLocks noChangeShapeType="1"/>
          </p:cNvSpPr>
          <p:nvPr/>
        </p:nvSpPr>
        <p:spPr bwMode="auto">
          <a:xfrm>
            <a:off x="6801494" y="3175218"/>
            <a:ext cx="7715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3" name="Text Box 253"/>
          <p:cNvSpPr txBox="1">
            <a:spLocks noChangeArrowheads="1"/>
          </p:cNvSpPr>
          <p:nvPr/>
        </p:nvSpPr>
        <p:spPr bwMode="auto">
          <a:xfrm>
            <a:off x="6729863" y="2943057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50km</a:t>
            </a:r>
          </a:p>
        </p:txBody>
      </p:sp>
      <p:sp>
        <p:nvSpPr>
          <p:cNvPr id="106" name="Rectangle 7"/>
          <p:cNvSpPr>
            <a:spLocks noChangeArrowheads="1"/>
          </p:cNvSpPr>
          <p:nvPr/>
        </p:nvSpPr>
        <p:spPr bwMode="auto">
          <a:xfrm>
            <a:off x="5760633" y="3011944"/>
            <a:ext cx="1033871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  <a:ea typeface="굴림" charset="-127"/>
              </a:rPr>
              <a:t>  plug-in hybrid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758598" y="3011520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6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21" name="Rectangle 7"/>
          <p:cNvSpPr>
            <a:spLocks noChangeArrowheads="1"/>
          </p:cNvSpPr>
          <p:nvPr/>
        </p:nvSpPr>
        <p:spPr bwMode="auto">
          <a:xfrm>
            <a:off x="5774084" y="2092553"/>
            <a:ext cx="1050501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  <a:ea typeface="굴림" charset="-127"/>
              </a:rPr>
              <a:t>    </a:t>
            </a:r>
            <a:r>
              <a:rPr lang="en-US" altLang="ko-KR" sz="1000" kern="0" dirty="0">
                <a:solidFill>
                  <a:srgbClr val="000000"/>
                </a:solidFill>
              </a:rPr>
              <a:t>middle car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5774681" y="2092537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5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23" name="Rectangle 7"/>
          <p:cNvSpPr>
            <a:spLocks noChangeArrowheads="1"/>
          </p:cNvSpPr>
          <p:nvPr/>
        </p:nvSpPr>
        <p:spPr bwMode="auto">
          <a:xfrm>
            <a:off x="5768636" y="3959600"/>
            <a:ext cx="1054887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    electric car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768579" y="3956584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>
                <a:solidFill>
                  <a:srgbClr val="FF0000"/>
                </a:solidFill>
              </a:rPr>
              <a:t>7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5" name="Rectangle 7"/>
          <p:cNvSpPr>
            <a:spLocks noChangeArrowheads="1"/>
          </p:cNvSpPr>
          <p:nvPr/>
        </p:nvSpPr>
        <p:spPr bwMode="auto">
          <a:xfrm>
            <a:off x="3337169" y="2304214"/>
            <a:ext cx="828675" cy="361171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    BE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3335708" y="2305005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>
                <a:solidFill>
                  <a:srgbClr val="FF0000"/>
                </a:solidFill>
              </a:rPr>
              <a:t>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7" name="Rectangle 7"/>
          <p:cNvSpPr>
            <a:spLocks noChangeArrowheads="1"/>
          </p:cNvSpPr>
          <p:nvPr/>
        </p:nvSpPr>
        <p:spPr bwMode="auto">
          <a:xfrm>
            <a:off x="813338" y="3264733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electricity</a:t>
            </a: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carrier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813281" y="3261342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3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29" name="Rectangle 7"/>
          <p:cNvSpPr>
            <a:spLocks noChangeArrowheads="1"/>
          </p:cNvSpPr>
          <p:nvPr/>
        </p:nvSpPr>
        <p:spPr bwMode="auto">
          <a:xfrm>
            <a:off x="825117" y="2447552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indent="85725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bio ethanol</a:t>
            </a:r>
          </a:p>
          <a:p>
            <a:pPr indent="85725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carrier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825060" y="2443384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2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31" name="Rectangle 7"/>
          <p:cNvSpPr>
            <a:spLocks noChangeArrowheads="1"/>
          </p:cNvSpPr>
          <p:nvPr/>
        </p:nvSpPr>
        <p:spPr bwMode="auto">
          <a:xfrm>
            <a:off x="825117" y="1759131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indent="88900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oil carrier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825116" y="1754875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1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77" name="Line 243"/>
          <p:cNvSpPr>
            <a:spLocks noChangeShapeType="1"/>
          </p:cNvSpPr>
          <p:nvPr/>
        </p:nvSpPr>
        <p:spPr bwMode="auto">
          <a:xfrm>
            <a:off x="4912983" y="1655992"/>
            <a:ext cx="0" cy="287216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108" name="Line 243"/>
          <p:cNvSpPr>
            <a:spLocks noChangeShapeType="1"/>
          </p:cNvSpPr>
          <p:nvPr/>
        </p:nvSpPr>
        <p:spPr bwMode="auto">
          <a:xfrm flipH="1">
            <a:off x="2540915" y="1984304"/>
            <a:ext cx="0" cy="36894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109" name="Line 243"/>
          <p:cNvSpPr>
            <a:spLocks noChangeShapeType="1"/>
          </p:cNvSpPr>
          <p:nvPr/>
        </p:nvSpPr>
        <p:spPr bwMode="auto">
          <a:xfrm>
            <a:off x="2336780" y="1749157"/>
            <a:ext cx="84" cy="3073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4" name="Line 243"/>
          <p:cNvSpPr>
            <a:spLocks noChangeShapeType="1"/>
          </p:cNvSpPr>
          <p:nvPr/>
        </p:nvSpPr>
        <p:spPr bwMode="auto">
          <a:xfrm flipH="1">
            <a:off x="2122691" y="1603500"/>
            <a:ext cx="1364" cy="25438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LP formulation</a:t>
            </a:r>
            <a:r>
              <a:rPr lang="ko-KR" altLang="en-US" b="0" dirty="0"/>
              <a:t> </a:t>
            </a:r>
            <a:r>
              <a:rPr lang="en-US" altLang="ko-KR" b="0" dirty="0"/>
              <a:t>: (Basic LP) example</a:t>
            </a:r>
            <a:endParaRPr lang="ko-KR" altLang="en-US" b="0" dirty="0"/>
          </a:p>
        </p:txBody>
      </p:sp>
      <p:sp>
        <p:nvSpPr>
          <p:cNvPr id="76" name="Text Box 274"/>
          <p:cNvSpPr txBox="1">
            <a:spLocks noChangeArrowheads="1"/>
          </p:cNvSpPr>
          <p:nvPr/>
        </p:nvSpPr>
        <p:spPr bwMode="auto">
          <a:xfrm>
            <a:off x="2604573" y="2414293"/>
            <a:ext cx="7260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10/81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421151" y="968966"/>
                <a:ext cx="278518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1,2,⋯,36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2015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2016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,⋯,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2050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51" y="968966"/>
                <a:ext cx="2785186" cy="184666"/>
              </a:xfrm>
              <a:prstGeom prst="rect">
                <a:avLst/>
              </a:prstGeom>
              <a:blipFill>
                <a:blip r:embed="rId2"/>
                <a:stretch>
                  <a:fillRect l="-87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3711064" y="935515"/>
                <a:ext cx="98058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1,2,⋯,7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064" y="935515"/>
                <a:ext cx="980588" cy="184666"/>
              </a:xfrm>
              <a:prstGeom prst="rect">
                <a:avLst/>
              </a:prstGeom>
              <a:blipFill>
                <a:blip r:embed="rId3"/>
                <a:stretch>
                  <a:fillRect l="-3106"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5239940" y="928647"/>
                <a:ext cx="98033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1,2,⋯,5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940" y="928647"/>
                <a:ext cx="980333" cy="184666"/>
              </a:xfrm>
              <a:prstGeom prst="rect">
                <a:avLst/>
              </a:prstGeom>
              <a:blipFill>
                <a:blip r:embed="rId4"/>
                <a:stretch>
                  <a:fillRect l="-4375" b="-258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6742628" y="925908"/>
                <a:ext cx="58375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628" y="925908"/>
                <a:ext cx="583750" cy="184666"/>
              </a:xfrm>
              <a:prstGeom prst="rect">
                <a:avLst/>
              </a:prstGeom>
              <a:blipFill>
                <a:blip r:embed="rId5"/>
                <a:stretch>
                  <a:fillRect l="-8333" b="-3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직사각형 92"/>
              <p:cNvSpPr/>
              <p:nvPr/>
            </p:nvSpPr>
            <p:spPr>
              <a:xfrm>
                <a:off x="5826822" y="1783516"/>
                <a:ext cx="904928" cy="2820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de-DE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3" name="직사각형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822" y="1783516"/>
                <a:ext cx="904928" cy="2820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직사각형 97"/>
              <p:cNvSpPr/>
              <p:nvPr/>
            </p:nvSpPr>
            <p:spPr>
              <a:xfrm>
                <a:off x="5780172" y="2707196"/>
                <a:ext cx="904928" cy="2794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de-DE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8" name="직사각형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172" y="2707196"/>
                <a:ext cx="904928" cy="2794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직사각형 99"/>
              <p:cNvSpPr/>
              <p:nvPr/>
            </p:nvSpPr>
            <p:spPr>
              <a:xfrm>
                <a:off x="5800486" y="3696870"/>
                <a:ext cx="904927" cy="2775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de-DE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0" name="직사각형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486" y="3696870"/>
                <a:ext cx="904927" cy="2775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4328870" y="4570760"/>
                <a:ext cx="132292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5,6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870" y="4570760"/>
                <a:ext cx="1322926" cy="184666"/>
              </a:xfrm>
              <a:prstGeom prst="rect">
                <a:avLst/>
              </a:prstGeom>
              <a:blipFill>
                <a:blip r:embed="rId9"/>
                <a:stretch>
                  <a:fillRect l="-2304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6875375" y="4637879"/>
                <a:ext cx="133863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5,6,7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5375" y="4637879"/>
                <a:ext cx="1338636" cy="184666"/>
              </a:xfrm>
              <a:prstGeom prst="rect">
                <a:avLst/>
              </a:prstGeom>
              <a:blipFill>
                <a:blip r:embed="rId10"/>
                <a:stretch>
                  <a:fillRect l="-2283" r="-3196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4543780" y="4791654"/>
                <a:ext cx="1075999" cy="3468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780" y="4791654"/>
                <a:ext cx="1075999" cy="346890"/>
              </a:xfrm>
              <a:prstGeom prst="rect">
                <a:avLst/>
              </a:prstGeom>
              <a:blipFill>
                <a:blip r:embed="rId11"/>
                <a:stretch>
                  <a:fillRect l="-2825" t="-3509" b="-140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7014740" y="4904560"/>
                <a:ext cx="1743362" cy="189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+50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+10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ko-KR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740" y="4904560"/>
                <a:ext cx="1743362" cy="189732"/>
              </a:xfrm>
              <a:prstGeom prst="rect">
                <a:avLst/>
              </a:prstGeom>
              <a:blipFill>
                <a:blip r:embed="rId12"/>
                <a:stretch>
                  <a:fillRect l="-2098" b="-193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/>
              <p:cNvSpPr txBox="1"/>
              <p:nvPr/>
            </p:nvSpPr>
            <p:spPr>
              <a:xfrm>
                <a:off x="1012007" y="4221360"/>
                <a:ext cx="1205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5" name="TextBox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007" y="4221360"/>
                <a:ext cx="1205330" cy="184666"/>
              </a:xfrm>
              <a:prstGeom prst="rect">
                <a:avLst/>
              </a:prstGeom>
              <a:blipFill>
                <a:blip r:embed="rId13"/>
                <a:stretch>
                  <a:fillRect l="-2525" b="-129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/>
              <p:cNvSpPr txBox="1"/>
              <p:nvPr/>
            </p:nvSpPr>
            <p:spPr>
              <a:xfrm>
                <a:off x="1661822" y="4429445"/>
                <a:ext cx="510447" cy="185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22" y="4429445"/>
                <a:ext cx="510447" cy="185564"/>
              </a:xfrm>
              <a:prstGeom prst="rect">
                <a:avLst/>
              </a:prstGeom>
              <a:blipFill>
                <a:blip r:embed="rId14"/>
                <a:stretch>
                  <a:fillRect l="-7229" r="-4819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/>
              <p:cNvSpPr txBox="1"/>
              <p:nvPr/>
            </p:nvSpPr>
            <p:spPr>
              <a:xfrm>
                <a:off x="1198205" y="4886863"/>
                <a:ext cx="125842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9" name="TextBox 1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205" y="4886863"/>
                <a:ext cx="1258421" cy="184666"/>
              </a:xfrm>
              <a:prstGeom prst="rect">
                <a:avLst/>
              </a:prstGeom>
              <a:blipFill>
                <a:blip r:embed="rId15"/>
                <a:stretch>
                  <a:fillRect l="-48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/>
              <p:cNvSpPr txBox="1"/>
              <p:nvPr/>
            </p:nvSpPr>
            <p:spPr>
              <a:xfrm>
                <a:off x="1689823" y="5164246"/>
                <a:ext cx="739818" cy="3468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i="1">
                    <a:solidFill>
                      <a:srgbClr val="0000FF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81</m:t>
                          </m:r>
                        </m:den>
                      </m:f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0" name="TextBox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823" y="5164246"/>
                <a:ext cx="739818" cy="346890"/>
              </a:xfrm>
              <a:prstGeom prst="rect">
                <a:avLst/>
              </a:prstGeom>
              <a:blipFill>
                <a:blip r:embed="rId16"/>
                <a:stretch>
                  <a:fillRect l="-1639" t="-3509" b="-140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/>
              <p:cNvSpPr txBox="1"/>
              <p:nvPr/>
            </p:nvSpPr>
            <p:spPr>
              <a:xfrm>
                <a:off x="2026436" y="5673792"/>
                <a:ext cx="132953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3" name="TextBox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436" y="5673792"/>
                <a:ext cx="1329531" cy="184666"/>
              </a:xfrm>
              <a:prstGeom prst="rect">
                <a:avLst/>
              </a:prstGeom>
              <a:blipFill>
                <a:blip r:embed="rId17"/>
                <a:stretch>
                  <a:fillRect l="-2283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/>
              <p:nvPr/>
            </p:nvSpPr>
            <p:spPr>
              <a:xfrm>
                <a:off x="2045690" y="5918502"/>
                <a:ext cx="965392" cy="1871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≥3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690" y="5918502"/>
                <a:ext cx="965392" cy="187103"/>
              </a:xfrm>
              <a:prstGeom prst="rect">
                <a:avLst/>
              </a:prstGeom>
              <a:blipFill>
                <a:blip r:embed="rId18"/>
                <a:stretch>
                  <a:fillRect l="-1899" r="-633" b="-193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869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LP formulation</a:t>
            </a:r>
            <a:r>
              <a:rPr lang="ko-KR" altLang="en-US" b="0" dirty="0"/>
              <a:t> </a:t>
            </a:r>
            <a:r>
              <a:rPr lang="en-US" altLang="ko-KR" b="0" dirty="0"/>
              <a:t>: technology with vintage</a:t>
            </a:r>
            <a:endParaRPr lang="ko-KR" altLang="en-US" dirty="0"/>
          </a:p>
        </p:txBody>
      </p:sp>
      <p:sp>
        <p:nvSpPr>
          <p:cNvPr id="33" name="Text Box 136"/>
          <p:cNvSpPr txBox="1">
            <a:spLocks noChangeArrowheads="1"/>
          </p:cNvSpPr>
          <p:nvPr/>
        </p:nvSpPr>
        <p:spPr bwMode="auto">
          <a:xfrm>
            <a:off x="792814" y="930223"/>
            <a:ext cx="377918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400" kern="0" dirty="0">
                <a:solidFill>
                  <a:srgbClr val="000000"/>
                </a:solidFill>
              </a:rPr>
              <a:t> vintage : </a:t>
            </a:r>
            <a:r>
              <a:rPr lang="en-US" altLang="ko-KR" sz="1400" dirty="0"/>
              <a:t>the units’ respective dates of entry</a:t>
            </a:r>
            <a:endParaRPr lang="en-US" altLang="ko-KR" sz="1400" kern="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표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63970" y="1597031"/>
              <a:ext cx="7396162" cy="1722617"/>
            </p:xfrm>
            <a:graphic>
              <a:graphicData uri="http://schemas.openxmlformats.org/drawingml/2006/table">
                <a:tbl>
                  <a:tblPr/>
                  <a:tblGrid>
                    <a:gridCol w="100518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2528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2612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2612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26121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426121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426121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426121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426121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426121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426121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  <a:gridCol w="426121">
                      <a:extLst>
                        <a:ext uri="{9D8B030D-6E8A-4147-A177-3AD203B41FA5}">
                          <a16:colId xmlns:a16="http://schemas.microsoft.com/office/drawing/2014/main" val="20011"/>
                        </a:ext>
                      </a:extLst>
                    </a:gridCol>
                    <a:gridCol w="426121">
                      <a:extLst>
                        <a:ext uri="{9D8B030D-6E8A-4147-A177-3AD203B41FA5}">
                          <a16:colId xmlns:a16="http://schemas.microsoft.com/office/drawing/2014/main" val="20012"/>
                        </a:ext>
                      </a:extLst>
                    </a:gridCol>
                    <a:gridCol w="426121">
                      <a:extLst>
                        <a:ext uri="{9D8B030D-6E8A-4147-A177-3AD203B41FA5}">
                          <a16:colId xmlns:a16="http://schemas.microsoft.com/office/drawing/2014/main" val="20013"/>
                        </a:ext>
                      </a:extLst>
                    </a:gridCol>
                    <a:gridCol w="426121">
                      <a:extLst>
                        <a:ext uri="{9D8B030D-6E8A-4147-A177-3AD203B41FA5}">
                          <a16:colId xmlns:a16="http://schemas.microsoft.com/office/drawing/2014/main" val="20014"/>
                        </a:ext>
                      </a:extLst>
                    </a:gridCol>
                    <a:gridCol w="426121">
                      <a:extLst>
                        <a:ext uri="{9D8B030D-6E8A-4147-A177-3AD203B41FA5}">
                          <a16:colId xmlns:a16="http://schemas.microsoft.com/office/drawing/2014/main" val="20015"/>
                        </a:ext>
                      </a:extLst>
                    </a:gridCol>
                  </a:tblGrid>
                  <a:tr h="290327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8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생산년도</a:t>
                          </a: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2011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2012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2013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2014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2015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2016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2017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2018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2019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2020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2021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2022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2023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2024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2025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6341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2011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15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15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15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15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15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15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15</a:t>
                          </a:r>
                          <a:endParaRPr lang="en-US" sz="800" kern="0" spc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15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15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15</a:t>
                          </a:r>
                          <a:endParaRPr lang="en-US" sz="800" kern="0" spc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6341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2012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8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  <a:endParaRPr lang="ko-KR" altLang="en-US" sz="800" kern="0" spc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</a:rPr>
                            <a:t>16</a:t>
                          </a: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</a:rPr>
                            <a:t>16</a:t>
                          </a: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16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16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16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16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16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16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16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16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8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  <a:endParaRPr lang="ko-KR" altLang="en-US" sz="800" kern="0" spc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86341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2013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8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  <a:endParaRPr lang="ko-KR" altLang="en-US" sz="800" kern="0" spc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8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  <a:endParaRPr lang="ko-KR" altLang="en-US" sz="800" kern="0" spc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17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17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17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17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17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17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17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17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17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17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86341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800" kern="0" spc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800" kern="0" spc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8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5305947"/>
                      </a:ext>
                    </a:extLst>
                  </a:tr>
                  <a:tr h="286341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</a:rPr>
                            <a:t>2020</a:t>
                          </a: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800" kern="0" spc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800" kern="0" spc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</a:rPr>
                            <a:t>20</a:t>
                          </a: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</a:rPr>
                            <a:t>20</a:t>
                          </a: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</a:rPr>
                            <a:t>20</a:t>
                          </a: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</a:rPr>
                            <a:t>20</a:t>
                          </a: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</a:rPr>
                            <a:t>20</a:t>
                          </a: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</a:rPr>
                            <a:t>20</a:t>
                          </a: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250461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표 3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9782663"/>
                  </p:ext>
                </p:extLst>
              </p:nvPr>
            </p:nvGraphicFramePr>
            <p:xfrm>
              <a:off x="1063970" y="1597031"/>
              <a:ext cx="7396162" cy="1722617"/>
            </p:xfrm>
            <a:graphic>
              <a:graphicData uri="http://schemas.openxmlformats.org/drawingml/2006/table">
                <a:tbl>
                  <a:tblPr/>
                  <a:tblGrid>
                    <a:gridCol w="100518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2528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2612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2612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26121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426121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426121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426121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426121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426121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426121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  <a:gridCol w="426121">
                      <a:extLst>
                        <a:ext uri="{9D8B030D-6E8A-4147-A177-3AD203B41FA5}">
                          <a16:colId xmlns:a16="http://schemas.microsoft.com/office/drawing/2014/main" val="20011"/>
                        </a:ext>
                      </a:extLst>
                    </a:gridCol>
                    <a:gridCol w="426121">
                      <a:extLst>
                        <a:ext uri="{9D8B030D-6E8A-4147-A177-3AD203B41FA5}">
                          <a16:colId xmlns:a16="http://schemas.microsoft.com/office/drawing/2014/main" val="20012"/>
                        </a:ext>
                      </a:extLst>
                    </a:gridCol>
                    <a:gridCol w="426121">
                      <a:extLst>
                        <a:ext uri="{9D8B030D-6E8A-4147-A177-3AD203B41FA5}">
                          <a16:colId xmlns:a16="http://schemas.microsoft.com/office/drawing/2014/main" val="20013"/>
                        </a:ext>
                      </a:extLst>
                    </a:gridCol>
                    <a:gridCol w="426121">
                      <a:extLst>
                        <a:ext uri="{9D8B030D-6E8A-4147-A177-3AD203B41FA5}">
                          <a16:colId xmlns:a16="http://schemas.microsoft.com/office/drawing/2014/main" val="20014"/>
                        </a:ext>
                      </a:extLst>
                    </a:gridCol>
                    <a:gridCol w="426121">
                      <a:extLst>
                        <a:ext uri="{9D8B030D-6E8A-4147-A177-3AD203B41FA5}">
                          <a16:colId xmlns:a16="http://schemas.microsoft.com/office/drawing/2014/main" val="20015"/>
                        </a:ext>
                      </a:extLst>
                    </a:gridCol>
                  </a:tblGrid>
                  <a:tr h="290327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8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생산년도</a:t>
                          </a: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2011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2012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2013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2014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2015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2016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2017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2018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2019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2020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2021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2022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2023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2024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2025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6458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2011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15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15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15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15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15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15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15</a:t>
                          </a:r>
                          <a:endParaRPr lang="en-US" sz="800" kern="0" spc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15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15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15</a:t>
                          </a:r>
                          <a:endParaRPr lang="en-US" sz="800" kern="0" spc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6458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2012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8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  <a:endParaRPr lang="ko-KR" altLang="en-US" sz="800" kern="0" spc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</a:rPr>
                            <a:t>16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</a:rPr>
                            <a:t>16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16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16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16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16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16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16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16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16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8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  <a:endParaRPr lang="ko-KR" altLang="en-US" sz="800" kern="0" spc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86458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2013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8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  <a:endParaRPr lang="ko-KR" altLang="en-US" sz="800" kern="0" spc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8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  <a:endParaRPr lang="ko-KR" altLang="en-US" sz="800" kern="0" spc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17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17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17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17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17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17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17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17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17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17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8645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6" t="-404255" r="-636364" b="-10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800" kern="0" spc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800" kern="0" spc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35714" t="-404255" r="-501429" b="-10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5305947"/>
                      </a:ext>
                    </a:extLst>
                  </a:tr>
                  <a:tr h="286458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</a:rPr>
                            <a:t>2020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800" kern="0" spc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800" kern="0" spc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</a:rPr>
                            <a:t>20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</a:rPr>
                            <a:t>20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</a:rPr>
                            <a:t>20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8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</a:rPr>
                            <a:t>20</a:t>
                          </a: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8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</a:rPr>
                            <a:t>20</a:t>
                          </a: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8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</a:rPr>
                            <a:t>20</a:t>
                          </a: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250461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7" name="TextBox 5"/>
          <p:cNvSpPr txBox="1">
            <a:spLocks noChangeArrowheads="1"/>
          </p:cNvSpPr>
          <p:nvPr/>
        </p:nvSpPr>
        <p:spPr bwMode="auto">
          <a:xfrm>
            <a:off x="933795" y="1281118"/>
            <a:ext cx="583364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돋움" panose="020B0600000101010101" pitchFamily="50" charset="-127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돋움" panose="020B0600000101010101" pitchFamily="50" charset="-127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돋움" panose="020B0600000101010101" pitchFamily="50" charset="-127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돋움" panose="020B0600000101010101" pitchFamily="50" charset="-127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돋움" panose="020B0600000101010101" pitchFamily="50" charset="-127"/>
              </a:defRPr>
            </a:lvl9pPr>
          </a:lstStyle>
          <a:p>
            <a:r>
              <a:rPr lang="en-US" altLang="ko-KR" dirty="0"/>
              <a:t>(</a:t>
            </a:r>
            <a:r>
              <a:rPr lang="ko-KR" altLang="en-US" dirty="0"/>
              <a:t>예제</a:t>
            </a:r>
            <a:r>
              <a:rPr lang="en-US" altLang="ko-KR" dirty="0"/>
              <a:t>)  </a:t>
            </a:r>
            <a:r>
              <a:rPr lang="ko-KR" altLang="en-US" dirty="0"/>
              <a:t>다음과 같이 수명이 </a:t>
            </a:r>
            <a:r>
              <a:rPr lang="en-US" altLang="ko-KR" dirty="0"/>
              <a:t>10</a:t>
            </a:r>
            <a:r>
              <a:rPr lang="ko-KR" altLang="en-US" dirty="0"/>
              <a:t>년이고</a:t>
            </a:r>
            <a:r>
              <a:rPr lang="en-US" altLang="ko-KR" dirty="0"/>
              <a:t>, </a:t>
            </a:r>
            <a:r>
              <a:rPr lang="ko-KR" altLang="en-US" dirty="0" err="1"/>
              <a:t>생산년도</a:t>
            </a:r>
            <a:r>
              <a:rPr lang="en-US" altLang="ko-KR" dirty="0"/>
              <a:t>(vintage)</a:t>
            </a:r>
            <a:r>
              <a:rPr lang="ko-KR" altLang="en-US" dirty="0"/>
              <a:t>에 따라 연비가 향상되는 경우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1063970" y="3431866"/>
                <a:ext cx="1275414" cy="2857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rgbClr val="000000"/>
                    </a:solidFill>
                  </a:rPr>
                  <a:t>From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>
                            <a:solidFill>
                              <a:srgbClr val="000000"/>
                            </a:solidFill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US" altLang="ko-KR">
                            <a:solidFill>
                              <a:srgbClr val="000000"/>
                            </a:solidFill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sSubSup>
                      <m:sSubSupPr>
                        <m:ctrlPr>
                          <a:rPr lang="ko-KR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>
                            <a:solidFill>
                              <a:srgbClr val="00000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>
                            <a:solidFill>
                              <a:srgbClr val="000000"/>
                            </a:solidFill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ko-KR">
                            <a:solidFill>
                              <a:srgbClr val="000000"/>
                            </a:solidFill>
                            <a:latin typeface="Cambria Math"/>
                          </a:rPr>
                          <m:t>𝑡</m:t>
                        </m:r>
                      </m:sup>
                    </m:sSubSup>
                    <m:r>
                      <a:rPr lang="en-US" altLang="ko-KR">
                        <a:solidFill>
                          <a:srgbClr val="000000"/>
                        </a:solidFill>
                        <a:latin typeface="Cambria Math"/>
                      </a:rPr>
                      <m:t>≤</m:t>
                    </m:r>
                    <m:sSubSup>
                      <m:sSubSupPr>
                        <m:ctrlPr>
                          <a:rPr lang="ko-KR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>
                            <a:solidFill>
                              <a:srgbClr val="000000"/>
                            </a:solidFill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ko-KR">
                            <a:solidFill>
                              <a:srgbClr val="000000"/>
                            </a:solidFill>
                            <a:latin typeface="Cambria Math"/>
                          </a:rPr>
                          <m:t>𝑡</m:t>
                        </m:r>
                      </m:sup>
                    </m:sSubSup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970" y="3431866"/>
                <a:ext cx="1275414" cy="285784"/>
              </a:xfrm>
              <a:prstGeom prst="rect">
                <a:avLst/>
              </a:prstGeom>
              <a:blipFill>
                <a:blip r:embed="rId3"/>
                <a:stretch>
                  <a:fillRect l="-478" b="-148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/>
              <p:cNvSpPr/>
              <p:nvPr/>
            </p:nvSpPr>
            <p:spPr>
              <a:xfrm>
                <a:off x="2339384" y="3336038"/>
                <a:ext cx="789640" cy="515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ko-KR" altLang="ko-KR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bSup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≤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den>
                      </m:f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4" name="직사각형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384" y="3336038"/>
                <a:ext cx="789640" cy="5150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/>
              <p:cNvSpPr/>
              <p:nvPr/>
            </p:nvSpPr>
            <p:spPr>
              <a:xfrm>
                <a:off x="1063970" y="3785232"/>
                <a:ext cx="2541658" cy="323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rgbClr val="000000"/>
                    </a:solidFill>
                  </a:rPr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>
                            <a:solidFill>
                              <a:srgbClr val="000000"/>
                            </a:solidFill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ko-KR">
                            <a:solidFill>
                              <a:srgbClr val="000000"/>
                            </a:solidFill>
                            <a:latin typeface="Cambria Math"/>
                          </a:rPr>
                          <m:t>𝑡</m:t>
                        </m:r>
                      </m:sup>
                    </m:sSubSup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sup>
                    </m:sSubSup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+⋯+</m:t>
                    </m:r>
                    <m:sSubSup>
                      <m:sSubSup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0" name="직사각형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970" y="3785232"/>
                <a:ext cx="2541658" cy="323422"/>
              </a:xfrm>
              <a:prstGeom prst="rect">
                <a:avLst/>
              </a:prstGeom>
              <a:blipFill>
                <a:blip r:embed="rId5"/>
                <a:stretch>
                  <a:fillRect l="-240" b="-94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704850" y="5076279"/>
                <a:ext cx="8534400" cy="1170600"/>
              </a:xfrm>
            </p:spPr>
            <p:txBody>
              <a:bodyPr/>
              <a:lstStyle/>
              <a:p>
                <a:r>
                  <a:rPr lang="en-US" altLang="ko-KR" sz="1600" dirty="0"/>
                  <a:t>Worst case analysis : </a:t>
                </a:r>
                <a:r>
                  <a:rPr lang="ko-KR" altLang="en-US" sz="1400" dirty="0"/>
                  <a:t>차량 수명이 </a:t>
                </a:r>
                <a:r>
                  <a:rPr lang="en-US" altLang="ko-KR" sz="1400" dirty="0"/>
                  <a:t>10</a:t>
                </a:r>
                <a:r>
                  <a:rPr lang="ko-KR" altLang="en-US" sz="1400" dirty="0"/>
                  <a:t>년이고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매년 생산량이 </a:t>
                </a:r>
                <a:r>
                  <a:rPr lang="en-US" altLang="ko-KR" sz="1400" dirty="0"/>
                  <a:t>D/10</a:t>
                </a:r>
                <a:r>
                  <a:rPr lang="ko-KR" altLang="en-US" sz="1400" dirty="0"/>
                  <a:t>로 동일한</a:t>
                </a:r>
                <a:r>
                  <a:rPr lang="en-US" altLang="ko-KR" sz="1400" dirty="0"/>
                  <a:t> </a:t>
                </a:r>
                <a:r>
                  <a:rPr lang="ko-KR" altLang="en-US" sz="1400" dirty="0"/>
                  <a:t>경우</a:t>
                </a:r>
                <a:endParaRPr lang="en-US" altLang="ko-KR" sz="14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𝑣𝑖𝑛𝑡𝑎𝑔𝑒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반영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에너지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사용량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𝑣𝑖𝑛𝑡𝑎𝑔𝑒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반영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없는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에너지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사용량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/10</m:t>
                              </m:r>
                            </m:num>
                            <m:den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15.5</m:t>
                              </m:r>
                            </m:den>
                          </m:f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/10</m:t>
                              </m:r>
                            </m:num>
                            <m:den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+⋯+</m:t>
                          </m:r>
                          <m:f>
                            <m:f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/10</m:t>
                              </m:r>
                            </m:num>
                            <m:den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den>
                          </m:f>
                        </m:den>
                      </m:f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=1.1342</m:t>
                      </m:r>
                    </m:oMath>
                  </m:oMathPara>
                </a14:m>
                <a:endParaRPr lang="en-US" altLang="ko-KR" sz="1400" dirty="0"/>
              </a:p>
            </p:txBody>
          </p:sp>
        </mc:Choice>
        <mc:Fallback xmlns="">
          <p:sp>
            <p:nvSpPr>
              <p:cNvPr id="41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4850" y="5076279"/>
                <a:ext cx="8534400" cy="1170600"/>
              </a:xfr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직사각형 41"/>
              <p:cNvSpPr/>
              <p:nvPr/>
            </p:nvSpPr>
            <p:spPr>
              <a:xfrm>
                <a:off x="1063970" y="4117631"/>
                <a:ext cx="2325701" cy="5438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ko-KR" altLang="ko-KR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bSup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≤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den>
                      </m:f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den>
                      </m:f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2" name="직사각형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970" y="4117631"/>
                <a:ext cx="2325701" cy="5438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직사각형 42"/>
              <p:cNvSpPr/>
              <p:nvPr/>
            </p:nvSpPr>
            <p:spPr>
              <a:xfrm>
                <a:off x="3842668" y="4117631"/>
                <a:ext cx="4253537" cy="5861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   </m:t>
                      </m:r>
                      <m:f>
                        <m:fPr>
                          <m:ctrlPr>
                            <a:rPr lang="en-US" altLang="ko-KR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den>
                      </m:f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den>
                      </m:f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den>
                      </m:f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den>
                      </m:f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3" name="직사각형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668" y="4117631"/>
                <a:ext cx="4253537" cy="5861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/>
              <p:cNvSpPr/>
              <p:nvPr/>
            </p:nvSpPr>
            <p:spPr>
              <a:xfrm>
                <a:off x="704850" y="4818740"/>
                <a:ext cx="2899255" cy="323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/>
                  <a:t>Assume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sup>
                    </m:sSubSup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=⋯=</m:t>
                    </m:r>
                    <m:sSubSup>
                      <m:sSubSup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4" name="직사각형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50" y="4818740"/>
                <a:ext cx="2899255" cy="323422"/>
              </a:xfrm>
              <a:prstGeom prst="rect">
                <a:avLst/>
              </a:prstGeom>
              <a:blipFill>
                <a:blip r:embed="rId9"/>
                <a:stretch>
                  <a:fillRect l="-211" b="-74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7652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LP formulation</a:t>
            </a:r>
            <a:r>
              <a:rPr lang="ko-KR" altLang="en-US" b="0" dirty="0"/>
              <a:t> </a:t>
            </a:r>
            <a:r>
              <a:rPr lang="en-US" altLang="ko-KR" b="0" dirty="0"/>
              <a:t>: vintage notation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  <p:sp>
        <p:nvSpPr>
          <p:cNvPr id="51" name="Line 271"/>
          <p:cNvSpPr>
            <a:spLocks noChangeShapeType="1"/>
          </p:cNvSpPr>
          <p:nvPr/>
        </p:nvSpPr>
        <p:spPr bwMode="auto">
          <a:xfrm flipV="1">
            <a:off x="4256609" y="4709825"/>
            <a:ext cx="2040307" cy="250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7"/>
              <p:cNvSpPr>
                <a:spLocks noChangeArrowheads="1"/>
              </p:cNvSpPr>
              <p:nvPr/>
            </p:nvSpPr>
            <p:spPr bwMode="auto">
              <a:xfrm>
                <a:off x="3433475" y="4107283"/>
                <a:ext cx="828675" cy="723917"/>
              </a:xfrm>
              <a:prstGeom prst="rect">
                <a:avLst/>
              </a:prstGeom>
              <a:noFill/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굴림" charset="-127"/>
                        </a:rPr>
                        <m:t>𝑖</m:t>
                      </m:r>
                      <m:r>
                        <a:rPr lang="en-US" altLang="ko-KR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굴림" charset="-127"/>
                        </a:rPr>
                        <m:t>∈</m:t>
                      </m:r>
                      <m:sSub>
                        <m:sSubPr>
                          <m:ctrlPr>
                            <a:rPr lang="en-US" altLang="ko-KR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굴림" charset="-127"/>
                            </a:rPr>
                          </m:ctrlPr>
                        </m:sSubPr>
                        <m:e>
                          <m:r>
                            <a:rPr lang="en-US" altLang="ko-KR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굴림" charset="-127"/>
                            </a:rPr>
                            <m:t>𝐼</m:t>
                          </m:r>
                        </m:e>
                        <m:sub>
                          <m:r>
                            <a:rPr lang="en-US" altLang="ko-KR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굴림" charset="-127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n-US" altLang="ko-KR" kern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2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33475" y="4107283"/>
                <a:ext cx="828675" cy="7239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Line 271"/>
          <p:cNvSpPr>
            <a:spLocks noChangeShapeType="1"/>
          </p:cNvSpPr>
          <p:nvPr/>
        </p:nvSpPr>
        <p:spPr bwMode="auto">
          <a:xfrm flipV="1">
            <a:off x="4262150" y="4262400"/>
            <a:ext cx="15482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내용 개체 틀 2"/>
              <p:cNvSpPr txBox="1">
                <a:spLocks/>
              </p:cNvSpPr>
              <p:nvPr/>
            </p:nvSpPr>
            <p:spPr bwMode="auto">
              <a:xfrm>
                <a:off x="947737" y="790443"/>
                <a:ext cx="7382663" cy="7989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–"/>
                  <a:defRPr sz="12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•"/>
                  <a:defRPr sz="12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–"/>
                  <a:defRPr sz="1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»"/>
                  <a:defRPr sz="1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90488" lvl="1" indent="-90488">
                  <a:buClr>
                    <a:schemeClr val="tx2"/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ko-KR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altLang="ko-KR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ko-KR" kern="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technologies with vintage</a:t>
                </a:r>
              </a:p>
              <a:p>
                <a:pPr marL="92075" lvl="1" indent="-92075">
                  <a:buClr>
                    <a:schemeClr val="tx2"/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kern="0" dirty="0">
                    <a:solidFill>
                      <a:schemeClr val="tx1"/>
                    </a:solidFill>
                  </a:rPr>
                  <a:t> : </a:t>
                </a:r>
                <a14:m>
                  <m:oMath xmlns:m="http://schemas.openxmlformats.org/officeDocument/2006/math">
                    <m:r>
                      <a:rPr lang="en-US" altLang="ko-KR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de-DE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de-DE" altLang="ko-KR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main</a:t>
                </a:r>
                <a:r>
                  <a:rPr lang="de-DE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output generating </a:t>
                </a:r>
                <a14:m>
                  <m:oMath xmlns:m="http://schemas.openxmlformats.org/officeDocument/2006/math">
                    <m:r>
                      <a:rPr lang="de-DE" altLang="ko-KR" i="1">
                        <a:latin typeface="Cambria Math"/>
                      </a:rPr>
                      <m:t>𝑗</m:t>
                    </m:r>
                  </m:oMath>
                </a14:m>
                <a:endParaRPr lang="en-US" altLang="ko-KR" i="1" dirty="0">
                  <a:latin typeface="Cambria Math"/>
                </a:endParaRPr>
              </a:p>
              <a:p>
                <a:pPr marL="92075" lvl="1" indent="-92075">
                  <a:buClr>
                    <a:schemeClr val="tx2"/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>
                            <a:latin typeface="Cambria Math"/>
                          </a:rPr>
                          <m:t>𝑠</m:t>
                        </m:r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ko-KR" kern="0" dirty="0">
                    <a:solidFill>
                      <a:schemeClr val="tx1"/>
                    </a:solidFill>
                  </a:rPr>
                  <a:t> : </a:t>
                </a:r>
                <a:r>
                  <a:rPr lang="de-DE" altLang="ko-KR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돋움" panose="020B0600000101010101" pitchFamily="50" charset="-127"/>
                  </a:rPr>
                  <a:t>amount of main ouput for technology </a:t>
                </a:r>
                <a14:m>
                  <m:oMath xmlns:m="http://schemas.openxmlformats.org/officeDocument/2006/math">
                    <m:r>
                      <a:rPr lang="de-DE" altLang="ko-KR" sz="1200" i="1">
                        <a:solidFill>
                          <a:srgbClr val="000000"/>
                        </a:solidFill>
                        <a:latin typeface="Cambria Math"/>
                      </a:rPr>
                      <m:t>𝑖</m:t>
                    </m:r>
                    <m:r>
                      <a:rPr lang="en-US" altLang="ko-KR" sz="1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de-DE" altLang="ko-KR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돋움" panose="020B0600000101010101" pitchFamily="50" charset="-127"/>
                  </a:rPr>
                  <a:t> at time </a:t>
                </a:r>
                <a14:m>
                  <m:oMath xmlns:m="http://schemas.openxmlformats.org/officeDocument/2006/math">
                    <m:r>
                      <a:rPr lang="de-DE" altLang="ko-KR" sz="1200" i="1">
                        <a:solidFill>
                          <a:srgbClr val="000000"/>
                        </a:solidFill>
                        <a:latin typeface="Cambria Math"/>
                      </a:rPr>
                      <m:t>𝑡</m:t>
                    </m:r>
                    <m:r>
                      <a:rPr lang="en-US" altLang="ko-KR" sz="1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ko-KR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돋움" panose="020B0600000101010101" pitchFamily="50" charset="-127"/>
                  </a:rPr>
                  <a:t> </a:t>
                </a:r>
                <a:r>
                  <a:rPr lang="en-US" altLang="ko-KR" dirty="0">
                    <a:latin typeface="Times New Roman" panose="02020603050405020304" pitchFamily="18" charset="0"/>
                    <a:ea typeface="돋움" panose="020B0600000101010101" pitchFamily="50" charset="-127"/>
                  </a:rPr>
                  <a:t>produced in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+1, 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+2,⋯,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ko-KR" kern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7737" y="790443"/>
                <a:ext cx="7382663" cy="798917"/>
              </a:xfrm>
              <a:prstGeom prst="rect">
                <a:avLst/>
              </a:prstGeom>
              <a:blipFill>
                <a:blip r:embed="rId3"/>
                <a:stretch>
                  <a:fillRect t="-76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직사각형 62"/>
              <p:cNvSpPr/>
              <p:nvPr/>
            </p:nvSpPr>
            <p:spPr>
              <a:xfrm>
                <a:off x="4814765" y="4436454"/>
                <a:ext cx="727310" cy="2946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ko-KR" altLang="ko-KR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3" name="직사각형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765" y="4436454"/>
                <a:ext cx="727310" cy="294632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431484" y="4107283"/>
                <a:ext cx="147256" cy="150312"/>
              </a:xfrm>
              <a:prstGeom prst="rect">
                <a:avLst/>
              </a:prstGeom>
              <a:solidFill>
                <a:srgbClr val="CCFFFF"/>
              </a:solid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de-DE"/>
                </a:defPPr>
                <a:lvl1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1" sz="10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굴림" charset="-127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ko-KR" altLang="en-US" sz="9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484" y="4107283"/>
                <a:ext cx="147256" cy="150312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직사각형 71"/>
              <p:cNvSpPr/>
              <p:nvPr/>
            </p:nvSpPr>
            <p:spPr>
              <a:xfrm>
                <a:off x="1829745" y="3724746"/>
                <a:ext cx="1420859" cy="6333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2" name="직사각형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745" y="3724746"/>
                <a:ext cx="1420859" cy="6333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직사각형 73"/>
              <p:cNvSpPr/>
              <p:nvPr/>
            </p:nvSpPr>
            <p:spPr>
              <a:xfrm>
                <a:off x="4236608" y="3635945"/>
                <a:ext cx="1964869" cy="6333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4" name="직사각형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6608" y="3635945"/>
                <a:ext cx="1964869" cy="6333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직사각형 75"/>
              <p:cNvSpPr/>
              <p:nvPr/>
            </p:nvSpPr>
            <p:spPr>
              <a:xfrm>
                <a:off x="901194" y="1742703"/>
                <a:ext cx="1532406" cy="6333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+1</m:t>
                          </m:r>
                        </m:sub>
                        <m:sup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6" name="직사각형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194" y="1742703"/>
                <a:ext cx="1532406" cy="63337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직사각형 76"/>
              <p:cNvSpPr/>
              <p:nvPr/>
            </p:nvSpPr>
            <p:spPr>
              <a:xfrm>
                <a:off x="2433600" y="1820945"/>
                <a:ext cx="3543919" cy="336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de-DE" altLang="ko-KR" dirty="0"/>
                  <a:t>amount of main ouput for technology </a:t>
                </a:r>
                <a14:m>
                  <m:oMath xmlns:m="http://schemas.openxmlformats.org/officeDocument/2006/math">
                    <m:r>
                      <a:rPr lang="de-DE" altLang="ko-KR" i="1">
                        <a:latin typeface="Cambria Math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de-DE" altLang="ko-KR" dirty="0"/>
                  <a:t> at time </a:t>
                </a:r>
                <a14:m>
                  <m:oMath xmlns:m="http://schemas.openxmlformats.org/officeDocument/2006/math">
                    <m:r>
                      <a:rPr lang="de-DE" altLang="ko-KR" i="1">
                        <a:latin typeface="Cambria Math"/>
                      </a:rPr>
                      <m:t>𝑡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77" name="직사각형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600" y="1820945"/>
                <a:ext cx="3543919" cy="336118"/>
              </a:xfrm>
              <a:prstGeom prst="rect">
                <a:avLst/>
              </a:prstGeom>
              <a:blipFill>
                <a:blip r:embed="rId19"/>
                <a:stretch>
                  <a:fillRect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Line 271"/>
          <p:cNvSpPr>
            <a:spLocks noChangeShapeType="1"/>
          </p:cNvSpPr>
          <p:nvPr/>
        </p:nvSpPr>
        <p:spPr bwMode="auto">
          <a:xfrm flipV="1">
            <a:off x="1859846" y="4329908"/>
            <a:ext cx="157097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/>
              <p:cNvSpPr/>
              <p:nvPr/>
            </p:nvSpPr>
            <p:spPr>
              <a:xfrm>
                <a:off x="855261" y="2297531"/>
                <a:ext cx="1363835" cy="6333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+1</m:t>
                          </m:r>
                        </m:sub>
                        <m:sup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직사각형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61" y="2297531"/>
                <a:ext cx="1363835" cy="63337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/>
              <p:cNvSpPr/>
              <p:nvPr/>
            </p:nvSpPr>
            <p:spPr>
              <a:xfrm>
                <a:off x="2387667" y="2375773"/>
                <a:ext cx="34241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de-DE" altLang="ko-KR" dirty="0"/>
                  <a:t>amount of main input for technology </a:t>
                </a:r>
                <a14:m>
                  <m:oMath xmlns:m="http://schemas.openxmlformats.org/officeDocument/2006/math">
                    <m:r>
                      <a:rPr lang="de-DE" altLang="ko-KR" i="1">
                        <a:latin typeface="Cambria Math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de-DE" altLang="ko-KR" dirty="0"/>
                  <a:t> at time </a:t>
                </a:r>
                <a14:m>
                  <m:oMath xmlns:m="http://schemas.openxmlformats.org/officeDocument/2006/math">
                    <m:r>
                      <a:rPr lang="de-DE" altLang="ko-KR" i="1">
                        <a:latin typeface="Cambria Math"/>
                      </a:rPr>
                      <m:t>𝑡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40" name="직사각형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667" y="2375773"/>
                <a:ext cx="3424142" cy="369332"/>
              </a:xfrm>
              <a:prstGeom prst="rect">
                <a:avLst/>
              </a:prstGeom>
              <a:blipFill>
                <a:blip r:embed="rId21"/>
                <a:stretch>
                  <a:fillRect l="-178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Line 271"/>
          <p:cNvSpPr>
            <a:spLocks noChangeShapeType="1"/>
          </p:cNvSpPr>
          <p:nvPr/>
        </p:nvSpPr>
        <p:spPr bwMode="auto">
          <a:xfrm flipV="1">
            <a:off x="1857670" y="4701285"/>
            <a:ext cx="157097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/>
              <p:cNvSpPr/>
              <p:nvPr/>
            </p:nvSpPr>
            <p:spPr>
              <a:xfrm>
                <a:off x="2227719" y="4436454"/>
                <a:ext cx="727310" cy="2857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ko-KR" altLang="ko-KR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7" name="직사각형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7719" y="4436454"/>
                <a:ext cx="727310" cy="285784"/>
              </a:xfrm>
              <a:prstGeom prst="rect">
                <a:avLst/>
              </a:prstGeom>
              <a:blipFill>
                <a:blip r:embed="rId2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1143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LP formulation</a:t>
            </a:r>
            <a:r>
              <a:rPr lang="ko-KR" altLang="en-US" b="0" dirty="0"/>
              <a:t> </a:t>
            </a:r>
            <a:r>
              <a:rPr lang="en-US" altLang="ko-KR" b="0" dirty="0"/>
              <a:t>: vintage notation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  <p:sp>
        <p:nvSpPr>
          <p:cNvPr id="41" name="Line 271"/>
          <p:cNvSpPr>
            <a:spLocks noChangeShapeType="1"/>
          </p:cNvSpPr>
          <p:nvPr/>
        </p:nvSpPr>
        <p:spPr bwMode="auto">
          <a:xfrm flipV="1">
            <a:off x="6105446" y="2944479"/>
            <a:ext cx="1539260" cy="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7"/>
              <p:cNvSpPr>
                <a:spLocks noChangeArrowheads="1"/>
              </p:cNvSpPr>
              <p:nvPr/>
            </p:nvSpPr>
            <p:spPr bwMode="auto">
              <a:xfrm>
                <a:off x="5269573" y="2869338"/>
                <a:ext cx="828675" cy="406051"/>
              </a:xfrm>
              <a:prstGeom prst="rect">
                <a:avLst/>
              </a:prstGeom>
              <a:noFill/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kern="0" dirty="0">
                    <a:solidFill>
                      <a:srgbClr val="000000"/>
                    </a:solidFill>
                    <a:ea typeface="굴림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굴림" charset="-127"/>
                      </a:rPr>
                      <m:t>1∈</m:t>
                    </m:r>
                    <m:sSub>
                      <m:sSubPr>
                        <m:ctrlPr>
                          <a:rPr lang="en-US" altLang="ko-KR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굴림" charset="-127"/>
                          </a:rPr>
                        </m:ctrlPr>
                      </m:sSubPr>
                      <m:e>
                        <m:r>
                          <a:rPr lang="en-US" altLang="ko-KR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굴림" charset="-127"/>
                          </a:rPr>
                          <m:t>𝐼</m:t>
                        </m:r>
                      </m:e>
                      <m:sub>
                        <m:r>
                          <a:rPr lang="en-US" altLang="ko-KR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굴림" charset="-127"/>
                          </a:rPr>
                          <m:t>𝑣</m:t>
                        </m:r>
                      </m:sub>
                    </m:sSub>
                  </m:oMath>
                </a14:m>
                <a:endParaRPr lang="en-US" altLang="ko-KR" kern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2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69573" y="2869338"/>
                <a:ext cx="828675" cy="4060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Line 243"/>
          <p:cNvSpPr>
            <a:spLocks noChangeShapeType="1"/>
          </p:cNvSpPr>
          <p:nvPr/>
        </p:nvSpPr>
        <p:spPr bwMode="auto">
          <a:xfrm flipH="1">
            <a:off x="7642866" y="2676593"/>
            <a:ext cx="0" cy="282705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51" name="Line 271"/>
          <p:cNvSpPr>
            <a:spLocks noChangeShapeType="1"/>
          </p:cNvSpPr>
          <p:nvPr/>
        </p:nvSpPr>
        <p:spPr bwMode="auto">
          <a:xfrm flipV="1">
            <a:off x="6102991" y="4229784"/>
            <a:ext cx="1541590" cy="3067"/>
          </a:xfrm>
          <a:prstGeom prst="line">
            <a:avLst/>
          </a:prstGeom>
          <a:noFill/>
          <a:ln w="9525">
            <a:solidFill>
              <a:srgbClr val="0000FF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7"/>
              <p:cNvSpPr>
                <a:spLocks noChangeArrowheads="1"/>
              </p:cNvSpPr>
              <p:nvPr/>
            </p:nvSpPr>
            <p:spPr bwMode="auto">
              <a:xfrm>
                <a:off x="5269573" y="3872529"/>
                <a:ext cx="828675" cy="406051"/>
              </a:xfrm>
              <a:prstGeom prst="rect">
                <a:avLst/>
              </a:prstGeom>
              <a:noFill/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굴림" charset="-127"/>
                        </a:rPr>
                        <m:t>2∈</m:t>
                      </m:r>
                      <m:sSub>
                        <m:sSubPr>
                          <m:ctrlPr>
                            <a:rPr lang="en-US" altLang="ko-KR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굴림" charset="-127"/>
                            </a:rPr>
                          </m:ctrlPr>
                        </m:sSubPr>
                        <m:e>
                          <m:r>
                            <a:rPr lang="en-US" altLang="ko-KR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굴림" charset="-127"/>
                            </a:rPr>
                            <m:t>𝐼</m:t>
                          </m:r>
                        </m:e>
                        <m:sub>
                          <m:r>
                            <a:rPr lang="en-US" altLang="ko-KR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굴림" charset="-127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n-US" altLang="ko-KR" kern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2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69573" y="3872529"/>
                <a:ext cx="828675" cy="4060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7"/>
              <p:cNvSpPr>
                <a:spLocks noChangeArrowheads="1"/>
              </p:cNvSpPr>
              <p:nvPr/>
            </p:nvSpPr>
            <p:spPr bwMode="auto">
              <a:xfrm>
                <a:off x="5269573" y="4847873"/>
                <a:ext cx="828675" cy="406051"/>
              </a:xfrm>
              <a:prstGeom prst="rect">
                <a:avLst/>
              </a:prstGeom>
              <a:noFill/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굴림" charset="-127"/>
                        </a:rPr>
                        <m:t>3∈</m:t>
                      </m:r>
                      <m:r>
                        <a:rPr lang="en-US" altLang="ko-KR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굴림" charset="-127"/>
                        </a:rPr>
                        <m:t>𝐼</m:t>
                      </m:r>
                      <m:r>
                        <a:rPr lang="en-US" altLang="ko-KR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굴림" charset="-127"/>
                        </a:rPr>
                        <m:t>\</m:t>
                      </m:r>
                      <m:sSub>
                        <m:sSubPr>
                          <m:ctrlPr>
                            <a:rPr lang="en-US" altLang="ko-KR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굴림" charset="-127"/>
                            </a:rPr>
                          </m:ctrlPr>
                        </m:sSubPr>
                        <m:e>
                          <m:r>
                            <a:rPr lang="en-US" altLang="ko-KR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굴림" charset="-127"/>
                            </a:rPr>
                            <m:t>𝐼</m:t>
                          </m:r>
                        </m:e>
                        <m:sub>
                          <m:r>
                            <a:rPr lang="en-US" altLang="ko-KR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굴림" charset="-127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n-US" altLang="ko-KR" kern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4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69573" y="4847873"/>
                <a:ext cx="828675" cy="4060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Line 271"/>
          <p:cNvSpPr>
            <a:spLocks noChangeShapeType="1"/>
          </p:cNvSpPr>
          <p:nvPr/>
        </p:nvSpPr>
        <p:spPr bwMode="auto">
          <a:xfrm>
            <a:off x="4928697" y="5786564"/>
            <a:ext cx="854054" cy="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56" name="Line 271"/>
          <p:cNvSpPr>
            <a:spLocks noChangeShapeType="1"/>
          </p:cNvSpPr>
          <p:nvPr/>
        </p:nvSpPr>
        <p:spPr bwMode="auto">
          <a:xfrm>
            <a:off x="6569640" y="5770214"/>
            <a:ext cx="854054" cy="0"/>
          </a:xfrm>
          <a:prstGeom prst="line">
            <a:avLst/>
          </a:prstGeom>
          <a:noFill/>
          <a:ln w="9525">
            <a:solidFill>
              <a:srgbClr val="0000FF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58" name="Line 271"/>
          <p:cNvSpPr>
            <a:spLocks noChangeShapeType="1"/>
          </p:cNvSpPr>
          <p:nvPr/>
        </p:nvSpPr>
        <p:spPr bwMode="auto">
          <a:xfrm>
            <a:off x="6098248" y="3901414"/>
            <a:ext cx="228259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내용 개체 틀 2"/>
              <p:cNvSpPr txBox="1">
                <a:spLocks/>
              </p:cNvSpPr>
              <p:nvPr/>
            </p:nvSpPr>
            <p:spPr bwMode="auto">
              <a:xfrm>
                <a:off x="947737" y="790443"/>
                <a:ext cx="7382663" cy="7989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–"/>
                  <a:defRPr sz="12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•"/>
                  <a:defRPr sz="12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–"/>
                  <a:defRPr sz="1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»"/>
                  <a:defRPr sz="1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90488" lvl="1" indent="-90488">
                  <a:buClr>
                    <a:schemeClr val="tx2"/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ko-KR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altLang="ko-KR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ko-KR" kern="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technologies with vintage</a:t>
                </a:r>
              </a:p>
              <a:p>
                <a:pPr marL="92075" lvl="1" indent="-92075">
                  <a:buClr>
                    <a:schemeClr val="tx2"/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kern="0" dirty="0">
                    <a:solidFill>
                      <a:schemeClr val="tx1"/>
                    </a:solidFill>
                  </a:rPr>
                  <a:t> : </a:t>
                </a:r>
                <a14:m>
                  <m:oMath xmlns:m="http://schemas.openxmlformats.org/officeDocument/2006/math">
                    <m:r>
                      <a:rPr lang="en-US" altLang="ko-KR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de-DE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de-DE" altLang="ko-KR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main</a:t>
                </a:r>
                <a:r>
                  <a:rPr lang="de-DE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output generating </a:t>
                </a:r>
                <a14:m>
                  <m:oMath xmlns:m="http://schemas.openxmlformats.org/officeDocument/2006/math">
                    <m:r>
                      <a:rPr lang="de-DE" altLang="ko-KR" i="1">
                        <a:latin typeface="Cambria Math"/>
                      </a:rPr>
                      <m:t>𝑗</m:t>
                    </m:r>
                  </m:oMath>
                </a14:m>
                <a:endParaRPr lang="en-US" altLang="ko-KR" i="1" dirty="0">
                  <a:latin typeface="Cambria Math"/>
                </a:endParaRPr>
              </a:p>
              <a:p>
                <a:pPr marL="92075" lvl="1" indent="-92075">
                  <a:buClr>
                    <a:schemeClr val="tx2"/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>
                            <a:latin typeface="Cambria Math"/>
                          </a:rPr>
                          <m:t>𝑠</m:t>
                        </m:r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ko-KR" kern="0" dirty="0">
                    <a:solidFill>
                      <a:schemeClr val="tx1"/>
                    </a:solidFill>
                  </a:rPr>
                  <a:t> : </a:t>
                </a:r>
                <a:r>
                  <a:rPr lang="de-DE" altLang="ko-KR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돋움" panose="020B0600000101010101" pitchFamily="50" charset="-127"/>
                  </a:rPr>
                  <a:t>amount of main ouput for technology </a:t>
                </a:r>
                <a14:m>
                  <m:oMath xmlns:m="http://schemas.openxmlformats.org/officeDocument/2006/math">
                    <m:r>
                      <a:rPr lang="de-DE" altLang="ko-KR" sz="1200" i="1">
                        <a:solidFill>
                          <a:srgbClr val="000000"/>
                        </a:solidFill>
                        <a:latin typeface="Cambria Math"/>
                      </a:rPr>
                      <m:t>𝑖</m:t>
                    </m:r>
                    <m:r>
                      <a:rPr lang="en-US" altLang="ko-KR" sz="1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de-DE" altLang="ko-KR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돋움" panose="020B0600000101010101" pitchFamily="50" charset="-127"/>
                  </a:rPr>
                  <a:t> at time </a:t>
                </a:r>
                <a14:m>
                  <m:oMath xmlns:m="http://schemas.openxmlformats.org/officeDocument/2006/math">
                    <m:r>
                      <a:rPr lang="de-DE" altLang="ko-KR" sz="1200" i="1">
                        <a:solidFill>
                          <a:srgbClr val="000000"/>
                        </a:solidFill>
                        <a:latin typeface="Cambria Math"/>
                      </a:rPr>
                      <m:t>𝑡</m:t>
                    </m:r>
                    <m:r>
                      <a:rPr lang="en-US" altLang="ko-KR" sz="1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ko-KR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돋움" panose="020B0600000101010101" pitchFamily="50" charset="-127"/>
                  </a:rPr>
                  <a:t> </a:t>
                </a:r>
                <a:r>
                  <a:rPr lang="en-US" altLang="ko-KR" dirty="0">
                    <a:latin typeface="Times New Roman" panose="02020603050405020304" pitchFamily="18" charset="0"/>
                    <a:ea typeface="돋움" panose="020B0600000101010101" pitchFamily="50" charset="-127"/>
                  </a:rPr>
                  <a:t>produced in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+1, 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+2,⋯,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ko-KR" kern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7737" y="790443"/>
                <a:ext cx="7382663" cy="798917"/>
              </a:xfrm>
              <a:prstGeom prst="rect">
                <a:avLst/>
              </a:prstGeom>
              <a:blipFill>
                <a:blip r:embed="rId5"/>
                <a:stretch>
                  <a:fillRect t="-76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7503056" y="2347611"/>
                <a:ext cx="28187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056" y="2347611"/>
                <a:ext cx="281872" cy="276999"/>
              </a:xfrm>
              <a:prstGeom prst="rect">
                <a:avLst/>
              </a:prstGeom>
              <a:blipFill>
                <a:blip r:embed="rId6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/>
              <p:cNvSpPr/>
              <p:nvPr/>
            </p:nvSpPr>
            <p:spPr>
              <a:xfrm>
                <a:off x="-24392" y="5371262"/>
                <a:ext cx="4496744" cy="670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ko-KR" altLang="ko-KR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6"/>
                            </m:r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ko-KR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6"/>
                            </m:r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\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d>
                        <m:dPr>
                          <m:ctrlPr>
                            <a:rPr lang="ko-KR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𝑗</m:t>
                          </m:r>
                        </m:e>
                      </m:d>
                      <m:sSubSup>
                        <m:sSubSupPr>
                          <m:ctrlPr>
                            <a:rPr lang="ko-KR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d>
                        <m:dPr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sSubSup>
                        <m:sSubSupPr>
                          <m:ctrlPr>
                            <a:rPr lang="ko-KR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/>
                        </a:rPr>
                        <m:t>≥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6"/>
                            </m:r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d>
                        <m:dPr>
                          <m:ctrlPr>
                            <a:rPr lang="ko-KR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𝑗</m:t>
                          </m:r>
                        </m:e>
                      </m:d>
                      <m:sSubSup>
                        <m:sSubSupPr>
                          <m:ctrlPr>
                            <a:rPr lang="ko-KR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bSup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4" name="직사각형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392" y="5371262"/>
                <a:ext cx="4496744" cy="6705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Line 271"/>
          <p:cNvSpPr>
            <a:spLocks noChangeShapeType="1"/>
          </p:cNvSpPr>
          <p:nvPr/>
        </p:nvSpPr>
        <p:spPr bwMode="auto">
          <a:xfrm flipV="1">
            <a:off x="3698595" y="3080314"/>
            <a:ext cx="157097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직사각형 62"/>
              <p:cNvSpPr/>
              <p:nvPr/>
            </p:nvSpPr>
            <p:spPr>
              <a:xfrm>
                <a:off x="6345314" y="3952064"/>
                <a:ext cx="727310" cy="278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ko-KR" altLang="ko-KR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3" name="직사각형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314" y="3952064"/>
                <a:ext cx="727310" cy="278281"/>
              </a:xfrm>
              <a:prstGeom prst="rect">
                <a:avLst/>
              </a:prstGeom>
              <a:blipFill>
                <a:blip r:embed="rId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직사각형 64"/>
              <p:cNvSpPr/>
              <p:nvPr/>
            </p:nvSpPr>
            <p:spPr>
              <a:xfrm>
                <a:off x="6324016" y="4737114"/>
                <a:ext cx="1083181" cy="279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ko-KR" altLang="ko-KR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5" name="직사각형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016" y="4737114"/>
                <a:ext cx="1083181" cy="279179"/>
              </a:xfrm>
              <a:prstGeom prst="rect">
                <a:avLst/>
              </a:prstGeom>
              <a:blipFill>
                <a:blip r:embed="rId9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/>
          <p:cNvSpPr txBox="1"/>
          <p:nvPr/>
        </p:nvSpPr>
        <p:spPr>
          <a:xfrm>
            <a:off x="5270170" y="2869323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FF0000"/>
                </a:solidFill>
              </a:rPr>
              <a:t>1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267582" y="3872529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FF0000"/>
                </a:solidFill>
              </a:rPr>
              <a:t>2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269047" y="4847873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FF0000"/>
                </a:solidFill>
              </a:rPr>
              <a:t>3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/>
              <p:cNvSpPr/>
              <p:nvPr/>
            </p:nvSpPr>
            <p:spPr>
              <a:xfrm>
                <a:off x="1514089" y="3578656"/>
                <a:ext cx="73308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굴림" charset="-127"/>
                          </a:rPr>
                        </m:ctrlPr>
                      </m:sSubPr>
                      <m:e>
                        <m:r>
                          <a:rPr lang="en-US" altLang="ko-KR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굴림" charset="-127"/>
                          </a:rPr>
                          <m:t>𝐼</m:t>
                        </m:r>
                      </m:e>
                      <m:sub>
                        <m:r>
                          <a:rPr lang="en-US" altLang="ko-KR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굴림" charset="-127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altLang="ko-KR" dirty="0"/>
                  <a:t>={1,2}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6" name="직사각형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089" y="3578656"/>
                <a:ext cx="733086" cy="276999"/>
              </a:xfrm>
              <a:prstGeom prst="rect">
                <a:avLst/>
              </a:prstGeom>
              <a:blipFill>
                <a:blip r:embed="rId10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Line 271"/>
          <p:cNvSpPr>
            <a:spLocks noChangeShapeType="1"/>
          </p:cNvSpPr>
          <p:nvPr/>
        </p:nvSpPr>
        <p:spPr bwMode="auto">
          <a:xfrm>
            <a:off x="4433325" y="5084751"/>
            <a:ext cx="84118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/>
              <p:cNvSpPr/>
              <p:nvPr/>
            </p:nvSpPr>
            <p:spPr>
              <a:xfrm>
                <a:off x="1514089" y="4033508"/>
                <a:ext cx="752834" cy="2918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={1}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직사각형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089" y="4033508"/>
                <a:ext cx="752834" cy="291875"/>
              </a:xfrm>
              <a:prstGeom prst="rect">
                <a:avLst/>
              </a:prstGeom>
              <a:blipFill>
                <a:blip r:embed="rId12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/>
              <p:cNvSpPr/>
              <p:nvPr/>
            </p:nvSpPr>
            <p:spPr>
              <a:xfrm>
                <a:off x="1499589" y="4481808"/>
                <a:ext cx="1107932" cy="2918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\</m:t>
                      </m:r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={2,3}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1" name="직사각형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89" y="4481808"/>
                <a:ext cx="1107932" cy="291875"/>
              </a:xfrm>
              <a:prstGeom prst="rect">
                <a:avLst/>
              </a:prstGeom>
              <a:blipFill>
                <a:blip r:embed="rId13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직사각형 71"/>
              <p:cNvSpPr/>
              <p:nvPr/>
            </p:nvSpPr>
            <p:spPr>
              <a:xfrm>
                <a:off x="3665843" y="3489992"/>
                <a:ext cx="1420859" cy="6094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−10+1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2" name="직사각형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5843" y="3489992"/>
                <a:ext cx="1420859" cy="60946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직사각형 72"/>
              <p:cNvSpPr/>
              <p:nvPr/>
            </p:nvSpPr>
            <p:spPr>
              <a:xfrm>
                <a:off x="5890370" y="2346789"/>
                <a:ext cx="1964869" cy="6094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−10+1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3" name="직사각형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370" y="2346789"/>
                <a:ext cx="1964869" cy="60946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직사각형 73"/>
              <p:cNvSpPr/>
              <p:nvPr/>
            </p:nvSpPr>
            <p:spPr>
              <a:xfrm>
                <a:off x="7407197" y="3246223"/>
                <a:ext cx="1964869" cy="6094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−10+1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4" name="직사각형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7197" y="3246223"/>
                <a:ext cx="1964869" cy="60946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직사각형 74"/>
              <p:cNvSpPr/>
              <p:nvPr/>
            </p:nvSpPr>
            <p:spPr>
              <a:xfrm>
                <a:off x="3775443" y="2465373"/>
                <a:ext cx="1420859" cy="6094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−10+1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5" name="직사각형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443" y="2465373"/>
                <a:ext cx="1420859" cy="60946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직사각형 75"/>
              <p:cNvSpPr/>
              <p:nvPr/>
            </p:nvSpPr>
            <p:spPr>
              <a:xfrm>
                <a:off x="913935" y="1520208"/>
                <a:ext cx="1532406" cy="6333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+1</m:t>
                          </m:r>
                        </m:sub>
                        <m:sup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6" name="직사각형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935" y="1520208"/>
                <a:ext cx="1532406" cy="63337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직사각형 76"/>
              <p:cNvSpPr/>
              <p:nvPr/>
            </p:nvSpPr>
            <p:spPr>
              <a:xfrm>
                <a:off x="2446341" y="1598450"/>
                <a:ext cx="3543919" cy="336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de-DE" altLang="ko-KR" dirty="0"/>
                  <a:t>amount of main ouput for technology </a:t>
                </a:r>
                <a14:m>
                  <m:oMath xmlns:m="http://schemas.openxmlformats.org/officeDocument/2006/math">
                    <m:r>
                      <a:rPr lang="de-DE" altLang="ko-KR" i="1">
                        <a:latin typeface="Cambria Math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de-DE" altLang="ko-KR" dirty="0"/>
                  <a:t> at time </a:t>
                </a:r>
                <a14:m>
                  <m:oMath xmlns:m="http://schemas.openxmlformats.org/officeDocument/2006/math">
                    <m:r>
                      <a:rPr lang="de-DE" altLang="ko-KR" i="1">
                        <a:latin typeface="Cambria Math"/>
                      </a:rPr>
                      <m:t>𝑡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77" name="직사각형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341" y="1598450"/>
                <a:ext cx="3543919" cy="336118"/>
              </a:xfrm>
              <a:prstGeom prst="rect">
                <a:avLst/>
              </a:prstGeom>
              <a:blipFill>
                <a:blip r:embed="rId19"/>
                <a:stretch>
                  <a:fillRect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Line 271"/>
          <p:cNvSpPr>
            <a:spLocks noChangeShapeType="1"/>
          </p:cNvSpPr>
          <p:nvPr/>
        </p:nvSpPr>
        <p:spPr bwMode="auto">
          <a:xfrm flipV="1">
            <a:off x="3695944" y="4095154"/>
            <a:ext cx="157097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44" name="Line 271"/>
          <p:cNvSpPr>
            <a:spLocks noChangeShapeType="1"/>
          </p:cNvSpPr>
          <p:nvPr/>
        </p:nvSpPr>
        <p:spPr bwMode="auto">
          <a:xfrm>
            <a:off x="6105446" y="5057840"/>
            <a:ext cx="1534719" cy="0"/>
          </a:xfrm>
          <a:prstGeom prst="line">
            <a:avLst/>
          </a:prstGeom>
          <a:noFill/>
          <a:ln w="9525">
            <a:solidFill>
              <a:srgbClr val="0000FF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/>
              <p:cNvSpPr/>
              <p:nvPr/>
            </p:nvSpPr>
            <p:spPr>
              <a:xfrm>
                <a:off x="868002" y="2075036"/>
                <a:ext cx="1363835" cy="6333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+1</m:t>
                          </m:r>
                        </m:sub>
                        <m:sup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직사각형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002" y="2075036"/>
                <a:ext cx="1363835" cy="63337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/>
              <p:cNvSpPr/>
              <p:nvPr/>
            </p:nvSpPr>
            <p:spPr>
              <a:xfrm>
                <a:off x="2400408" y="2153278"/>
                <a:ext cx="34241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de-DE" altLang="ko-KR" dirty="0"/>
                  <a:t>amount of main input for technology </a:t>
                </a:r>
                <a14:m>
                  <m:oMath xmlns:m="http://schemas.openxmlformats.org/officeDocument/2006/math">
                    <m:r>
                      <a:rPr lang="de-DE" altLang="ko-KR" i="1">
                        <a:latin typeface="Cambria Math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de-DE" altLang="ko-KR" dirty="0"/>
                  <a:t> at time </a:t>
                </a:r>
                <a14:m>
                  <m:oMath xmlns:m="http://schemas.openxmlformats.org/officeDocument/2006/math">
                    <m:r>
                      <a:rPr lang="de-DE" altLang="ko-KR" i="1">
                        <a:latin typeface="Cambria Math"/>
                      </a:rPr>
                      <m:t>𝑡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40" name="직사각형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408" y="2153278"/>
                <a:ext cx="3424142" cy="369332"/>
              </a:xfrm>
              <a:prstGeom prst="rect">
                <a:avLst/>
              </a:prstGeom>
              <a:blipFill>
                <a:blip r:embed="rId21"/>
                <a:stretch>
                  <a:fillRect l="-178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5086702" y="5804356"/>
                <a:ext cx="582980" cy="2918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∈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702" y="5804356"/>
                <a:ext cx="582980" cy="291875"/>
              </a:xfrm>
              <a:prstGeom prst="rect">
                <a:avLst/>
              </a:prstGeom>
              <a:blipFill>
                <a:blip r:embed="rId22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직사각형 44"/>
              <p:cNvSpPr/>
              <p:nvPr/>
            </p:nvSpPr>
            <p:spPr>
              <a:xfrm>
                <a:off x="6586138" y="5780319"/>
                <a:ext cx="821059" cy="2918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∈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\</m:t>
                      </m:r>
                      <m:r>
                        <a:rPr lang="en-US" altLang="ko-KR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5" name="직사각형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138" y="5780319"/>
                <a:ext cx="821059" cy="291875"/>
              </a:xfrm>
              <a:prstGeom prst="rect">
                <a:avLst/>
              </a:prstGeom>
              <a:blipFill>
                <a:blip r:embed="rId23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Line 271"/>
          <p:cNvSpPr>
            <a:spLocks noChangeShapeType="1"/>
          </p:cNvSpPr>
          <p:nvPr/>
        </p:nvSpPr>
        <p:spPr bwMode="auto">
          <a:xfrm>
            <a:off x="6098248" y="3150552"/>
            <a:ext cx="228259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/>
              <p:cNvSpPr/>
              <p:nvPr/>
            </p:nvSpPr>
            <p:spPr>
              <a:xfrm>
                <a:off x="6394766" y="3147251"/>
                <a:ext cx="727310" cy="2778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ko-KR" altLang="ko-KR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6" name="직사각형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766" y="3147251"/>
                <a:ext cx="727310" cy="277897"/>
              </a:xfrm>
              <a:prstGeom prst="rect">
                <a:avLst/>
              </a:prstGeom>
              <a:blipFill>
                <a:blip r:embed="rId2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4622532" y="4759492"/>
                <a:ext cx="375551" cy="279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2532" y="4759492"/>
                <a:ext cx="375551" cy="279179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6452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 Box 8"/>
          <p:cNvSpPr txBox="1">
            <a:spLocks noChangeArrowheads="1"/>
          </p:cNvSpPr>
          <p:nvPr/>
        </p:nvSpPr>
        <p:spPr bwMode="auto">
          <a:xfrm>
            <a:off x="1827416" y="1169507"/>
            <a:ext cx="863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>
                <a:solidFill>
                  <a:srgbClr val="000000"/>
                </a:solidFill>
                <a:ea typeface="굴림" charset="-127"/>
              </a:rPr>
              <a:t>car energy </a:t>
            </a:r>
          </a:p>
        </p:txBody>
      </p:sp>
      <p:sp>
        <p:nvSpPr>
          <p:cNvPr id="57" name="Text Box 136"/>
          <p:cNvSpPr txBox="1">
            <a:spLocks noChangeArrowheads="1"/>
          </p:cNvSpPr>
          <p:nvPr/>
        </p:nvSpPr>
        <p:spPr bwMode="auto">
          <a:xfrm>
            <a:off x="1898854" y="1372707"/>
            <a:ext cx="52770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oil(1)</a:t>
            </a:r>
          </a:p>
        </p:txBody>
      </p:sp>
      <p:sp>
        <p:nvSpPr>
          <p:cNvPr id="59" name="Text Box 136"/>
          <p:cNvSpPr txBox="1">
            <a:spLocks noChangeArrowheads="1"/>
          </p:cNvSpPr>
          <p:nvPr/>
        </p:nvSpPr>
        <p:spPr bwMode="auto">
          <a:xfrm>
            <a:off x="2330654" y="1694126"/>
            <a:ext cx="98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kern="0" dirty="0">
                <a:solidFill>
                  <a:srgbClr val="000000"/>
                </a:solidFill>
              </a:rPr>
              <a:t>electricity(3)</a:t>
            </a:r>
          </a:p>
        </p:txBody>
      </p:sp>
      <p:sp>
        <p:nvSpPr>
          <p:cNvPr id="63" name="Text Box 136"/>
          <p:cNvSpPr txBox="1">
            <a:spLocks noChangeArrowheads="1"/>
          </p:cNvSpPr>
          <p:nvPr/>
        </p:nvSpPr>
        <p:spPr bwMode="auto">
          <a:xfrm>
            <a:off x="2114754" y="1507687"/>
            <a:ext cx="10550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kern="0" dirty="0">
                <a:solidFill>
                  <a:srgbClr val="000000"/>
                </a:solidFill>
              </a:rPr>
              <a:t>bio ethanol(2)</a:t>
            </a:r>
          </a:p>
        </p:txBody>
      </p:sp>
      <p:sp>
        <p:nvSpPr>
          <p:cNvPr id="66" name="Line 223"/>
          <p:cNvSpPr>
            <a:spLocks noChangeShapeType="1"/>
          </p:cNvSpPr>
          <p:nvPr/>
        </p:nvSpPr>
        <p:spPr bwMode="auto">
          <a:xfrm>
            <a:off x="1652148" y="1932853"/>
            <a:ext cx="466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67" name="Line 224"/>
          <p:cNvSpPr>
            <a:spLocks noChangeShapeType="1"/>
          </p:cNvSpPr>
          <p:nvPr/>
        </p:nvSpPr>
        <p:spPr bwMode="auto">
          <a:xfrm flipV="1">
            <a:off x="1654408" y="3295772"/>
            <a:ext cx="90963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68" name="Line 226"/>
          <p:cNvSpPr>
            <a:spLocks noChangeShapeType="1"/>
          </p:cNvSpPr>
          <p:nvPr/>
        </p:nvSpPr>
        <p:spPr bwMode="auto">
          <a:xfrm>
            <a:off x="2334612" y="2605863"/>
            <a:ext cx="1001096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69" name="Text Box 8"/>
          <p:cNvSpPr txBox="1">
            <a:spLocks noChangeArrowheads="1"/>
          </p:cNvSpPr>
          <p:nvPr/>
        </p:nvSpPr>
        <p:spPr bwMode="auto">
          <a:xfrm>
            <a:off x="1827416" y="1169507"/>
            <a:ext cx="863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>
                <a:solidFill>
                  <a:srgbClr val="000000"/>
                </a:solidFill>
                <a:ea typeface="굴림" charset="-127"/>
              </a:rPr>
              <a:t>car energy </a:t>
            </a:r>
          </a:p>
        </p:txBody>
      </p:sp>
      <p:sp>
        <p:nvSpPr>
          <p:cNvPr id="72" name="Text Box 8"/>
          <p:cNvSpPr txBox="1">
            <a:spLocks noChangeArrowheads="1"/>
          </p:cNvSpPr>
          <p:nvPr/>
        </p:nvSpPr>
        <p:spPr bwMode="auto">
          <a:xfrm>
            <a:off x="4454196" y="1166332"/>
            <a:ext cx="11604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>
                <a:solidFill>
                  <a:srgbClr val="000000"/>
                </a:solidFill>
                <a:ea typeface="굴림" charset="-127"/>
              </a:rPr>
              <a:t>blended energy </a:t>
            </a:r>
          </a:p>
        </p:txBody>
      </p:sp>
      <p:sp>
        <p:nvSpPr>
          <p:cNvPr id="73" name="Text Box 136"/>
          <p:cNvSpPr txBox="1">
            <a:spLocks noChangeArrowheads="1"/>
          </p:cNvSpPr>
          <p:nvPr/>
        </p:nvSpPr>
        <p:spPr bwMode="auto">
          <a:xfrm>
            <a:off x="4411334" y="1360007"/>
            <a:ext cx="165622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dirty="0" err="1">
                <a:solidFill>
                  <a:srgbClr val="000000"/>
                </a:solidFill>
                <a:ea typeface="굴림" charset="-127"/>
              </a:rPr>
              <a:t>gasoline+bio</a:t>
            </a:r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 ethanol(4)</a:t>
            </a:r>
          </a:p>
        </p:txBody>
      </p:sp>
      <p:sp>
        <p:nvSpPr>
          <p:cNvPr id="74" name="Line 233"/>
          <p:cNvSpPr>
            <a:spLocks noChangeShapeType="1"/>
          </p:cNvSpPr>
          <p:nvPr/>
        </p:nvSpPr>
        <p:spPr bwMode="auto">
          <a:xfrm>
            <a:off x="4173774" y="2488597"/>
            <a:ext cx="73840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75" name="Line 236"/>
          <p:cNvSpPr>
            <a:spLocks noChangeShapeType="1"/>
          </p:cNvSpPr>
          <p:nvPr/>
        </p:nvSpPr>
        <p:spPr bwMode="auto">
          <a:xfrm>
            <a:off x="4914045" y="2290623"/>
            <a:ext cx="8572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78" name="Line 237"/>
          <p:cNvSpPr>
            <a:spLocks noChangeShapeType="1"/>
          </p:cNvSpPr>
          <p:nvPr/>
        </p:nvSpPr>
        <p:spPr bwMode="auto">
          <a:xfrm>
            <a:off x="4903099" y="3081006"/>
            <a:ext cx="847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80" name="Text Box 8"/>
          <p:cNvSpPr txBox="1">
            <a:spLocks noChangeArrowheads="1"/>
          </p:cNvSpPr>
          <p:nvPr/>
        </p:nvSpPr>
        <p:spPr bwMode="auto">
          <a:xfrm>
            <a:off x="4454196" y="1166332"/>
            <a:ext cx="11604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>
                <a:solidFill>
                  <a:srgbClr val="000000"/>
                </a:solidFill>
                <a:ea typeface="굴림" charset="-127"/>
              </a:rPr>
              <a:t>blended energy </a:t>
            </a:r>
          </a:p>
        </p:txBody>
      </p:sp>
      <p:sp>
        <p:nvSpPr>
          <p:cNvPr id="82" name="Text Box 8"/>
          <p:cNvSpPr txBox="1">
            <a:spLocks noChangeArrowheads="1"/>
          </p:cNvSpPr>
          <p:nvPr/>
        </p:nvSpPr>
        <p:spPr bwMode="auto">
          <a:xfrm>
            <a:off x="7420490" y="1153632"/>
            <a:ext cx="9318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>
                <a:solidFill>
                  <a:srgbClr val="000000"/>
                </a:solidFill>
                <a:ea typeface="굴림" charset="-127"/>
              </a:rPr>
              <a:t>car demand </a:t>
            </a:r>
          </a:p>
        </p:txBody>
      </p:sp>
      <p:sp>
        <p:nvSpPr>
          <p:cNvPr id="83" name="Text Box 136"/>
          <p:cNvSpPr txBox="1">
            <a:spLocks noChangeArrowheads="1"/>
          </p:cNvSpPr>
          <p:nvPr/>
        </p:nvSpPr>
        <p:spPr bwMode="auto">
          <a:xfrm>
            <a:off x="7110928" y="1356832"/>
            <a:ext cx="169790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2,000 billion km/year(5)</a:t>
            </a:r>
          </a:p>
        </p:txBody>
      </p:sp>
      <p:sp>
        <p:nvSpPr>
          <p:cNvPr id="84" name="Line 243"/>
          <p:cNvSpPr>
            <a:spLocks noChangeShapeType="1"/>
          </p:cNvSpPr>
          <p:nvPr/>
        </p:nvSpPr>
        <p:spPr bwMode="auto">
          <a:xfrm>
            <a:off x="7584003" y="1710844"/>
            <a:ext cx="0" cy="287216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85" name="Line 246"/>
          <p:cNvSpPr>
            <a:spLocks noChangeShapeType="1"/>
          </p:cNvSpPr>
          <p:nvPr/>
        </p:nvSpPr>
        <p:spPr bwMode="auto">
          <a:xfrm>
            <a:off x="6815653" y="4139517"/>
            <a:ext cx="7715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86" name="Text Box 247"/>
          <p:cNvSpPr txBox="1">
            <a:spLocks noChangeArrowheads="1"/>
          </p:cNvSpPr>
          <p:nvPr/>
        </p:nvSpPr>
        <p:spPr bwMode="auto">
          <a:xfrm>
            <a:off x="1647492" y="1716954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87" name="Text Box 248"/>
          <p:cNvSpPr txBox="1">
            <a:spLocks noChangeArrowheads="1"/>
          </p:cNvSpPr>
          <p:nvPr/>
        </p:nvSpPr>
        <p:spPr bwMode="auto">
          <a:xfrm>
            <a:off x="1616132" y="2402006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88" name="Text Box 249"/>
          <p:cNvSpPr txBox="1">
            <a:spLocks noChangeArrowheads="1"/>
          </p:cNvSpPr>
          <p:nvPr/>
        </p:nvSpPr>
        <p:spPr bwMode="auto">
          <a:xfrm>
            <a:off x="1645070" y="3058937"/>
            <a:ext cx="5008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1kWh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89" name="Text Box 252"/>
          <p:cNvSpPr txBox="1">
            <a:spLocks noChangeArrowheads="1"/>
          </p:cNvSpPr>
          <p:nvPr/>
        </p:nvSpPr>
        <p:spPr bwMode="auto">
          <a:xfrm>
            <a:off x="4256977" y="2304786"/>
            <a:ext cx="6703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10/9</a:t>
            </a:r>
          </a:p>
        </p:txBody>
      </p:sp>
      <p:sp>
        <p:nvSpPr>
          <p:cNvPr id="90" name="Text Box 253"/>
          <p:cNvSpPr txBox="1">
            <a:spLocks noChangeArrowheads="1"/>
          </p:cNvSpPr>
          <p:nvPr/>
        </p:nvSpPr>
        <p:spPr bwMode="auto">
          <a:xfrm>
            <a:off x="6765915" y="2009637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15km</a:t>
            </a:r>
          </a:p>
        </p:txBody>
      </p:sp>
      <p:sp>
        <p:nvSpPr>
          <p:cNvPr id="91" name="Line 257"/>
          <p:cNvSpPr>
            <a:spLocks noChangeShapeType="1"/>
          </p:cNvSpPr>
          <p:nvPr/>
        </p:nvSpPr>
        <p:spPr bwMode="auto">
          <a:xfrm flipV="1">
            <a:off x="2121888" y="2368152"/>
            <a:ext cx="1212561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92" name="Text Box 259"/>
          <p:cNvSpPr txBox="1">
            <a:spLocks noChangeArrowheads="1"/>
          </p:cNvSpPr>
          <p:nvPr/>
        </p:nvSpPr>
        <p:spPr bwMode="auto">
          <a:xfrm>
            <a:off x="5034215" y="2888496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94" name="Text Box 261"/>
          <p:cNvSpPr txBox="1">
            <a:spLocks noChangeArrowheads="1"/>
          </p:cNvSpPr>
          <p:nvPr/>
        </p:nvSpPr>
        <p:spPr bwMode="auto">
          <a:xfrm>
            <a:off x="5013260" y="3944073"/>
            <a:ext cx="5277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1KWh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95" name="Text Box 262"/>
          <p:cNvSpPr txBox="1">
            <a:spLocks noChangeArrowheads="1"/>
          </p:cNvSpPr>
          <p:nvPr/>
        </p:nvSpPr>
        <p:spPr bwMode="auto">
          <a:xfrm>
            <a:off x="5076423" y="2099367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96" name="Line 271"/>
          <p:cNvSpPr>
            <a:spLocks noChangeShapeType="1"/>
          </p:cNvSpPr>
          <p:nvPr/>
        </p:nvSpPr>
        <p:spPr bwMode="auto">
          <a:xfrm>
            <a:off x="1652147" y="2613890"/>
            <a:ext cx="685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97" name="Line 272"/>
          <p:cNvSpPr>
            <a:spLocks noChangeShapeType="1"/>
          </p:cNvSpPr>
          <p:nvPr/>
        </p:nvSpPr>
        <p:spPr bwMode="auto">
          <a:xfrm flipV="1">
            <a:off x="2556079" y="4168092"/>
            <a:ext cx="322367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99" name="Text Box 274"/>
          <p:cNvSpPr txBox="1">
            <a:spLocks noChangeArrowheads="1"/>
          </p:cNvSpPr>
          <p:nvPr/>
        </p:nvSpPr>
        <p:spPr bwMode="auto">
          <a:xfrm>
            <a:off x="2707364" y="2158902"/>
            <a:ext cx="7260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  </a:t>
            </a:r>
          </a:p>
        </p:txBody>
      </p:sp>
      <p:sp>
        <p:nvSpPr>
          <p:cNvPr id="102" name="Text Box 253"/>
          <p:cNvSpPr txBox="1">
            <a:spLocks noChangeArrowheads="1"/>
          </p:cNvSpPr>
          <p:nvPr/>
        </p:nvSpPr>
        <p:spPr bwMode="auto">
          <a:xfrm>
            <a:off x="6742628" y="3897007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10km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103" name="Line 271"/>
          <p:cNvSpPr>
            <a:spLocks noChangeShapeType="1"/>
          </p:cNvSpPr>
          <p:nvPr/>
        </p:nvSpPr>
        <p:spPr bwMode="auto">
          <a:xfrm>
            <a:off x="6829226" y="2281098"/>
            <a:ext cx="76044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0" name="Line 272"/>
          <p:cNvSpPr>
            <a:spLocks noChangeShapeType="1"/>
          </p:cNvSpPr>
          <p:nvPr/>
        </p:nvSpPr>
        <p:spPr bwMode="auto">
          <a:xfrm flipV="1">
            <a:off x="2540593" y="3303286"/>
            <a:ext cx="3209101" cy="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1" name="Text Box 260"/>
          <p:cNvSpPr txBox="1">
            <a:spLocks noChangeArrowheads="1"/>
          </p:cNvSpPr>
          <p:nvPr/>
        </p:nvSpPr>
        <p:spPr bwMode="auto">
          <a:xfrm>
            <a:off x="4997791" y="3113900"/>
            <a:ext cx="5277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3KWh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112" name="Line 237"/>
          <p:cNvSpPr>
            <a:spLocks noChangeShapeType="1"/>
          </p:cNvSpPr>
          <p:nvPr/>
        </p:nvSpPr>
        <p:spPr bwMode="auto">
          <a:xfrm>
            <a:off x="6801494" y="3175218"/>
            <a:ext cx="7715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3" name="Text Box 253"/>
          <p:cNvSpPr txBox="1">
            <a:spLocks noChangeArrowheads="1"/>
          </p:cNvSpPr>
          <p:nvPr/>
        </p:nvSpPr>
        <p:spPr bwMode="auto">
          <a:xfrm>
            <a:off x="6729863" y="2943057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50km</a:t>
            </a:r>
          </a:p>
        </p:txBody>
      </p:sp>
      <p:sp>
        <p:nvSpPr>
          <p:cNvPr id="106" name="Rectangle 7"/>
          <p:cNvSpPr>
            <a:spLocks noChangeArrowheads="1"/>
          </p:cNvSpPr>
          <p:nvPr/>
        </p:nvSpPr>
        <p:spPr bwMode="auto">
          <a:xfrm>
            <a:off x="5760633" y="3011944"/>
            <a:ext cx="1033871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  <a:ea typeface="굴림" charset="-127"/>
              </a:rPr>
              <a:t>  plug-in hybrid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758598" y="3011520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6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21" name="Rectangle 7"/>
          <p:cNvSpPr>
            <a:spLocks noChangeArrowheads="1"/>
          </p:cNvSpPr>
          <p:nvPr/>
        </p:nvSpPr>
        <p:spPr bwMode="auto">
          <a:xfrm>
            <a:off x="5774084" y="2092553"/>
            <a:ext cx="1050501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  <a:ea typeface="굴림" charset="-127"/>
              </a:rPr>
              <a:t>    </a:t>
            </a:r>
            <a:r>
              <a:rPr lang="en-US" altLang="ko-KR" sz="1000" kern="0" dirty="0">
                <a:solidFill>
                  <a:srgbClr val="000000"/>
                </a:solidFill>
              </a:rPr>
              <a:t>middle car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5774681" y="2092537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5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23" name="Rectangle 7"/>
          <p:cNvSpPr>
            <a:spLocks noChangeArrowheads="1"/>
          </p:cNvSpPr>
          <p:nvPr/>
        </p:nvSpPr>
        <p:spPr bwMode="auto">
          <a:xfrm>
            <a:off x="5768636" y="3959600"/>
            <a:ext cx="1054887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    electric car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768579" y="3956584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>
                <a:solidFill>
                  <a:srgbClr val="FF0000"/>
                </a:solidFill>
              </a:rPr>
              <a:t>7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5" name="Rectangle 7"/>
          <p:cNvSpPr>
            <a:spLocks noChangeArrowheads="1"/>
          </p:cNvSpPr>
          <p:nvPr/>
        </p:nvSpPr>
        <p:spPr bwMode="auto">
          <a:xfrm>
            <a:off x="3337169" y="2304214"/>
            <a:ext cx="828675" cy="361171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    BE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3335708" y="2305005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>
                <a:solidFill>
                  <a:srgbClr val="FF0000"/>
                </a:solidFill>
              </a:rPr>
              <a:t>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7" name="Rectangle 7"/>
          <p:cNvSpPr>
            <a:spLocks noChangeArrowheads="1"/>
          </p:cNvSpPr>
          <p:nvPr/>
        </p:nvSpPr>
        <p:spPr bwMode="auto">
          <a:xfrm>
            <a:off x="820360" y="3147527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electricity</a:t>
            </a: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carrier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820303" y="3144136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3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29" name="Rectangle 7"/>
          <p:cNvSpPr>
            <a:spLocks noChangeArrowheads="1"/>
          </p:cNvSpPr>
          <p:nvPr/>
        </p:nvSpPr>
        <p:spPr bwMode="auto">
          <a:xfrm>
            <a:off x="825117" y="2447552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indent="85725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bio ethanol</a:t>
            </a:r>
          </a:p>
          <a:p>
            <a:pPr indent="85725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carrier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825060" y="2443384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2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31" name="Rectangle 7"/>
          <p:cNvSpPr>
            <a:spLocks noChangeArrowheads="1"/>
          </p:cNvSpPr>
          <p:nvPr/>
        </p:nvSpPr>
        <p:spPr bwMode="auto">
          <a:xfrm>
            <a:off x="825117" y="1759131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indent="88900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oil carrier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825116" y="1754875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1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77" name="Line 243"/>
          <p:cNvSpPr>
            <a:spLocks noChangeShapeType="1"/>
          </p:cNvSpPr>
          <p:nvPr/>
        </p:nvSpPr>
        <p:spPr bwMode="auto">
          <a:xfrm>
            <a:off x="4912983" y="1655992"/>
            <a:ext cx="0" cy="287216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108" name="Line 243"/>
          <p:cNvSpPr>
            <a:spLocks noChangeShapeType="1"/>
          </p:cNvSpPr>
          <p:nvPr/>
        </p:nvSpPr>
        <p:spPr bwMode="auto">
          <a:xfrm flipH="1">
            <a:off x="2535501" y="1984304"/>
            <a:ext cx="0" cy="297731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109" name="Line 243"/>
          <p:cNvSpPr>
            <a:spLocks noChangeShapeType="1"/>
          </p:cNvSpPr>
          <p:nvPr/>
        </p:nvSpPr>
        <p:spPr bwMode="auto">
          <a:xfrm>
            <a:off x="2336780" y="1749157"/>
            <a:ext cx="2119" cy="247809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4" name="Line 243"/>
          <p:cNvSpPr>
            <a:spLocks noChangeShapeType="1"/>
          </p:cNvSpPr>
          <p:nvPr/>
        </p:nvSpPr>
        <p:spPr bwMode="auto">
          <a:xfrm flipH="1">
            <a:off x="2114898" y="1603501"/>
            <a:ext cx="0" cy="213185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LP formulation</a:t>
            </a:r>
            <a:r>
              <a:rPr lang="ko-KR" altLang="en-US" b="0" dirty="0"/>
              <a:t> </a:t>
            </a:r>
            <a:r>
              <a:rPr lang="en-US" altLang="ko-KR" b="0" dirty="0"/>
              <a:t>: (Basic LP with vintage)</a:t>
            </a:r>
            <a:endParaRPr lang="ko-KR" altLang="en-US" b="0" dirty="0"/>
          </a:p>
        </p:txBody>
      </p:sp>
      <p:sp>
        <p:nvSpPr>
          <p:cNvPr id="76" name="Text Box 274"/>
          <p:cNvSpPr txBox="1">
            <a:spLocks noChangeArrowheads="1"/>
          </p:cNvSpPr>
          <p:nvPr/>
        </p:nvSpPr>
        <p:spPr bwMode="auto">
          <a:xfrm>
            <a:off x="2604573" y="2414293"/>
            <a:ext cx="7260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10/81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421151" y="968966"/>
                <a:ext cx="278518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1,2,⋯,36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2015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2016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,⋯,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2050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51" y="968966"/>
                <a:ext cx="2785186" cy="184666"/>
              </a:xfrm>
              <a:prstGeom prst="rect">
                <a:avLst/>
              </a:prstGeom>
              <a:blipFill>
                <a:blip r:embed="rId2"/>
                <a:stretch>
                  <a:fillRect l="-87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3711064" y="935515"/>
                <a:ext cx="98058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1,2,⋯,7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064" y="935515"/>
                <a:ext cx="980588" cy="184666"/>
              </a:xfrm>
              <a:prstGeom prst="rect">
                <a:avLst/>
              </a:prstGeom>
              <a:blipFill>
                <a:blip r:embed="rId3"/>
                <a:stretch>
                  <a:fillRect l="-3106"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5239940" y="928647"/>
                <a:ext cx="98033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1,2,⋯,5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940" y="928647"/>
                <a:ext cx="980333" cy="184666"/>
              </a:xfrm>
              <a:prstGeom prst="rect">
                <a:avLst/>
              </a:prstGeom>
              <a:blipFill>
                <a:blip r:embed="rId4"/>
                <a:stretch>
                  <a:fillRect l="-4375" b="-258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6742628" y="925908"/>
                <a:ext cx="58375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628" y="925908"/>
                <a:ext cx="583750" cy="184666"/>
              </a:xfrm>
              <a:prstGeom prst="rect">
                <a:avLst/>
              </a:prstGeom>
              <a:blipFill>
                <a:blip r:embed="rId5"/>
                <a:stretch>
                  <a:fillRect l="-8333" b="-3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4328870" y="4570760"/>
                <a:ext cx="132292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5,6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870" y="4570760"/>
                <a:ext cx="1322926" cy="184666"/>
              </a:xfrm>
              <a:prstGeom prst="rect">
                <a:avLst/>
              </a:prstGeom>
              <a:blipFill>
                <a:blip r:embed="rId9"/>
                <a:stretch>
                  <a:fillRect l="-2304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6875375" y="4637879"/>
                <a:ext cx="133863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5,6,7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5375" y="4637879"/>
                <a:ext cx="1338636" cy="184666"/>
              </a:xfrm>
              <a:prstGeom prst="rect">
                <a:avLst/>
              </a:prstGeom>
              <a:blipFill>
                <a:blip r:embed="rId10"/>
                <a:stretch>
                  <a:fillRect l="-2283" r="-3196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4543780" y="4791654"/>
                <a:ext cx="1075999" cy="3468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780" y="4791654"/>
                <a:ext cx="1075999" cy="346890"/>
              </a:xfrm>
              <a:prstGeom prst="rect">
                <a:avLst/>
              </a:prstGeom>
              <a:blipFill>
                <a:blip r:embed="rId11"/>
                <a:stretch>
                  <a:fillRect l="-2825" t="-3509" b="-140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7014740" y="4904560"/>
                <a:ext cx="1743362" cy="189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+50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+10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ko-KR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740" y="4904560"/>
                <a:ext cx="1743362" cy="189732"/>
              </a:xfrm>
              <a:prstGeom prst="rect">
                <a:avLst/>
              </a:prstGeom>
              <a:blipFill>
                <a:blip r:embed="rId12"/>
                <a:stretch>
                  <a:fillRect l="-2098" b="-193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/>
              <p:cNvSpPr txBox="1"/>
              <p:nvPr/>
            </p:nvSpPr>
            <p:spPr>
              <a:xfrm>
                <a:off x="1026829" y="3743168"/>
                <a:ext cx="1205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5" name="TextBox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829" y="3743168"/>
                <a:ext cx="1205330" cy="184666"/>
              </a:xfrm>
              <a:prstGeom prst="rect">
                <a:avLst/>
              </a:prstGeom>
              <a:blipFill>
                <a:blip r:embed="rId13"/>
                <a:stretch>
                  <a:fillRect l="-252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/>
              <p:cNvSpPr txBox="1"/>
              <p:nvPr/>
            </p:nvSpPr>
            <p:spPr>
              <a:xfrm>
                <a:off x="1676644" y="3951253"/>
                <a:ext cx="510447" cy="185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644" y="3951253"/>
                <a:ext cx="510447" cy="185564"/>
              </a:xfrm>
              <a:prstGeom prst="rect">
                <a:avLst/>
              </a:prstGeom>
              <a:blipFill>
                <a:blip r:embed="rId14"/>
                <a:stretch>
                  <a:fillRect l="-5952" r="-3571" b="-161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/>
              <p:cNvSpPr txBox="1"/>
              <p:nvPr/>
            </p:nvSpPr>
            <p:spPr>
              <a:xfrm>
                <a:off x="1209263" y="4256948"/>
                <a:ext cx="125842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9" name="TextBox 1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263" y="4256948"/>
                <a:ext cx="1258421" cy="184666"/>
              </a:xfrm>
              <a:prstGeom prst="rect">
                <a:avLst/>
              </a:prstGeom>
              <a:blipFill>
                <a:blip r:embed="rId15"/>
                <a:stretch>
                  <a:fillRect l="-483" b="-129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/>
              <p:cNvSpPr txBox="1"/>
              <p:nvPr/>
            </p:nvSpPr>
            <p:spPr>
              <a:xfrm>
                <a:off x="1700881" y="4534331"/>
                <a:ext cx="739818" cy="3468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i="1">
                    <a:solidFill>
                      <a:srgbClr val="0000FF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81</m:t>
                          </m:r>
                        </m:den>
                      </m:f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0" name="TextBox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881" y="4534331"/>
                <a:ext cx="739818" cy="346890"/>
              </a:xfrm>
              <a:prstGeom prst="rect">
                <a:avLst/>
              </a:prstGeom>
              <a:blipFill>
                <a:blip r:embed="rId16"/>
                <a:stretch>
                  <a:fillRect l="-1653" t="-3509" r="-826" b="-140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/>
              <p:cNvSpPr txBox="1"/>
              <p:nvPr/>
            </p:nvSpPr>
            <p:spPr>
              <a:xfrm>
                <a:off x="1616132" y="4981341"/>
                <a:ext cx="132953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3" name="TextBox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132" y="4981341"/>
                <a:ext cx="1329531" cy="184666"/>
              </a:xfrm>
              <a:prstGeom prst="rect">
                <a:avLst/>
              </a:prstGeom>
              <a:blipFill>
                <a:blip r:embed="rId17"/>
                <a:stretch>
                  <a:fillRect l="-2294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/>
              <p:nvPr/>
            </p:nvSpPr>
            <p:spPr>
              <a:xfrm>
                <a:off x="1635386" y="5226051"/>
                <a:ext cx="965392" cy="1871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≥3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386" y="5226051"/>
                <a:ext cx="965392" cy="187103"/>
              </a:xfrm>
              <a:prstGeom prst="rect">
                <a:avLst/>
              </a:prstGeom>
              <a:blipFill>
                <a:blip r:embed="rId18"/>
                <a:stretch>
                  <a:fillRect l="-1258" b="-193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/>
              <p:cNvSpPr/>
              <p:nvPr/>
            </p:nvSpPr>
            <p:spPr>
              <a:xfrm>
                <a:off x="2571925" y="6272693"/>
                <a:ext cx="1601849" cy="6094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−10+1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1" name="직사각형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925" y="6272693"/>
                <a:ext cx="1601849" cy="60946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직사각형 115"/>
              <p:cNvSpPr/>
              <p:nvPr/>
            </p:nvSpPr>
            <p:spPr>
              <a:xfrm>
                <a:off x="212783" y="6318860"/>
                <a:ext cx="1362296" cy="517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−10+1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6" name="직사각형 1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83" y="6318860"/>
                <a:ext cx="1362296" cy="51712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직사각형 134"/>
              <p:cNvSpPr/>
              <p:nvPr/>
            </p:nvSpPr>
            <p:spPr>
              <a:xfrm>
                <a:off x="100730" y="5618885"/>
                <a:ext cx="1386277" cy="6094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−10+1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5" name="직사각형 1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30" y="5618885"/>
                <a:ext cx="1386277" cy="60946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직사각형 135"/>
              <p:cNvSpPr/>
              <p:nvPr/>
            </p:nvSpPr>
            <p:spPr>
              <a:xfrm>
                <a:off x="2594637" y="5674524"/>
                <a:ext cx="1441164" cy="6094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−10+1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6" name="직사각형 1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637" y="5674524"/>
                <a:ext cx="1441164" cy="60946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직사각형 137"/>
              <p:cNvSpPr/>
              <p:nvPr/>
            </p:nvSpPr>
            <p:spPr>
              <a:xfrm>
                <a:off x="5540969" y="5620547"/>
                <a:ext cx="1423145" cy="6094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−10+1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8" name="직사각형 1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969" y="5620547"/>
                <a:ext cx="1423145" cy="60946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직사각형 139"/>
              <p:cNvSpPr/>
              <p:nvPr/>
            </p:nvSpPr>
            <p:spPr>
              <a:xfrm>
                <a:off x="5639742" y="6309175"/>
                <a:ext cx="1398075" cy="517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−10+1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0" name="직사각형 1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742" y="6309175"/>
                <a:ext cx="1398075" cy="517129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직사각형 140"/>
              <p:cNvSpPr/>
              <p:nvPr/>
            </p:nvSpPr>
            <p:spPr>
              <a:xfrm>
                <a:off x="5873112" y="3716506"/>
                <a:ext cx="3347968" cy="2980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−10+1,</m:t>
                      </m:r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−10+2,⋯,</m:t>
                      </m:r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1" name="직사각형 1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112" y="3716506"/>
                <a:ext cx="3347968" cy="29803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직사각형 141"/>
              <p:cNvSpPr/>
              <p:nvPr/>
            </p:nvSpPr>
            <p:spPr>
              <a:xfrm>
                <a:off x="5870709" y="2723675"/>
                <a:ext cx="3347968" cy="29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−10+1,</m:t>
                      </m:r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−10+2,⋯,</m:t>
                      </m:r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2" name="직사각형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709" y="2723675"/>
                <a:ext cx="3347968" cy="299441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직사각형 142"/>
              <p:cNvSpPr/>
              <p:nvPr/>
            </p:nvSpPr>
            <p:spPr>
              <a:xfrm>
                <a:off x="5889303" y="1745953"/>
                <a:ext cx="3347968" cy="300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−10+1,</m:t>
                      </m:r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−10+2,⋯,</m:t>
                      </m:r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3" name="직사각형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303" y="1745953"/>
                <a:ext cx="3347968" cy="30078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/>
              <p:cNvSpPr txBox="1"/>
              <p:nvPr/>
            </p:nvSpPr>
            <p:spPr>
              <a:xfrm>
                <a:off x="7814222" y="941532"/>
                <a:ext cx="79957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5,6,7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4" name="TextBox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4222" y="941532"/>
                <a:ext cx="799578" cy="184666"/>
              </a:xfrm>
              <a:prstGeom prst="rect">
                <a:avLst/>
              </a:prstGeom>
              <a:blipFill>
                <a:blip r:embed="rId28"/>
                <a:stretch>
                  <a:fillRect l="-3817" b="-96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3125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 Box 136"/>
          <p:cNvSpPr txBox="1">
            <a:spLocks noChangeArrowheads="1"/>
          </p:cNvSpPr>
          <p:nvPr/>
        </p:nvSpPr>
        <p:spPr bwMode="auto">
          <a:xfrm>
            <a:off x="1367886" y="975460"/>
            <a:ext cx="4700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solidFill>
                  <a:srgbClr val="000000"/>
                </a:solidFill>
                <a:ea typeface="굴림" charset="-127"/>
              </a:rPr>
              <a:t>oil(1)</a:t>
            </a:r>
          </a:p>
        </p:txBody>
      </p:sp>
      <p:sp>
        <p:nvSpPr>
          <p:cNvPr id="59" name="Text Box 136"/>
          <p:cNvSpPr txBox="1">
            <a:spLocks noChangeArrowheads="1"/>
          </p:cNvSpPr>
          <p:nvPr/>
        </p:nvSpPr>
        <p:spPr bwMode="auto">
          <a:xfrm>
            <a:off x="2245485" y="1566022"/>
            <a:ext cx="84991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electricity(5)</a:t>
            </a:r>
          </a:p>
        </p:txBody>
      </p:sp>
      <p:sp>
        <p:nvSpPr>
          <p:cNvPr id="63" name="Text Box 136"/>
          <p:cNvSpPr txBox="1">
            <a:spLocks noChangeArrowheads="1"/>
          </p:cNvSpPr>
          <p:nvPr/>
        </p:nvSpPr>
        <p:spPr bwMode="auto">
          <a:xfrm>
            <a:off x="1835114" y="1258674"/>
            <a:ext cx="90922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bio ethanol(3)</a:t>
            </a:r>
          </a:p>
        </p:txBody>
      </p:sp>
      <p:sp>
        <p:nvSpPr>
          <p:cNvPr id="66" name="Line 223"/>
          <p:cNvSpPr>
            <a:spLocks noChangeShapeType="1"/>
          </p:cNvSpPr>
          <p:nvPr/>
        </p:nvSpPr>
        <p:spPr bwMode="auto">
          <a:xfrm>
            <a:off x="1120795" y="1741930"/>
            <a:ext cx="466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67" name="Line 224"/>
          <p:cNvSpPr>
            <a:spLocks noChangeShapeType="1"/>
          </p:cNvSpPr>
          <p:nvPr/>
        </p:nvSpPr>
        <p:spPr bwMode="auto">
          <a:xfrm flipV="1">
            <a:off x="1116033" y="3841326"/>
            <a:ext cx="1355006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68" name="Line 226"/>
          <p:cNvSpPr>
            <a:spLocks noChangeShapeType="1"/>
          </p:cNvSpPr>
          <p:nvPr/>
        </p:nvSpPr>
        <p:spPr bwMode="auto">
          <a:xfrm flipV="1">
            <a:off x="2019727" y="2397487"/>
            <a:ext cx="99300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69" name="Text Box 8"/>
          <p:cNvSpPr txBox="1">
            <a:spLocks noChangeArrowheads="1"/>
          </p:cNvSpPr>
          <p:nvPr/>
        </p:nvSpPr>
        <p:spPr bwMode="auto">
          <a:xfrm>
            <a:off x="1653171" y="821736"/>
            <a:ext cx="863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 dirty="0">
                <a:solidFill>
                  <a:srgbClr val="000000"/>
                </a:solidFill>
                <a:ea typeface="굴림" charset="-127"/>
              </a:rPr>
              <a:t>car energy </a:t>
            </a:r>
          </a:p>
        </p:txBody>
      </p:sp>
      <p:sp>
        <p:nvSpPr>
          <p:cNvPr id="72" name="Text Box 8"/>
          <p:cNvSpPr txBox="1">
            <a:spLocks noChangeArrowheads="1"/>
          </p:cNvSpPr>
          <p:nvPr/>
        </p:nvSpPr>
        <p:spPr bwMode="auto">
          <a:xfrm>
            <a:off x="4003929" y="873154"/>
            <a:ext cx="11604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>
                <a:solidFill>
                  <a:srgbClr val="000000"/>
                </a:solidFill>
                <a:ea typeface="굴림" charset="-127"/>
              </a:rPr>
              <a:t>blended energy </a:t>
            </a:r>
          </a:p>
        </p:txBody>
      </p:sp>
      <p:sp>
        <p:nvSpPr>
          <p:cNvPr id="73" name="Text Box 136"/>
          <p:cNvSpPr txBox="1">
            <a:spLocks noChangeArrowheads="1"/>
          </p:cNvSpPr>
          <p:nvPr/>
        </p:nvSpPr>
        <p:spPr bwMode="auto">
          <a:xfrm>
            <a:off x="3961067" y="1066829"/>
            <a:ext cx="146386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sz="1000" dirty="0" err="1">
                <a:solidFill>
                  <a:srgbClr val="000000"/>
                </a:solidFill>
                <a:ea typeface="굴림" charset="-127"/>
              </a:rPr>
              <a:t>gasoline+bio</a:t>
            </a:r>
            <a:r>
              <a:rPr lang="en-US" altLang="ko-KR" sz="1000" dirty="0">
                <a:solidFill>
                  <a:srgbClr val="000000"/>
                </a:solidFill>
                <a:ea typeface="굴림" charset="-127"/>
              </a:rPr>
              <a:t> ethanol(6)</a:t>
            </a:r>
          </a:p>
        </p:txBody>
      </p:sp>
      <p:sp>
        <p:nvSpPr>
          <p:cNvPr id="74" name="Line 233"/>
          <p:cNvSpPr>
            <a:spLocks noChangeShapeType="1"/>
          </p:cNvSpPr>
          <p:nvPr/>
        </p:nvSpPr>
        <p:spPr bwMode="auto">
          <a:xfrm>
            <a:off x="3841460" y="2278766"/>
            <a:ext cx="5905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75" name="Line 236"/>
          <p:cNvSpPr>
            <a:spLocks noChangeShapeType="1"/>
          </p:cNvSpPr>
          <p:nvPr/>
        </p:nvSpPr>
        <p:spPr bwMode="auto">
          <a:xfrm>
            <a:off x="4432010" y="1826089"/>
            <a:ext cx="91705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 dirty="0">
              <a:solidFill>
                <a:srgbClr val="000000"/>
              </a:solidFill>
            </a:endParaRPr>
          </a:p>
        </p:txBody>
      </p:sp>
      <p:sp>
        <p:nvSpPr>
          <p:cNvPr id="80" name="Text Box 8"/>
          <p:cNvSpPr txBox="1">
            <a:spLocks noChangeArrowheads="1"/>
          </p:cNvSpPr>
          <p:nvPr/>
        </p:nvSpPr>
        <p:spPr bwMode="auto">
          <a:xfrm>
            <a:off x="4003929" y="873154"/>
            <a:ext cx="11604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 dirty="0">
                <a:solidFill>
                  <a:srgbClr val="000000"/>
                </a:solidFill>
                <a:ea typeface="굴림" charset="-127"/>
              </a:rPr>
              <a:t>blended energy </a:t>
            </a:r>
          </a:p>
        </p:txBody>
      </p:sp>
      <p:sp>
        <p:nvSpPr>
          <p:cNvPr id="82" name="Text Box 8"/>
          <p:cNvSpPr txBox="1">
            <a:spLocks noChangeArrowheads="1"/>
          </p:cNvSpPr>
          <p:nvPr/>
        </p:nvSpPr>
        <p:spPr bwMode="auto">
          <a:xfrm>
            <a:off x="6302768" y="859432"/>
            <a:ext cx="9318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 dirty="0">
                <a:solidFill>
                  <a:srgbClr val="000000"/>
                </a:solidFill>
                <a:ea typeface="굴림" charset="-127"/>
              </a:rPr>
              <a:t>car demand </a:t>
            </a:r>
          </a:p>
        </p:txBody>
      </p:sp>
      <p:sp>
        <p:nvSpPr>
          <p:cNvPr id="83" name="Text Box 136"/>
          <p:cNvSpPr txBox="1">
            <a:spLocks noChangeArrowheads="1"/>
          </p:cNvSpPr>
          <p:nvPr/>
        </p:nvSpPr>
        <p:spPr bwMode="auto">
          <a:xfrm>
            <a:off x="6192943" y="1102888"/>
            <a:ext cx="150073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sz="1050" dirty="0">
                <a:solidFill>
                  <a:srgbClr val="000000"/>
                </a:solidFill>
                <a:ea typeface="굴림" charset="-127"/>
              </a:rPr>
              <a:t>2,000 billion</a:t>
            </a:r>
            <a:r>
              <a:rPr lang="ko-KR" altLang="en-US" sz="1050" dirty="0">
                <a:solidFill>
                  <a:srgbClr val="000000"/>
                </a:solidFill>
                <a:ea typeface="굴림" charset="-127"/>
              </a:rPr>
              <a:t> </a:t>
            </a:r>
            <a:r>
              <a:rPr lang="en-US" altLang="ko-KR" sz="1050" dirty="0">
                <a:solidFill>
                  <a:srgbClr val="000000"/>
                </a:solidFill>
                <a:ea typeface="굴림" charset="-127"/>
              </a:rPr>
              <a:t>km/year(9)</a:t>
            </a:r>
          </a:p>
        </p:txBody>
      </p:sp>
      <p:sp>
        <p:nvSpPr>
          <p:cNvPr id="84" name="Line 243"/>
          <p:cNvSpPr>
            <a:spLocks noChangeShapeType="1"/>
          </p:cNvSpPr>
          <p:nvPr/>
        </p:nvSpPr>
        <p:spPr bwMode="auto">
          <a:xfrm>
            <a:off x="6932353" y="1528980"/>
            <a:ext cx="0" cy="344979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85" name="Line 246"/>
          <p:cNvSpPr>
            <a:spLocks noChangeShapeType="1"/>
          </p:cNvSpPr>
          <p:nvPr/>
        </p:nvSpPr>
        <p:spPr bwMode="auto">
          <a:xfrm>
            <a:off x="6140144" y="4037197"/>
            <a:ext cx="7715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86" name="Text Box 247"/>
          <p:cNvSpPr txBox="1">
            <a:spLocks noChangeArrowheads="1"/>
          </p:cNvSpPr>
          <p:nvPr/>
        </p:nvSpPr>
        <p:spPr bwMode="auto">
          <a:xfrm>
            <a:off x="1190644" y="1526031"/>
            <a:ext cx="24878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7" name="Text Box 248"/>
          <p:cNvSpPr txBox="1">
            <a:spLocks noChangeArrowheads="1"/>
          </p:cNvSpPr>
          <p:nvPr/>
        </p:nvSpPr>
        <p:spPr bwMode="auto">
          <a:xfrm>
            <a:off x="1216044" y="2573323"/>
            <a:ext cx="24878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8" name="Text Box 249"/>
          <p:cNvSpPr txBox="1">
            <a:spLocks noChangeArrowheads="1"/>
          </p:cNvSpPr>
          <p:nvPr/>
        </p:nvSpPr>
        <p:spPr bwMode="auto">
          <a:xfrm>
            <a:off x="1222394" y="3606006"/>
            <a:ext cx="2603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9" name="Text Box 252"/>
          <p:cNvSpPr txBox="1">
            <a:spLocks noChangeArrowheads="1"/>
          </p:cNvSpPr>
          <p:nvPr/>
        </p:nvSpPr>
        <p:spPr bwMode="auto">
          <a:xfrm>
            <a:off x="3887689" y="2098801"/>
            <a:ext cx="4413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90" name="Text Box 253"/>
          <p:cNvSpPr txBox="1">
            <a:spLocks noChangeArrowheads="1"/>
          </p:cNvSpPr>
          <p:nvPr/>
        </p:nvSpPr>
        <p:spPr bwMode="auto">
          <a:xfrm>
            <a:off x="6114361" y="1639108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12km</a:t>
            </a:r>
          </a:p>
        </p:txBody>
      </p:sp>
      <p:sp>
        <p:nvSpPr>
          <p:cNvPr id="91" name="Line 257"/>
          <p:cNvSpPr>
            <a:spLocks noChangeShapeType="1"/>
          </p:cNvSpPr>
          <p:nvPr/>
        </p:nvSpPr>
        <p:spPr bwMode="auto">
          <a:xfrm flipV="1">
            <a:off x="1601965" y="2172805"/>
            <a:ext cx="141240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94" name="Text Box 261"/>
          <p:cNvSpPr txBox="1">
            <a:spLocks noChangeArrowheads="1"/>
          </p:cNvSpPr>
          <p:nvPr/>
        </p:nvSpPr>
        <p:spPr bwMode="auto">
          <a:xfrm>
            <a:off x="4615535" y="3812798"/>
            <a:ext cx="5277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1KWh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95" name="Text Box 262"/>
          <p:cNvSpPr txBox="1">
            <a:spLocks noChangeArrowheads="1"/>
          </p:cNvSpPr>
          <p:nvPr/>
        </p:nvSpPr>
        <p:spPr bwMode="auto">
          <a:xfrm>
            <a:off x="4685487" y="1580883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96" name="Line 271"/>
          <p:cNvSpPr>
            <a:spLocks noChangeShapeType="1"/>
          </p:cNvSpPr>
          <p:nvPr/>
        </p:nvSpPr>
        <p:spPr bwMode="auto">
          <a:xfrm flipV="1">
            <a:off x="1120794" y="2785184"/>
            <a:ext cx="90663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97" name="Line 272"/>
          <p:cNvSpPr>
            <a:spLocks noChangeShapeType="1"/>
          </p:cNvSpPr>
          <p:nvPr/>
        </p:nvSpPr>
        <p:spPr bwMode="auto">
          <a:xfrm flipV="1">
            <a:off x="2467514" y="4048664"/>
            <a:ext cx="284635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 dirty="0">
              <a:solidFill>
                <a:srgbClr val="000000"/>
              </a:solidFill>
            </a:endParaRPr>
          </a:p>
        </p:txBody>
      </p:sp>
      <p:sp>
        <p:nvSpPr>
          <p:cNvPr id="98" name="Text Box 273"/>
          <p:cNvSpPr txBox="1">
            <a:spLocks noChangeArrowheads="1"/>
          </p:cNvSpPr>
          <p:nvPr/>
        </p:nvSpPr>
        <p:spPr bwMode="auto">
          <a:xfrm>
            <a:off x="2456536" y="2221912"/>
            <a:ext cx="5365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6/100</a:t>
            </a:r>
          </a:p>
        </p:txBody>
      </p:sp>
      <p:sp>
        <p:nvSpPr>
          <p:cNvPr id="99" name="Text Box 274"/>
          <p:cNvSpPr txBox="1">
            <a:spLocks noChangeArrowheads="1"/>
          </p:cNvSpPr>
          <p:nvPr/>
        </p:nvSpPr>
        <p:spPr bwMode="auto">
          <a:xfrm>
            <a:off x="2443885" y="1990005"/>
            <a:ext cx="5629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94/100</a:t>
            </a:r>
          </a:p>
        </p:txBody>
      </p:sp>
      <p:sp>
        <p:nvSpPr>
          <p:cNvPr id="102" name="Text Box 253"/>
          <p:cNvSpPr txBox="1">
            <a:spLocks noChangeArrowheads="1"/>
          </p:cNvSpPr>
          <p:nvPr/>
        </p:nvSpPr>
        <p:spPr bwMode="auto">
          <a:xfrm>
            <a:off x="6103630" y="3777997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5km</a:t>
            </a:r>
          </a:p>
        </p:txBody>
      </p:sp>
      <p:sp>
        <p:nvSpPr>
          <p:cNvPr id="103" name="Line 271"/>
          <p:cNvSpPr>
            <a:spLocks noChangeShapeType="1"/>
          </p:cNvSpPr>
          <p:nvPr/>
        </p:nvSpPr>
        <p:spPr bwMode="auto">
          <a:xfrm>
            <a:off x="6190248" y="1820594"/>
            <a:ext cx="76044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21" name="Rectangle 7"/>
          <p:cNvSpPr>
            <a:spLocks noChangeArrowheads="1"/>
          </p:cNvSpPr>
          <p:nvPr/>
        </p:nvSpPr>
        <p:spPr bwMode="auto">
          <a:xfrm>
            <a:off x="5351850" y="1632049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    </a:t>
            </a:r>
            <a:r>
              <a:rPr lang="en-US" altLang="ko-KR" sz="1000" kern="0">
                <a:solidFill>
                  <a:srgbClr val="000000"/>
                </a:solidFill>
              </a:rPr>
              <a:t>middle car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5352447" y="1632033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FF0000"/>
                </a:solidFill>
              </a:rPr>
              <a:t>8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123" name="Rectangle 7"/>
          <p:cNvSpPr>
            <a:spLocks noChangeArrowheads="1"/>
          </p:cNvSpPr>
          <p:nvPr/>
        </p:nvSpPr>
        <p:spPr bwMode="auto">
          <a:xfrm>
            <a:off x="5301311" y="3848864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    electric car</a:t>
            </a:r>
          </a:p>
        </p:txBody>
      </p:sp>
      <p:sp>
        <p:nvSpPr>
          <p:cNvPr id="125" name="Rectangle 7"/>
          <p:cNvSpPr>
            <a:spLocks noChangeArrowheads="1"/>
          </p:cNvSpPr>
          <p:nvPr/>
        </p:nvSpPr>
        <p:spPr bwMode="auto">
          <a:xfrm>
            <a:off x="3012786" y="2086274"/>
            <a:ext cx="828675" cy="434513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dirty="0" err="1">
                <a:solidFill>
                  <a:srgbClr val="000000"/>
                </a:solidFill>
                <a:ea typeface="굴림" charset="-127"/>
              </a:rPr>
              <a:t>bioEthanolMix</a:t>
            </a:r>
            <a:endParaRPr lang="en-US" altLang="ko-KR" sz="1000" kern="0" dirty="0">
              <a:solidFill>
                <a:srgbClr val="000000"/>
              </a:solidFill>
              <a:ea typeface="굴림" charset="-127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3012729" y="2088359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FF0000"/>
                </a:solidFill>
              </a:rPr>
              <a:t>6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127" name="Rectangle 7"/>
          <p:cNvSpPr>
            <a:spLocks noChangeArrowheads="1"/>
          </p:cNvSpPr>
          <p:nvPr/>
        </p:nvSpPr>
        <p:spPr bwMode="auto">
          <a:xfrm>
            <a:off x="281985" y="3694297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  <a:ea typeface="굴림" charset="-127"/>
              </a:rPr>
              <a:t>electricityT</a:t>
            </a:r>
            <a:endParaRPr lang="en-US" altLang="ko-KR" sz="1000" kern="0" dirty="0">
              <a:solidFill>
                <a:srgbClr val="000000"/>
              </a:solidFill>
              <a:ea typeface="굴림" charset="-127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281928" y="3701792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FF0000"/>
                </a:solidFill>
              </a:rPr>
              <a:t>5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129" name="Rectangle 7"/>
          <p:cNvSpPr>
            <a:spLocks noChangeArrowheads="1"/>
          </p:cNvSpPr>
          <p:nvPr/>
        </p:nvSpPr>
        <p:spPr bwMode="auto">
          <a:xfrm>
            <a:off x="293764" y="2621296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indent="85725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  <a:ea typeface="굴림" charset="-127"/>
              </a:rPr>
              <a:t>bioEthanolT</a:t>
            </a:r>
            <a:endParaRPr lang="en-US" altLang="ko-KR" sz="1000" kern="0" dirty="0">
              <a:solidFill>
                <a:srgbClr val="000000"/>
              </a:solidFill>
              <a:ea typeface="굴림" charset="-127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293707" y="2617128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FF0000"/>
                </a:solidFill>
              </a:rPr>
              <a:t>3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131" name="Rectangle 7"/>
          <p:cNvSpPr>
            <a:spLocks noChangeArrowheads="1"/>
          </p:cNvSpPr>
          <p:nvPr/>
        </p:nvSpPr>
        <p:spPr bwMode="auto">
          <a:xfrm>
            <a:off x="293764" y="1568208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indent="88900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  <a:ea typeface="굴림" charset="-127"/>
              </a:rPr>
              <a:t>oilT</a:t>
            </a:r>
            <a:endParaRPr lang="en-US" altLang="ko-KR" sz="1000" kern="0" dirty="0">
              <a:solidFill>
                <a:srgbClr val="000000"/>
              </a:solidFill>
              <a:ea typeface="굴림" charset="-127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293763" y="1563952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1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77" name="Line 243"/>
          <p:cNvSpPr>
            <a:spLocks noChangeShapeType="1"/>
          </p:cNvSpPr>
          <p:nvPr/>
        </p:nvSpPr>
        <p:spPr bwMode="auto">
          <a:xfrm>
            <a:off x="4434533" y="1346709"/>
            <a:ext cx="0" cy="363811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108" name="Line 243"/>
          <p:cNvSpPr>
            <a:spLocks noChangeShapeType="1"/>
          </p:cNvSpPr>
          <p:nvPr/>
        </p:nvSpPr>
        <p:spPr bwMode="auto">
          <a:xfrm>
            <a:off x="2021100" y="1467694"/>
            <a:ext cx="0" cy="361297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 dirty="0">
              <a:solidFill>
                <a:srgbClr val="000000"/>
              </a:solidFill>
            </a:endParaRPr>
          </a:p>
        </p:txBody>
      </p:sp>
      <p:sp>
        <p:nvSpPr>
          <p:cNvPr id="109" name="Line 243"/>
          <p:cNvSpPr>
            <a:spLocks noChangeShapeType="1"/>
          </p:cNvSpPr>
          <p:nvPr/>
        </p:nvSpPr>
        <p:spPr bwMode="auto">
          <a:xfrm>
            <a:off x="1797752" y="1366907"/>
            <a:ext cx="0" cy="371376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4" name="Line 243"/>
          <p:cNvSpPr>
            <a:spLocks noChangeShapeType="1"/>
          </p:cNvSpPr>
          <p:nvPr/>
        </p:nvSpPr>
        <p:spPr bwMode="auto">
          <a:xfrm>
            <a:off x="1572257" y="1252459"/>
            <a:ext cx="0" cy="38282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704849" y="157397"/>
            <a:ext cx="8818457" cy="569626"/>
          </a:xfrm>
        </p:spPr>
        <p:txBody>
          <a:bodyPr/>
          <a:lstStyle/>
          <a:p>
            <a:r>
              <a:rPr lang="en-US" altLang="ko-KR" b="0" dirty="0"/>
              <a:t>LP formulation</a:t>
            </a:r>
            <a:r>
              <a:rPr lang="ko-KR" altLang="en-US" b="0" dirty="0"/>
              <a:t> </a:t>
            </a:r>
            <a:r>
              <a:rPr lang="en-US" altLang="ko-KR" b="0" dirty="0"/>
              <a:t>: (Basic LP vi) example</a:t>
            </a:r>
            <a:endParaRPr lang="ko-KR" alt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직사각형 140"/>
              <p:cNvSpPr/>
              <p:nvPr/>
            </p:nvSpPr>
            <p:spPr>
              <a:xfrm>
                <a:off x="5349061" y="1372758"/>
                <a:ext cx="900118" cy="2795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de-DE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1" name="직사각형 1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9061" y="1372758"/>
                <a:ext cx="900118" cy="2795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직사각형 141"/>
              <p:cNvSpPr/>
              <p:nvPr/>
            </p:nvSpPr>
            <p:spPr>
              <a:xfrm>
                <a:off x="5323555" y="3582226"/>
                <a:ext cx="1005725" cy="2794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de-DE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2" name="직사각형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555" y="3582226"/>
                <a:ext cx="1005725" cy="2794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TextBox 145"/>
          <p:cNvSpPr txBox="1"/>
          <p:nvPr/>
        </p:nvSpPr>
        <p:spPr>
          <a:xfrm>
            <a:off x="5298390" y="3852188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FF0000"/>
                </a:solidFill>
              </a:rPr>
              <a:t>10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106" name="Line 243">
            <a:extLst>
              <a:ext uri="{FF2B5EF4-FFF2-40B4-BE49-F238E27FC236}">
                <a16:creationId xmlns:a16="http://schemas.microsoft.com/office/drawing/2014/main" id="{C396C624-971D-4CD3-8EAC-03AC41B4C6D1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1194" y="1802440"/>
            <a:ext cx="0" cy="327823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107" name="Line 243">
            <a:extLst>
              <a:ext uri="{FF2B5EF4-FFF2-40B4-BE49-F238E27FC236}">
                <a16:creationId xmlns:a16="http://schemas.microsoft.com/office/drawing/2014/main" id="{FD75BBE6-87EA-4F7D-8B36-04E230196EF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29021" y="1611742"/>
            <a:ext cx="0" cy="346892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 dirty="0">
              <a:solidFill>
                <a:srgbClr val="000000"/>
              </a:solidFill>
            </a:endParaRPr>
          </a:p>
        </p:txBody>
      </p:sp>
      <p:sp>
        <p:nvSpPr>
          <p:cNvPr id="116" name="Line 223">
            <a:extLst>
              <a:ext uri="{FF2B5EF4-FFF2-40B4-BE49-F238E27FC236}">
                <a16:creationId xmlns:a16="http://schemas.microsoft.com/office/drawing/2014/main" id="{36006FDD-1C6C-42E6-A415-419F6CBB42FE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2207" y="2297984"/>
            <a:ext cx="66033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20" name="Text Box 247">
            <a:extLst>
              <a:ext uri="{FF2B5EF4-FFF2-40B4-BE49-F238E27FC236}">
                <a16:creationId xmlns:a16="http://schemas.microsoft.com/office/drawing/2014/main" id="{8292B57D-AF0E-47DE-8265-7A7250D540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2057" y="2082086"/>
            <a:ext cx="24878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24" name="Rectangle 7">
            <a:extLst>
              <a:ext uri="{FF2B5EF4-FFF2-40B4-BE49-F238E27FC236}">
                <a16:creationId xmlns:a16="http://schemas.microsoft.com/office/drawing/2014/main" id="{D0C56A01-731C-4AF3-AE23-45A71A9A1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177" y="2124263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indent="88900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  <a:ea typeface="굴림" charset="-127"/>
              </a:rPr>
              <a:t>dieselT</a:t>
            </a:r>
            <a:endParaRPr lang="en-US" altLang="ko-KR" sz="1000" kern="0" dirty="0">
              <a:solidFill>
                <a:srgbClr val="000000"/>
              </a:solidFill>
              <a:ea typeface="굴림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680CE43-403A-4D54-B1BE-4B6FBC8B73B5}"/>
              </a:ext>
            </a:extLst>
          </p:cNvPr>
          <p:cNvSpPr txBox="1"/>
          <p:nvPr/>
        </p:nvSpPr>
        <p:spPr>
          <a:xfrm>
            <a:off x="305176" y="2120007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FF0000"/>
                </a:solidFill>
              </a:rPr>
              <a:t>2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147" name="Text Box 136">
            <a:extLst>
              <a:ext uri="{FF2B5EF4-FFF2-40B4-BE49-F238E27FC236}">
                <a16:creationId xmlns:a16="http://schemas.microsoft.com/office/drawing/2014/main" id="{C2FD07A8-2E6B-4D7F-97E0-40268F2928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4496" y="1112304"/>
            <a:ext cx="65434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diesel(2)</a:t>
            </a:r>
          </a:p>
        </p:txBody>
      </p:sp>
      <p:sp>
        <p:nvSpPr>
          <p:cNvPr id="149" name="Text Box 248">
            <a:extLst>
              <a:ext uri="{FF2B5EF4-FFF2-40B4-BE49-F238E27FC236}">
                <a16:creationId xmlns:a16="http://schemas.microsoft.com/office/drawing/2014/main" id="{D885E9FC-21D9-41D8-A92D-8699098CA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6040" y="3084960"/>
            <a:ext cx="24878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50" name="Line 271">
            <a:extLst>
              <a:ext uri="{FF2B5EF4-FFF2-40B4-BE49-F238E27FC236}">
                <a16:creationId xmlns:a16="http://schemas.microsoft.com/office/drawing/2014/main" id="{E5D17729-984C-4C8A-B4F2-2712E43709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20789" y="3293037"/>
            <a:ext cx="111914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51" name="Rectangle 7">
            <a:extLst>
              <a:ext uri="{FF2B5EF4-FFF2-40B4-BE49-F238E27FC236}">
                <a16:creationId xmlns:a16="http://schemas.microsoft.com/office/drawing/2014/main" id="{77F76CF1-8754-4D24-B49B-D6D3B40DB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760" y="3132933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indent="85725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  <a:ea typeface="굴림" charset="-127"/>
              </a:rPr>
              <a:t>bioDieselT</a:t>
            </a:r>
            <a:endParaRPr lang="en-US" altLang="ko-KR" sz="1000" kern="0" dirty="0">
              <a:solidFill>
                <a:srgbClr val="000000"/>
              </a:solidFill>
              <a:ea typeface="굴림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B52084EF-99E1-44D9-95A1-C336E7519998}"/>
              </a:ext>
            </a:extLst>
          </p:cNvPr>
          <p:cNvSpPr txBox="1"/>
          <p:nvPr/>
        </p:nvSpPr>
        <p:spPr>
          <a:xfrm>
            <a:off x="293703" y="3134201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FF0000"/>
                </a:solidFill>
              </a:rPr>
              <a:t>4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153" name="Text Box 136">
            <a:extLst>
              <a:ext uri="{FF2B5EF4-FFF2-40B4-BE49-F238E27FC236}">
                <a16:creationId xmlns:a16="http://schemas.microsoft.com/office/drawing/2014/main" id="{5F5844F8-E27F-44EE-894B-F0ABD3EB57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5614" y="1411074"/>
            <a:ext cx="83067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bio diesel(4)</a:t>
            </a:r>
          </a:p>
        </p:txBody>
      </p:sp>
      <p:sp>
        <p:nvSpPr>
          <p:cNvPr id="154" name="Line 243">
            <a:extLst>
              <a:ext uri="{FF2B5EF4-FFF2-40B4-BE49-F238E27FC236}">
                <a16:creationId xmlns:a16="http://schemas.microsoft.com/office/drawing/2014/main" id="{3BE24494-5442-44F7-8CE3-D7DBA5581AC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1710" y="1475812"/>
            <a:ext cx="0" cy="36048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161" name="Text Box 136">
            <a:extLst>
              <a:ext uri="{FF2B5EF4-FFF2-40B4-BE49-F238E27FC236}">
                <a16:creationId xmlns:a16="http://schemas.microsoft.com/office/drawing/2014/main" id="{6ACB124B-F64F-47C4-8A2A-BFEB9A4654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4052" y="1229590"/>
            <a:ext cx="120257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sz="1000" dirty="0" err="1">
                <a:solidFill>
                  <a:srgbClr val="000000"/>
                </a:solidFill>
                <a:ea typeface="굴림" charset="-127"/>
              </a:rPr>
              <a:t>diesel+bio</a:t>
            </a:r>
            <a:r>
              <a:rPr lang="en-US" altLang="ko-KR" sz="1000" dirty="0">
                <a:solidFill>
                  <a:srgbClr val="000000"/>
                </a:solidFill>
                <a:ea typeface="굴림" charset="-127"/>
              </a:rPr>
              <a:t> diesel(7)</a:t>
            </a:r>
          </a:p>
        </p:txBody>
      </p:sp>
      <p:sp>
        <p:nvSpPr>
          <p:cNvPr id="164" name="Line 226">
            <a:extLst>
              <a:ext uri="{FF2B5EF4-FFF2-40B4-BE49-F238E27FC236}">
                <a16:creationId xmlns:a16="http://schemas.microsoft.com/office/drawing/2014/main" id="{80AEEA61-DC4D-4391-8AFA-40662D254F6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32395" y="4531677"/>
            <a:ext cx="78581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73" name="Line 233">
            <a:extLst>
              <a:ext uri="{FF2B5EF4-FFF2-40B4-BE49-F238E27FC236}">
                <a16:creationId xmlns:a16="http://schemas.microsoft.com/office/drawing/2014/main" id="{235A3CB6-C4F5-425D-94E8-3368A56F0060}"/>
              </a:ext>
            </a:extLst>
          </p:cNvPr>
          <p:cNvSpPr>
            <a:spLocks noChangeShapeType="1"/>
          </p:cNvSpPr>
          <p:nvPr/>
        </p:nvSpPr>
        <p:spPr bwMode="auto">
          <a:xfrm>
            <a:off x="3846938" y="4412956"/>
            <a:ext cx="72379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74" name="Text Box 252">
            <a:extLst>
              <a:ext uri="{FF2B5EF4-FFF2-40B4-BE49-F238E27FC236}">
                <a16:creationId xmlns:a16="http://schemas.microsoft.com/office/drawing/2014/main" id="{8AB74F6B-919B-4F10-8501-4542A904DF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3167" y="4232991"/>
            <a:ext cx="4413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75" name="Line 257">
            <a:extLst>
              <a:ext uri="{FF2B5EF4-FFF2-40B4-BE49-F238E27FC236}">
                <a16:creationId xmlns:a16="http://schemas.microsoft.com/office/drawing/2014/main" id="{2C4DEB35-7E2A-4934-8571-62BDBB019520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6786" y="4297148"/>
            <a:ext cx="122306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76" name="Text Box 273">
            <a:extLst>
              <a:ext uri="{FF2B5EF4-FFF2-40B4-BE49-F238E27FC236}">
                <a16:creationId xmlns:a16="http://schemas.microsoft.com/office/drawing/2014/main" id="{19DAF6B2-06E9-4734-8B78-74A7415088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2014" y="4356102"/>
            <a:ext cx="5365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2/100</a:t>
            </a:r>
          </a:p>
        </p:txBody>
      </p:sp>
      <p:sp>
        <p:nvSpPr>
          <p:cNvPr id="177" name="Text Box 274">
            <a:extLst>
              <a:ext uri="{FF2B5EF4-FFF2-40B4-BE49-F238E27FC236}">
                <a16:creationId xmlns:a16="http://schemas.microsoft.com/office/drawing/2014/main" id="{C617E325-816C-49C5-A566-DC58829FF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333" y="4111551"/>
            <a:ext cx="61191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98/100</a:t>
            </a:r>
          </a:p>
        </p:txBody>
      </p:sp>
      <p:sp>
        <p:nvSpPr>
          <p:cNvPr id="178" name="Rectangle 7">
            <a:extLst>
              <a:ext uri="{FF2B5EF4-FFF2-40B4-BE49-F238E27FC236}">
                <a16:creationId xmlns:a16="http://schemas.microsoft.com/office/drawing/2014/main" id="{0EB34242-05DF-41E3-BB1A-21F8A5484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8264" y="4220465"/>
            <a:ext cx="828675" cy="439142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dirty="0" err="1">
                <a:solidFill>
                  <a:srgbClr val="000000"/>
                </a:solidFill>
                <a:ea typeface="굴림" charset="-127"/>
              </a:rPr>
              <a:t>bioDieselMix</a:t>
            </a:r>
            <a:endParaRPr lang="en-US" altLang="ko-KR" sz="1000" kern="0" dirty="0">
              <a:solidFill>
                <a:srgbClr val="000000"/>
              </a:solidFill>
              <a:ea typeface="굴림" charset="-127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5E20349-4B8B-4A50-A171-FB7D3B5B4D8D}"/>
              </a:ext>
            </a:extLst>
          </p:cNvPr>
          <p:cNvSpPr txBox="1"/>
          <p:nvPr/>
        </p:nvSpPr>
        <p:spPr>
          <a:xfrm>
            <a:off x="3018207" y="4222549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FF0000"/>
                </a:solidFill>
              </a:rPr>
              <a:t>7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180" name="Line 246">
            <a:extLst>
              <a:ext uri="{FF2B5EF4-FFF2-40B4-BE49-F238E27FC236}">
                <a16:creationId xmlns:a16="http://schemas.microsoft.com/office/drawing/2014/main" id="{F378D8C8-037F-4ED5-8B21-C7BC113E9531}"/>
              </a:ext>
            </a:extLst>
          </p:cNvPr>
          <p:cNvSpPr>
            <a:spLocks noChangeShapeType="1"/>
          </p:cNvSpPr>
          <p:nvPr/>
        </p:nvSpPr>
        <p:spPr bwMode="auto">
          <a:xfrm>
            <a:off x="6187674" y="4781939"/>
            <a:ext cx="7715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82" name="Line 272">
            <a:extLst>
              <a:ext uri="{FF2B5EF4-FFF2-40B4-BE49-F238E27FC236}">
                <a16:creationId xmlns:a16="http://schemas.microsoft.com/office/drawing/2014/main" id="{36330419-1099-4D1E-93F3-A15B4A959F2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70738" y="4796264"/>
            <a:ext cx="80890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 dirty="0">
              <a:solidFill>
                <a:srgbClr val="000000"/>
              </a:solidFill>
            </a:endParaRPr>
          </a:p>
        </p:txBody>
      </p:sp>
      <p:sp>
        <p:nvSpPr>
          <p:cNvPr id="183" name="Text Box 253">
            <a:extLst>
              <a:ext uri="{FF2B5EF4-FFF2-40B4-BE49-F238E27FC236}">
                <a16:creationId xmlns:a16="http://schemas.microsoft.com/office/drawing/2014/main" id="{2FBF6014-FACD-407E-9E56-73FD6204CA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9720" y="4531155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14km</a:t>
            </a:r>
          </a:p>
        </p:txBody>
      </p:sp>
      <p:sp>
        <p:nvSpPr>
          <p:cNvPr id="184" name="Rectangle 7">
            <a:extLst>
              <a:ext uri="{FF2B5EF4-FFF2-40B4-BE49-F238E27FC236}">
                <a16:creationId xmlns:a16="http://schemas.microsoft.com/office/drawing/2014/main" id="{7EC8FEB7-3DB9-4B84-A3F7-692C1D409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7401" y="4602022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dirty="0">
                <a:solidFill>
                  <a:srgbClr val="000000"/>
                </a:solidFill>
                <a:ea typeface="굴림" charset="-127"/>
              </a:rPr>
              <a:t>   SUV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EF748A95-DD0F-48A7-8C9C-2EC86F60B0C5}"/>
                  </a:ext>
                </a:extLst>
              </p:cNvPr>
              <p:cNvSpPr/>
              <p:nvPr/>
            </p:nvSpPr>
            <p:spPr>
              <a:xfrm>
                <a:off x="5379645" y="4335384"/>
                <a:ext cx="1005725" cy="2778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de-DE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EF748A95-DD0F-48A7-8C9C-2EC86F60B0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645" y="4335384"/>
                <a:ext cx="1005725" cy="2778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6" name="TextBox 185">
            <a:extLst>
              <a:ext uri="{FF2B5EF4-FFF2-40B4-BE49-F238E27FC236}">
                <a16:creationId xmlns:a16="http://schemas.microsoft.com/office/drawing/2014/main" id="{D36AE4C9-F44B-4003-A3EA-C9564A026A70}"/>
              </a:ext>
            </a:extLst>
          </p:cNvPr>
          <p:cNvSpPr txBox="1"/>
          <p:nvPr/>
        </p:nvSpPr>
        <p:spPr>
          <a:xfrm>
            <a:off x="5354480" y="4605346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FF0000"/>
                </a:solidFill>
              </a:rPr>
              <a:t>11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100" name="Line 237">
            <a:extLst>
              <a:ext uri="{FF2B5EF4-FFF2-40B4-BE49-F238E27FC236}">
                <a16:creationId xmlns:a16="http://schemas.microsoft.com/office/drawing/2014/main" id="{FA6FB6D7-6E53-46BC-ADD4-D78C97C3A169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0453" y="3081006"/>
            <a:ext cx="847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05" name="Text Box 259">
            <a:extLst>
              <a:ext uri="{FF2B5EF4-FFF2-40B4-BE49-F238E27FC236}">
                <a16:creationId xmlns:a16="http://schemas.microsoft.com/office/drawing/2014/main" id="{27E4D8ED-0B29-4F4B-9A3A-5BFD941C26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569" y="2888496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111" name="Line 272">
            <a:extLst>
              <a:ext uri="{FF2B5EF4-FFF2-40B4-BE49-F238E27FC236}">
                <a16:creationId xmlns:a16="http://schemas.microsoft.com/office/drawing/2014/main" id="{BAC4ECB6-4E1A-496A-88DC-4FDD903D79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29021" y="3303286"/>
            <a:ext cx="305802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5" name="Text Box 260">
            <a:extLst>
              <a:ext uri="{FF2B5EF4-FFF2-40B4-BE49-F238E27FC236}">
                <a16:creationId xmlns:a16="http://schemas.microsoft.com/office/drawing/2014/main" id="{60D25F8F-2E57-492C-AD0F-D19D770F7E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145" y="3113900"/>
            <a:ext cx="62388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9.4KWh</a:t>
            </a:r>
          </a:p>
        </p:txBody>
      </p:sp>
      <p:sp>
        <p:nvSpPr>
          <p:cNvPr id="117" name="Line 237">
            <a:extLst>
              <a:ext uri="{FF2B5EF4-FFF2-40B4-BE49-F238E27FC236}">
                <a16:creationId xmlns:a16="http://schemas.microsoft.com/office/drawing/2014/main" id="{98D85C3F-2510-4E7E-A19F-A941A64F64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29280" y="3161832"/>
            <a:ext cx="60307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33" name="Text Box 253">
            <a:extLst>
              <a:ext uri="{FF2B5EF4-FFF2-40B4-BE49-F238E27FC236}">
                <a16:creationId xmlns:a16="http://schemas.microsoft.com/office/drawing/2014/main" id="{7513128B-A009-4D50-8662-B5E9BADEA8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2103" y="2942896"/>
            <a:ext cx="58571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44km</a:t>
            </a:r>
          </a:p>
        </p:txBody>
      </p:sp>
      <p:sp>
        <p:nvSpPr>
          <p:cNvPr id="135" name="Rectangle 7">
            <a:extLst>
              <a:ext uri="{FF2B5EF4-FFF2-40B4-BE49-F238E27FC236}">
                <a16:creationId xmlns:a16="http://schemas.microsoft.com/office/drawing/2014/main" id="{275AEDFE-A965-4417-B772-A24E40005C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7987" y="3011944"/>
            <a:ext cx="1033871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  <a:ea typeface="굴림" charset="-127"/>
              </a:rPr>
              <a:t>  plug-in hybrid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ACD6382-EB8B-4CAE-BC57-13E2C4CE2F32}"/>
              </a:ext>
            </a:extLst>
          </p:cNvPr>
          <p:cNvSpPr txBox="1"/>
          <p:nvPr/>
        </p:nvSpPr>
        <p:spPr>
          <a:xfrm>
            <a:off x="5295952" y="3011520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FF0000"/>
                </a:solidFill>
              </a:rPr>
              <a:t>9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DC8E75-3CCE-4776-B525-4E88D39F1242}"/>
              </a:ext>
            </a:extLst>
          </p:cNvPr>
          <p:cNvSpPr/>
          <p:nvPr/>
        </p:nvSpPr>
        <p:spPr>
          <a:xfrm>
            <a:off x="2951121" y="5443520"/>
            <a:ext cx="25154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1 </a:t>
            </a:r>
            <a:r>
              <a:rPr lang="ko-KR" altLang="en-US" dirty="0" err="1"/>
              <a:t>litre</a:t>
            </a:r>
            <a:r>
              <a:rPr lang="ko-KR" altLang="en-US" dirty="0"/>
              <a:t> of </a:t>
            </a:r>
            <a:r>
              <a:rPr lang="ko-KR" altLang="en-US" dirty="0" err="1"/>
              <a:t>gasoline</a:t>
            </a:r>
            <a:r>
              <a:rPr lang="ko-KR" altLang="en-US" dirty="0"/>
              <a:t>. = 34MJ. = 9.4kWh</a:t>
            </a:r>
          </a:p>
        </p:txBody>
      </p:sp>
      <p:sp>
        <p:nvSpPr>
          <p:cNvPr id="137" name="Text Box 259">
            <a:extLst>
              <a:ext uri="{FF2B5EF4-FFF2-40B4-BE49-F238E27FC236}">
                <a16:creationId xmlns:a16="http://schemas.microsoft.com/office/drawing/2014/main" id="{3537CA6B-615F-400E-9380-52F9361B7D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2629" y="4542002"/>
            <a:ext cx="55015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/>
              <a:t>1 liter</a:t>
            </a:r>
          </a:p>
        </p:txBody>
      </p:sp>
    </p:spTree>
    <p:extLst>
      <p:ext uri="{BB962C8B-B14F-4D97-AF65-F5344CB8AC3E}">
        <p14:creationId xmlns:p14="http://schemas.microsoft.com/office/powerpoint/2010/main" val="3701668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 Box 136"/>
          <p:cNvSpPr txBox="1">
            <a:spLocks noChangeArrowheads="1"/>
          </p:cNvSpPr>
          <p:nvPr/>
        </p:nvSpPr>
        <p:spPr bwMode="auto">
          <a:xfrm>
            <a:off x="1367886" y="975460"/>
            <a:ext cx="4700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solidFill>
                  <a:srgbClr val="000000"/>
                </a:solidFill>
                <a:ea typeface="굴림" charset="-127"/>
              </a:rPr>
              <a:t>oil(1)</a:t>
            </a:r>
          </a:p>
        </p:txBody>
      </p:sp>
      <p:sp>
        <p:nvSpPr>
          <p:cNvPr id="59" name="Text Box 136"/>
          <p:cNvSpPr txBox="1">
            <a:spLocks noChangeArrowheads="1"/>
          </p:cNvSpPr>
          <p:nvPr/>
        </p:nvSpPr>
        <p:spPr bwMode="auto">
          <a:xfrm>
            <a:off x="2245485" y="1566022"/>
            <a:ext cx="84991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electricity(5)</a:t>
            </a:r>
          </a:p>
        </p:txBody>
      </p:sp>
      <p:sp>
        <p:nvSpPr>
          <p:cNvPr id="63" name="Text Box 136"/>
          <p:cNvSpPr txBox="1">
            <a:spLocks noChangeArrowheads="1"/>
          </p:cNvSpPr>
          <p:nvPr/>
        </p:nvSpPr>
        <p:spPr bwMode="auto">
          <a:xfrm>
            <a:off x="1835114" y="1258674"/>
            <a:ext cx="90922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bio ethanol(3)</a:t>
            </a:r>
          </a:p>
        </p:txBody>
      </p:sp>
      <p:sp>
        <p:nvSpPr>
          <p:cNvPr id="66" name="Line 223"/>
          <p:cNvSpPr>
            <a:spLocks noChangeShapeType="1"/>
          </p:cNvSpPr>
          <p:nvPr/>
        </p:nvSpPr>
        <p:spPr bwMode="auto">
          <a:xfrm>
            <a:off x="1120795" y="1741930"/>
            <a:ext cx="466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67" name="Line 224"/>
          <p:cNvSpPr>
            <a:spLocks noChangeShapeType="1"/>
          </p:cNvSpPr>
          <p:nvPr/>
        </p:nvSpPr>
        <p:spPr bwMode="auto">
          <a:xfrm flipV="1">
            <a:off x="1116033" y="3841326"/>
            <a:ext cx="1355006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68" name="Line 226"/>
          <p:cNvSpPr>
            <a:spLocks noChangeShapeType="1"/>
          </p:cNvSpPr>
          <p:nvPr/>
        </p:nvSpPr>
        <p:spPr bwMode="auto">
          <a:xfrm flipV="1">
            <a:off x="2019727" y="2397487"/>
            <a:ext cx="99300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69" name="Text Box 8"/>
          <p:cNvSpPr txBox="1">
            <a:spLocks noChangeArrowheads="1"/>
          </p:cNvSpPr>
          <p:nvPr/>
        </p:nvSpPr>
        <p:spPr bwMode="auto">
          <a:xfrm>
            <a:off x="1653171" y="821736"/>
            <a:ext cx="863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 dirty="0">
                <a:solidFill>
                  <a:srgbClr val="000000"/>
                </a:solidFill>
                <a:ea typeface="굴림" charset="-127"/>
              </a:rPr>
              <a:t>car energy </a:t>
            </a:r>
          </a:p>
        </p:txBody>
      </p:sp>
      <p:sp>
        <p:nvSpPr>
          <p:cNvPr id="72" name="Text Box 8"/>
          <p:cNvSpPr txBox="1">
            <a:spLocks noChangeArrowheads="1"/>
          </p:cNvSpPr>
          <p:nvPr/>
        </p:nvSpPr>
        <p:spPr bwMode="auto">
          <a:xfrm>
            <a:off x="4003929" y="873154"/>
            <a:ext cx="11604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>
                <a:solidFill>
                  <a:srgbClr val="000000"/>
                </a:solidFill>
                <a:ea typeface="굴림" charset="-127"/>
              </a:rPr>
              <a:t>blended energy </a:t>
            </a:r>
          </a:p>
        </p:txBody>
      </p:sp>
      <p:sp>
        <p:nvSpPr>
          <p:cNvPr id="73" name="Text Box 136"/>
          <p:cNvSpPr txBox="1">
            <a:spLocks noChangeArrowheads="1"/>
          </p:cNvSpPr>
          <p:nvPr/>
        </p:nvSpPr>
        <p:spPr bwMode="auto">
          <a:xfrm>
            <a:off x="3961067" y="1066829"/>
            <a:ext cx="146386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sz="1000" dirty="0" err="1">
                <a:solidFill>
                  <a:srgbClr val="000000"/>
                </a:solidFill>
                <a:ea typeface="굴림" charset="-127"/>
              </a:rPr>
              <a:t>gasoline+bio</a:t>
            </a:r>
            <a:r>
              <a:rPr lang="en-US" altLang="ko-KR" sz="1000" dirty="0">
                <a:solidFill>
                  <a:srgbClr val="000000"/>
                </a:solidFill>
                <a:ea typeface="굴림" charset="-127"/>
              </a:rPr>
              <a:t> ethanol(6)</a:t>
            </a:r>
          </a:p>
        </p:txBody>
      </p:sp>
      <p:sp>
        <p:nvSpPr>
          <p:cNvPr id="74" name="Line 233"/>
          <p:cNvSpPr>
            <a:spLocks noChangeShapeType="1"/>
          </p:cNvSpPr>
          <p:nvPr/>
        </p:nvSpPr>
        <p:spPr bwMode="auto">
          <a:xfrm>
            <a:off x="3841460" y="2278766"/>
            <a:ext cx="5905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75" name="Line 236"/>
          <p:cNvSpPr>
            <a:spLocks noChangeShapeType="1"/>
          </p:cNvSpPr>
          <p:nvPr/>
        </p:nvSpPr>
        <p:spPr bwMode="auto">
          <a:xfrm>
            <a:off x="4432010" y="1826089"/>
            <a:ext cx="91705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 dirty="0">
              <a:solidFill>
                <a:srgbClr val="000000"/>
              </a:solidFill>
            </a:endParaRPr>
          </a:p>
        </p:txBody>
      </p:sp>
      <p:sp>
        <p:nvSpPr>
          <p:cNvPr id="80" name="Text Box 8"/>
          <p:cNvSpPr txBox="1">
            <a:spLocks noChangeArrowheads="1"/>
          </p:cNvSpPr>
          <p:nvPr/>
        </p:nvSpPr>
        <p:spPr bwMode="auto">
          <a:xfrm>
            <a:off x="4003929" y="873154"/>
            <a:ext cx="11604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 dirty="0">
                <a:solidFill>
                  <a:srgbClr val="000000"/>
                </a:solidFill>
                <a:ea typeface="굴림" charset="-127"/>
              </a:rPr>
              <a:t>blended energy </a:t>
            </a:r>
          </a:p>
        </p:txBody>
      </p:sp>
      <p:sp>
        <p:nvSpPr>
          <p:cNvPr id="82" name="Text Box 8"/>
          <p:cNvSpPr txBox="1">
            <a:spLocks noChangeArrowheads="1"/>
          </p:cNvSpPr>
          <p:nvPr/>
        </p:nvSpPr>
        <p:spPr bwMode="auto">
          <a:xfrm>
            <a:off x="6302768" y="859432"/>
            <a:ext cx="9318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 dirty="0">
                <a:solidFill>
                  <a:srgbClr val="000000"/>
                </a:solidFill>
                <a:ea typeface="굴림" charset="-127"/>
              </a:rPr>
              <a:t>car demand </a:t>
            </a:r>
          </a:p>
        </p:txBody>
      </p:sp>
      <p:sp>
        <p:nvSpPr>
          <p:cNvPr id="83" name="Text Box 136"/>
          <p:cNvSpPr txBox="1">
            <a:spLocks noChangeArrowheads="1"/>
          </p:cNvSpPr>
          <p:nvPr/>
        </p:nvSpPr>
        <p:spPr bwMode="auto">
          <a:xfrm>
            <a:off x="6192943" y="1102888"/>
            <a:ext cx="150073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sz="1050" dirty="0">
                <a:solidFill>
                  <a:srgbClr val="000000"/>
                </a:solidFill>
                <a:ea typeface="굴림" charset="-127"/>
              </a:rPr>
              <a:t>2,000 billion</a:t>
            </a:r>
            <a:r>
              <a:rPr lang="ko-KR" altLang="en-US" sz="1050" dirty="0">
                <a:solidFill>
                  <a:srgbClr val="000000"/>
                </a:solidFill>
                <a:ea typeface="굴림" charset="-127"/>
              </a:rPr>
              <a:t> </a:t>
            </a:r>
            <a:r>
              <a:rPr lang="en-US" altLang="ko-KR" sz="1050" dirty="0">
                <a:solidFill>
                  <a:srgbClr val="000000"/>
                </a:solidFill>
                <a:ea typeface="굴림" charset="-127"/>
              </a:rPr>
              <a:t>km/year(9)</a:t>
            </a:r>
          </a:p>
        </p:txBody>
      </p:sp>
      <p:sp>
        <p:nvSpPr>
          <p:cNvPr id="84" name="Line 243"/>
          <p:cNvSpPr>
            <a:spLocks noChangeShapeType="1"/>
          </p:cNvSpPr>
          <p:nvPr/>
        </p:nvSpPr>
        <p:spPr bwMode="auto">
          <a:xfrm>
            <a:off x="6932353" y="1528980"/>
            <a:ext cx="0" cy="344979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85" name="Line 246"/>
          <p:cNvSpPr>
            <a:spLocks noChangeShapeType="1"/>
          </p:cNvSpPr>
          <p:nvPr/>
        </p:nvSpPr>
        <p:spPr bwMode="auto">
          <a:xfrm>
            <a:off x="6140144" y="4037197"/>
            <a:ext cx="7715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86" name="Text Box 247"/>
          <p:cNvSpPr txBox="1">
            <a:spLocks noChangeArrowheads="1"/>
          </p:cNvSpPr>
          <p:nvPr/>
        </p:nvSpPr>
        <p:spPr bwMode="auto">
          <a:xfrm>
            <a:off x="1190644" y="1526031"/>
            <a:ext cx="24878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7" name="Text Box 248"/>
          <p:cNvSpPr txBox="1">
            <a:spLocks noChangeArrowheads="1"/>
          </p:cNvSpPr>
          <p:nvPr/>
        </p:nvSpPr>
        <p:spPr bwMode="auto">
          <a:xfrm>
            <a:off x="1216044" y="2573323"/>
            <a:ext cx="24878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8" name="Text Box 249"/>
          <p:cNvSpPr txBox="1">
            <a:spLocks noChangeArrowheads="1"/>
          </p:cNvSpPr>
          <p:nvPr/>
        </p:nvSpPr>
        <p:spPr bwMode="auto">
          <a:xfrm>
            <a:off x="1222394" y="3606006"/>
            <a:ext cx="2603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9" name="Text Box 252"/>
          <p:cNvSpPr txBox="1">
            <a:spLocks noChangeArrowheads="1"/>
          </p:cNvSpPr>
          <p:nvPr/>
        </p:nvSpPr>
        <p:spPr bwMode="auto">
          <a:xfrm>
            <a:off x="3790797" y="2098801"/>
            <a:ext cx="67881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100/94</a:t>
            </a:r>
          </a:p>
        </p:txBody>
      </p:sp>
      <p:sp>
        <p:nvSpPr>
          <p:cNvPr id="90" name="Text Box 253"/>
          <p:cNvSpPr txBox="1">
            <a:spLocks noChangeArrowheads="1"/>
          </p:cNvSpPr>
          <p:nvPr/>
        </p:nvSpPr>
        <p:spPr bwMode="auto">
          <a:xfrm>
            <a:off x="6114361" y="1639108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12km</a:t>
            </a:r>
          </a:p>
        </p:txBody>
      </p:sp>
      <p:sp>
        <p:nvSpPr>
          <p:cNvPr id="91" name="Line 257"/>
          <p:cNvSpPr>
            <a:spLocks noChangeShapeType="1"/>
          </p:cNvSpPr>
          <p:nvPr/>
        </p:nvSpPr>
        <p:spPr bwMode="auto">
          <a:xfrm flipV="1">
            <a:off x="1601965" y="2172805"/>
            <a:ext cx="141240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94" name="Text Box 261"/>
          <p:cNvSpPr txBox="1">
            <a:spLocks noChangeArrowheads="1"/>
          </p:cNvSpPr>
          <p:nvPr/>
        </p:nvSpPr>
        <p:spPr bwMode="auto">
          <a:xfrm>
            <a:off x="4615535" y="3812798"/>
            <a:ext cx="45557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1liter</a:t>
            </a:r>
          </a:p>
        </p:txBody>
      </p:sp>
      <p:sp>
        <p:nvSpPr>
          <p:cNvPr id="95" name="Text Box 262"/>
          <p:cNvSpPr txBox="1">
            <a:spLocks noChangeArrowheads="1"/>
          </p:cNvSpPr>
          <p:nvPr/>
        </p:nvSpPr>
        <p:spPr bwMode="auto">
          <a:xfrm>
            <a:off x="4685487" y="1580883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96" name="Line 271"/>
          <p:cNvSpPr>
            <a:spLocks noChangeShapeType="1"/>
          </p:cNvSpPr>
          <p:nvPr/>
        </p:nvSpPr>
        <p:spPr bwMode="auto">
          <a:xfrm flipV="1">
            <a:off x="1120794" y="2785184"/>
            <a:ext cx="90663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97" name="Line 272"/>
          <p:cNvSpPr>
            <a:spLocks noChangeShapeType="1"/>
          </p:cNvSpPr>
          <p:nvPr/>
        </p:nvSpPr>
        <p:spPr bwMode="auto">
          <a:xfrm flipV="1">
            <a:off x="2467514" y="4048664"/>
            <a:ext cx="284635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 dirty="0">
              <a:solidFill>
                <a:srgbClr val="000000"/>
              </a:solidFill>
            </a:endParaRPr>
          </a:p>
        </p:txBody>
      </p:sp>
      <p:sp>
        <p:nvSpPr>
          <p:cNvPr id="98" name="Text Box 273"/>
          <p:cNvSpPr txBox="1">
            <a:spLocks noChangeArrowheads="1"/>
          </p:cNvSpPr>
          <p:nvPr/>
        </p:nvSpPr>
        <p:spPr bwMode="auto">
          <a:xfrm>
            <a:off x="2456536" y="2221912"/>
            <a:ext cx="5365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6/94</a:t>
            </a:r>
          </a:p>
        </p:txBody>
      </p:sp>
      <p:sp>
        <p:nvSpPr>
          <p:cNvPr id="99" name="Text Box 274"/>
          <p:cNvSpPr txBox="1">
            <a:spLocks noChangeArrowheads="1"/>
          </p:cNvSpPr>
          <p:nvPr/>
        </p:nvSpPr>
        <p:spPr bwMode="auto">
          <a:xfrm>
            <a:off x="2493607" y="1990005"/>
            <a:ext cx="4794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02" name="Text Box 253"/>
          <p:cNvSpPr txBox="1">
            <a:spLocks noChangeArrowheads="1"/>
          </p:cNvSpPr>
          <p:nvPr/>
        </p:nvSpPr>
        <p:spPr bwMode="auto">
          <a:xfrm>
            <a:off x="6103630" y="3777997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5×9.4 km</a:t>
            </a:r>
          </a:p>
        </p:txBody>
      </p:sp>
      <p:sp>
        <p:nvSpPr>
          <p:cNvPr id="103" name="Line 271"/>
          <p:cNvSpPr>
            <a:spLocks noChangeShapeType="1"/>
          </p:cNvSpPr>
          <p:nvPr/>
        </p:nvSpPr>
        <p:spPr bwMode="auto">
          <a:xfrm>
            <a:off x="6190248" y="1820594"/>
            <a:ext cx="76044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21" name="Rectangle 7"/>
          <p:cNvSpPr>
            <a:spLocks noChangeArrowheads="1"/>
          </p:cNvSpPr>
          <p:nvPr/>
        </p:nvSpPr>
        <p:spPr bwMode="auto">
          <a:xfrm>
            <a:off x="5351850" y="1632049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    </a:t>
            </a:r>
            <a:r>
              <a:rPr lang="en-US" altLang="ko-KR" sz="1000" kern="0">
                <a:solidFill>
                  <a:srgbClr val="000000"/>
                </a:solidFill>
              </a:rPr>
              <a:t>middle car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5352447" y="1632033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FF0000"/>
                </a:solidFill>
              </a:rPr>
              <a:t>8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123" name="Rectangle 7"/>
          <p:cNvSpPr>
            <a:spLocks noChangeArrowheads="1"/>
          </p:cNvSpPr>
          <p:nvPr/>
        </p:nvSpPr>
        <p:spPr bwMode="auto">
          <a:xfrm>
            <a:off x="5301311" y="3848864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    electric car</a:t>
            </a:r>
          </a:p>
        </p:txBody>
      </p:sp>
      <p:sp>
        <p:nvSpPr>
          <p:cNvPr id="125" name="Rectangle 7"/>
          <p:cNvSpPr>
            <a:spLocks noChangeArrowheads="1"/>
          </p:cNvSpPr>
          <p:nvPr/>
        </p:nvSpPr>
        <p:spPr bwMode="auto">
          <a:xfrm>
            <a:off x="3012786" y="2086274"/>
            <a:ext cx="828675" cy="434513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dirty="0" err="1">
                <a:solidFill>
                  <a:srgbClr val="000000"/>
                </a:solidFill>
                <a:ea typeface="굴림" charset="-127"/>
              </a:rPr>
              <a:t>bioEthanolMix</a:t>
            </a:r>
            <a:endParaRPr lang="en-US" altLang="ko-KR" sz="1000" kern="0" dirty="0">
              <a:solidFill>
                <a:srgbClr val="000000"/>
              </a:solidFill>
              <a:ea typeface="굴림" charset="-127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3012729" y="2088359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FF0000"/>
                </a:solidFill>
              </a:rPr>
              <a:t>6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127" name="Rectangle 7"/>
          <p:cNvSpPr>
            <a:spLocks noChangeArrowheads="1"/>
          </p:cNvSpPr>
          <p:nvPr/>
        </p:nvSpPr>
        <p:spPr bwMode="auto">
          <a:xfrm>
            <a:off x="281985" y="3694297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  <a:ea typeface="굴림" charset="-127"/>
              </a:rPr>
              <a:t>electricityT</a:t>
            </a:r>
            <a:endParaRPr lang="en-US" altLang="ko-KR" sz="1000" kern="0" dirty="0">
              <a:solidFill>
                <a:srgbClr val="000000"/>
              </a:solidFill>
              <a:ea typeface="굴림" charset="-127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281928" y="3701792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FF0000"/>
                </a:solidFill>
              </a:rPr>
              <a:t>5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129" name="Rectangle 7"/>
          <p:cNvSpPr>
            <a:spLocks noChangeArrowheads="1"/>
          </p:cNvSpPr>
          <p:nvPr/>
        </p:nvSpPr>
        <p:spPr bwMode="auto">
          <a:xfrm>
            <a:off x="293764" y="2621296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indent="85725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  <a:ea typeface="굴림" charset="-127"/>
              </a:rPr>
              <a:t>bioEthanolT</a:t>
            </a:r>
            <a:endParaRPr lang="en-US" altLang="ko-KR" sz="1000" kern="0" dirty="0">
              <a:solidFill>
                <a:srgbClr val="000000"/>
              </a:solidFill>
              <a:ea typeface="굴림" charset="-127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293707" y="2617128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FF0000"/>
                </a:solidFill>
              </a:rPr>
              <a:t>3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131" name="Rectangle 7"/>
          <p:cNvSpPr>
            <a:spLocks noChangeArrowheads="1"/>
          </p:cNvSpPr>
          <p:nvPr/>
        </p:nvSpPr>
        <p:spPr bwMode="auto">
          <a:xfrm>
            <a:off x="293764" y="1568208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indent="88900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  <a:ea typeface="굴림" charset="-127"/>
              </a:rPr>
              <a:t>oilT</a:t>
            </a:r>
            <a:endParaRPr lang="en-US" altLang="ko-KR" sz="1000" kern="0" dirty="0">
              <a:solidFill>
                <a:srgbClr val="000000"/>
              </a:solidFill>
              <a:ea typeface="굴림" charset="-127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293763" y="1563952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1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77" name="Line 243"/>
          <p:cNvSpPr>
            <a:spLocks noChangeShapeType="1"/>
          </p:cNvSpPr>
          <p:nvPr/>
        </p:nvSpPr>
        <p:spPr bwMode="auto">
          <a:xfrm>
            <a:off x="4434533" y="1346709"/>
            <a:ext cx="0" cy="363811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108" name="Line 243"/>
          <p:cNvSpPr>
            <a:spLocks noChangeShapeType="1"/>
          </p:cNvSpPr>
          <p:nvPr/>
        </p:nvSpPr>
        <p:spPr bwMode="auto">
          <a:xfrm>
            <a:off x="2021100" y="1467694"/>
            <a:ext cx="0" cy="361297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 dirty="0">
              <a:solidFill>
                <a:srgbClr val="000000"/>
              </a:solidFill>
            </a:endParaRPr>
          </a:p>
        </p:txBody>
      </p:sp>
      <p:sp>
        <p:nvSpPr>
          <p:cNvPr id="109" name="Line 243"/>
          <p:cNvSpPr>
            <a:spLocks noChangeShapeType="1"/>
          </p:cNvSpPr>
          <p:nvPr/>
        </p:nvSpPr>
        <p:spPr bwMode="auto">
          <a:xfrm>
            <a:off x="1797752" y="1366907"/>
            <a:ext cx="0" cy="371376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4" name="Line 243"/>
          <p:cNvSpPr>
            <a:spLocks noChangeShapeType="1"/>
          </p:cNvSpPr>
          <p:nvPr/>
        </p:nvSpPr>
        <p:spPr bwMode="auto">
          <a:xfrm>
            <a:off x="1572257" y="1252459"/>
            <a:ext cx="0" cy="38282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704849" y="157397"/>
            <a:ext cx="8818457" cy="569626"/>
          </a:xfrm>
        </p:spPr>
        <p:txBody>
          <a:bodyPr/>
          <a:lstStyle/>
          <a:p>
            <a:r>
              <a:rPr lang="en-US" altLang="ko-KR" b="0" dirty="0"/>
              <a:t>LP formulation</a:t>
            </a:r>
            <a:r>
              <a:rPr lang="ko-KR" altLang="en-US" b="0" dirty="0"/>
              <a:t> </a:t>
            </a:r>
            <a:r>
              <a:rPr lang="en-US" altLang="ko-KR" b="0" dirty="0"/>
              <a:t>: (Basic LP vi) example - normalization</a:t>
            </a:r>
            <a:endParaRPr lang="ko-KR" alt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직사각형 140"/>
              <p:cNvSpPr/>
              <p:nvPr/>
            </p:nvSpPr>
            <p:spPr>
              <a:xfrm>
                <a:off x="5349061" y="1372758"/>
                <a:ext cx="900118" cy="2795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de-DE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1" name="직사각형 1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9061" y="1372758"/>
                <a:ext cx="900118" cy="2795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직사각형 141"/>
              <p:cNvSpPr/>
              <p:nvPr/>
            </p:nvSpPr>
            <p:spPr>
              <a:xfrm>
                <a:off x="5323555" y="3582226"/>
                <a:ext cx="1005725" cy="2794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de-DE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2" name="직사각형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555" y="3582226"/>
                <a:ext cx="1005725" cy="2794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TextBox 145"/>
          <p:cNvSpPr txBox="1"/>
          <p:nvPr/>
        </p:nvSpPr>
        <p:spPr>
          <a:xfrm>
            <a:off x="5298390" y="3852188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FF0000"/>
                </a:solidFill>
              </a:rPr>
              <a:t>10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106" name="Line 243">
            <a:extLst>
              <a:ext uri="{FF2B5EF4-FFF2-40B4-BE49-F238E27FC236}">
                <a16:creationId xmlns:a16="http://schemas.microsoft.com/office/drawing/2014/main" id="{C396C624-971D-4CD3-8EAC-03AC41B4C6D1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1194" y="1802440"/>
            <a:ext cx="0" cy="327823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107" name="Line 243">
            <a:extLst>
              <a:ext uri="{FF2B5EF4-FFF2-40B4-BE49-F238E27FC236}">
                <a16:creationId xmlns:a16="http://schemas.microsoft.com/office/drawing/2014/main" id="{FD75BBE6-87EA-4F7D-8B36-04E230196EF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29021" y="1611742"/>
            <a:ext cx="0" cy="346892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 dirty="0">
              <a:solidFill>
                <a:srgbClr val="000000"/>
              </a:solidFill>
            </a:endParaRPr>
          </a:p>
        </p:txBody>
      </p:sp>
      <p:sp>
        <p:nvSpPr>
          <p:cNvPr id="116" name="Line 223">
            <a:extLst>
              <a:ext uri="{FF2B5EF4-FFF2-40B4-BE49-F238E27FC236}">
                <a16:creationId xmlns:a16="http://schemas.microsoft.com/office/drawing/2014/main" id="{36006FDD-1C6C-42E6-A415-419F6CBB42FE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2207" y="2297984"/>
            <a:ext cx="66033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20" name="Text Box 247">
            <a:extLst>
              <a:ext uri="{FF2B5EF4-FFF2-40B4-BE49-F238E27FC236}">
                <a16:creationId xmlns:a16="http://schemas.microsoft.com/office/drawing/2014/main" id="{8292B57D-AF0E-47DE-8265-7A7250D540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2057" y="2082086"/>
            <a:ext cx="24878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24" name="Rectangle 7">
            <a:extLst>
              <a:ext uri="{FF2B5EF4-FFF2-40B4-BE49-F238E27FC236}">
                <a16:creationId xmlns:a16="http://schemas.microsoft.com/office/drawing/2014/main" id="{D0C56A01-731C-4AF3-AE23-45A71A9A1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177" y="2124263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indent="88900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  <a:ea typeface="굴림" charset="-127"/>
              </a:rPr>
              <a:t>dieselT</a:t>
            </a:r>
            <a:endParaRPr lang="en-US" altLang="ko-KR" sz="1000" kern="0" dirty="0">
              <a:solidFill>
                <a:srgbClr val="000000"/>
              </a:solidFill>
              <a:ea typeface="굴림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680CE43-403A-4D54-B1BE-4B6FBC8B73B5}"/>
              </a:ext>
            </a:extLst>
          </p:cNvPr>
          <p:cNvSpPr txBox="1"/>
          <p:nvPr/>
        </p:nvSpPr>
        <p:spPr>
          <a:xfrm>
            <a:off x="305176" y="2120007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FF0000"/>
                </a:solidFill>
              </a:rPr>
              <a:t>2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147" name="Text Box 136">
            <a:extLst>
              <a:ext uri="{FF2B5EF4-FFF2-40B4-BE49-F238E27FC236}">
                <a16:creationId xmlns:a16="http://schemas.microsoft.com/office/drawing/2014/main" id="{C2FD07A8-2E6B-4D7F-97E0-40268F2928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4496" y="1112304"/>
            <a:ext cx="65434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diesel(2)</a:t>
            </a:r>
          </a:p>
        </p:txBody>
      </p:sp>
      <p:sp>
        <p:nvSpPr>
          <p:cNvPr id="149" name="Text Box 248">
            <a:extLst>
              <a:ext uri="{FF2B5EF4-FFF2-40B4-BE49-F238E27FC236}">
                <a16:creationId xmlns:a16="http://schemas.microsoft.com/office/drawing/2014/main" id="{D885E9FC-21D9-41D8-A92D-8699098CA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6040" y="3084960"/>
            <a:ext cx="24878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50" name="Line 271">
            <a:extLst>
              <a:ext uri="{FF2B5EF4-FFF2-40B4-BE49-F238E27FC236}">
                <a16:creationId xmlns:a16="http://schemas.microsoft.com/office/drawing/2014/main" id="{E5D17729-984C-4C8A-B4F2-2712E43709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20789" y="3293037"/>
            <a:ext cx="111914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51" name="Rectangle 7">
            <a:extLst>
              <a:ext uri="{FF2B5EF4-FFF2-40B4-BE49-F238E27FC236}">
                <a16:creationId xmlns:a16="http://schemas.microsoft.com/office/drawing/2014/main" id="{77F76CF1-8754-4D24-B49B-D6D3B40DB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760" y="3132933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indent="85725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  <a:ea typeface="굴림" charset="-127"/>
              </a:rPr>
              <a:t>bioDieselT</a:t>
            </a:r>
            <a:endParaRPr lang="en-US" altLang="ko-KR" sz="1000" kern="0" dirty="0">
              <a:solidFill>
                <a:srgbClr val="000000"/>
              </a:solidFill>
              <a:ea typeface="굴림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B52084EF-99E1-44D9-95A1-C336E7519998}"/>
              </a:ext>
            </a:extLst>
          </p:cNvPr>
          <p:cNvSpPr txBox="1"/>
          <p:nvPr/>
        </p:nvSpPr>
        <p:spPr>
          <a:xfrm>
            <a:off x="293703" y="3134201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FF0000"/>
                </a:solidFill>
              </a:rPr>
              <a:t>4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153" name="Text Box 136">
            <a:extLst>
              <a:ext uri="{FF2B5EF4-FFF2-40B4-BE49-F238E27FC236}">
                <a16:creationId xmlns:a16="http://schemas.microsoft.com/office/drawing/2014/main" id="{5F5844F8-E27F-44EE-894B-F0ABD3EB57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5614" y="1411074"/>
            <a:ext cx="83067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bio diesel(4)</a:t>
            </a:r>
          </a:p>
        </p:txBody>
      </p:sp>
      <p:sp>
        <p:nvSpPr>
          <p:cNvPr id="154" name="Line 243">
            <a:extLst>
              <a:ext uri="{FF2B5EF4-FFF2-40B4-BE49-F238E27FC236}">
                <a16:creationId xmlns:a16="http://schemas.microsoft.com/office/drawing/2014/main" id="{3BE24494-5442-44F7-8CE3-D7DBA5581AC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1710" y="1475812"/>
            <a:ext cx="0" cy="36048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161" name="Text Box 136">
            <a:extLst>
              <a:ext uri="{FF2B5EF4-FFF2-40B4-BE49-F238E27FC236}">
                <a16:creationId xmlns:a16="http://schemas.microsoft.com/office/drawing/2014/main" id="{6ACB124B-F64F-47C4-8A2A-BFEB9A4654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4052" y="1229590"/>
            <a:ext cx="120257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sz="1000" dirty="0" err="1">
                <a:solidFill>
                  <a:srgbClr val="000000"/>
                </a:solidFill>
                <a:ea typeface="굴림" charset="-127"/>
              </a:rPr>
              <a:t>diesel+bio</a:t>
            </a:r>
            <a:r>
              <a:rPr lang="en-US" altLang="ko-KR" sz="1000" dirty="0">
                <a:solidFill>
                  <a:srgbClr val="000000"/>
                </a:solidFill>
                <a:ea typeface="굴림" charset="-127"/>
              </a:rPr>
              <a:t> diesel(7)</a:t>
            </a:r>
          </a:p>
        </p:txBody>
      </p:sp>
      <p:sp>
        <p:nvSpPr>
          <p:cNvPr id="164" name="Line 226">
            <a:extLst>
              <a:ext uri="{FF2B5EF4-FFF2-40B4-BE49-F238E27FC236}">
                <a16:creationId xmlns:a16="http://schemas.microsoft.com/office/drawing/2014/main" id="{80AEEA61-DC4D-4391-8AFA-40662D254F6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32395" y="4531677"/>
            <a:ext cx="78581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73" name="Line 233">
            <a:extLst>
              <a:ext uri="{FF2B5EF4-FFF2-40B4-BE49-F238E27FC236}">
                <a16:creationId xmlns:a16="http://schemas.microsoft.com/office/drawing/2014/main" id="{235A3CB6-C4F5-425D-94E8-3368A56F0060}"/>
              </a:ext>
            </a:extLst>
          </p:cNvPr>
          <p:cNvSpPr>
            <a:spLocks noChangeShapeType="1"/>
          </p:cNvSpPr>
          <p:nvPr/>
        </p:nvSpPr>
        <p:spPr bwMode="auto">
          <a:xfrm>
            <a:off x="3846938" y="4412956"/>
            <a:ext cx="72379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74" name="Text Box 252">
            <a:extLst>
              <a:ext uri="{FF2B5EF4-FFF2-40B4-BE49-F238E27FC236}">
                <a16:creationId xmlns:a16="http://schemas.microsoft.com/office/drawing/2014/main" id="{8AB74F6B-919B-4F10-8501-4542A904DF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2887" y="4232991"/>
            <a:ext cx="55330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100/98</a:t>
            </a:r>
          </a:p>
        </p:txBody>
      </p:sp>
      <p:sp>
        <p:nvSpPr>
          <p:cNvPr id="175" name="Line 257">
            <a:extLst>
              <a:ext uri="{FF2B5EF4-FFF2-40B4-BE49-F238E27FC236}">
                <a16:creationId xmlns:a16="http://schemas.microsoft.com/office/drawing/2014/main" id="{2C4DEB35-7E2A-4934-8571-62BDBB019520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6786" y="4297148"/>
            <a:ext cx="122306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76" name="Text Box 273">
            <a:extLst>
              <a:ext uri="{FF2B5EF4-FFF2-40B4-BE49-F238E27FC236}">
                <a16:creationId xmlns:a16="http://schemas.microsoft.com/office/drawing/2014/main" id="{19DAF6B2-06E9-4734-8B78-74A7415088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2014" y="4356102"/>
            <a:ext cx="5365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2/98</a:t>
            </a:r>
          </a:p>
        </p:txBody>
      </p:sp>
      <p:sp>
        <p:nvSpPr>
          <p:cNvPr id="177" name="Text Box 274">
            <a:extLst>
              <a:ext uri="{FF2B5EF4-FFF2-40B4-BE49-F238E27FC236}">
                <a16:creationId xmlns:a16="http://schemas.microsoft.com/office/drawing/2014/main" id="{C617E325-816C-49C5-A566-DC58829FF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1821" y="4111551"/>
            <a:ext cx="4794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78" name="Rectangle 7">
            <a:extLst>
              <a:ext uri="{FF2B5EF4-FFF2-40B4-BE49-F238E27FC236}">
                <a16:creationId xmlns:a16="http://schemas.microsoft.com/office/drawing/2014/main" id="{0EB34242-05DF-41E3-BB1A-21F8A5484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8264" y="4220465"/>
            <a:ext cx="828675" cy="439142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dirty="0" err="1">
                <a:solidFill>
                  <a:srgbClr val="000000"/>
                </a:solidFill>
                <a:ea typeface="굴림" charset="-127"/>
              </a:rPr>
              <a:t>bioDieselMix</a:t>
            </a:r>
            <a:endParaRPr lang="en-US" altLang="ko-KR" sz="1000" kern="0" dirty="0">
              <a:solidFill>
                <a:srgbClr val="000000"/>
              </a:solidFill>
              <a:ea typeface="굴림" charset="-127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5E20349-4B8B-4A50-A171-FB7D3B5B4D8D}"/>
              </a:ext>
            </a:extLst>
          </p:cNvPr>
          <p:cNvSpPr txBox="1"/>
          <p:nvPr/>
        </p:nvSpPr>
        <p:spPr>
          <a:xfrm>
            <a:off x="3018207" y="4222549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FF0000"/>
                </a:solidFill>
              </a:rPr>
              <a:t>7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180" name="Line 246">
            <a:extLst>
              <a:ext uri="{FF2B5EF4-FFF2-40B4-BE49-F238E27FC236}">
                <a16:creationId xmlns:a16="http://schemas.microsoft.com/office/drawing/2014/main" id="{F378D8C8-037F-4ED5-8B21-C7BC113E9531}"/>
              </a:ext>
            </a:extLst>
          </p:cNvPr>
          <p:cNvSpPr>
            <a:spLocks noChangeShapeType="1"/>
          </p:cNvSpPr>
          <p:nvPr/>
        </p:nvSpPr>
        <p:spPr bwMode="auto">
          <a:xfrm>
            <a:off x="6187674" y="4781939"/>
            <a:ext cx="7715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82" name="Line 272">
            <a:extLst>
              <a:ext uri="{FF2B5EF4-FFF2-40B4-BE49-F238E27FC236}">
                <a16:creationId xmlns:a16="http://schemas.microsoft.com/office/drawing/2014/main" id="{36330419-1099-4D1E-93F3-A15B4A959F2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70738" y="4796264"/>
            <a:ext cx="80890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 dirty="0">
              <a:solidFill>
                <a:srgbClr val="000000"/>
              </a:solidFill>
            </a:endParaRPr>
          </a:p>
        </p:txBody>
      </p:sp>
      <p:sp>
        <p:nvSpPr>
          <p:cNvPr id="183" name="Text Box 253">
            <a:extLst>
              <a:ext uri="{FF2B5EF4-FFF2-40B4-BE49-F238E27FC236}">
                <a16:creationId xmlns:a16="http://schemas.microsoft.com/office/drawing/2014/main" id="{2FBF6014-FACD-407E-9E56-73FD6204CA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9720" y="4531155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14km</a:t>
            </a:r>
          </a:p>
        </p:txBody>
      </p:sp>
      <p:sp>
        <p:nvSpPr>
          <p:cNvPr id="184" name="Rectangle 7">
            <a:extLst>
              <a:ext uri="{FF2B5EF4-FFF2-40B4-BE49-F238E27FC236}">
                <a16:creationId xmlns:a16="http://schemas.microsoft.com/office/drawing/2014/main" id="{7EC8FEB7-3DB9-4B84-A3F7-692C1D409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7401" y="4602022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dirty="0">
                <a:solidFill>
                  <a:srgbClr val="000000"/>
                </a:solidFill>
                <a:ea typeface="굴림" charset="-127"/>
              </a:rPr>
              <a:t>   SUV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EF748A95-DD0F-48A7-8C9C-2EC86F60B0C5}"/>
                  </a:ext>
                </a:extLst>
              </p:cNvPr>
              <p:cNvSpPr/>
              <p:nvPr/>
            </p:nvSpPr>
            <p:spPr>
              <a:xfrm>
                <a:off x="5379645" y="4335384"/>
                <a:ext cx="1005725" cy="2778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de-DE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EF748A95-DD0F-48A7-8C9C-2EC86F60B0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645" y="4335384"/>
                <a:ext cx="1005725" cy="2778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6" name="TextBox 185">
            <a:extLst>
              <a:ext uri="{FF2B5EF4-FFF2-40B4-BE49-F238E27FC236}">
                <a16:creationId xmlns:a16="http://schemas.microsoft.com/office/drawing/2014/main" id="{D36AE4C9-F44B-4003-A3EA-C9564A026A70}"/>
              </a:ext>
            </a:extLst>
          </p:cNvPr>
          <p:cNvSpPr txBox="1"/>
          <p:nvPr/>
        </p:nvSpPr>
        <p:spPr>
          <a:xfrm>
            <a:off x="5354480" y="4605346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FF0000"/>
                </a:solidFill>
              </a:rPr>
              <a:t>11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100" name="Line 237">
            <a:extLst>
              <a:ext uri="{FF2B5EF4-FFF2-40B4-BE49-F238E27FC236}">
                <a16:creationId xmlns:a16="http://schemas.microsoft.com/office/drawing/2014/main" id="{FA6FB6D7-6E53-46BC-ADD4-D78C97C3A169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0453" y="3081006"/>
            <a:ext cx="847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05" name="Text Box 259">
            <a:extLst>
              <a:ext uri="{FF2B5EF4-FFF2-40B4-BE49-F238E27FC236}">
                <a16:creationId xmlns:a16="http://schemas.microsoft.com/office/drawing/2014/main" id="{27E4D8ED-0B29-4F4B-9A3A-5BFD941C26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569" y="2888496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111" name="Line 272">
            <a:extLst>
              <a:ext uri="{FF2B5EF4-FFF2-40B4-BE49-F238E27FC236}">
                <a16:creationId xmlns:a16="http://schemas.microsoft.com/office/drawing/2014/main" id="{BAC4ECB6-4E1A-496A-88DC-4FDD903D79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29021" y="3303286"/>
            <a:ext cx="305802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5" name="Text Box 260">
            <a:extLst>
              <a:ext uri="{FF2B5EF4-FFF2-40B4-BE49-F238E27FC236}">
                <a16:creationId xmlns:a16="http://schemas.microsoft.com/office/drawing/2014/main" id="{60D25F8F-2E57-492C-AD0F-D19D770F7E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145" y="3113900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117" name="Line 237">
            <a:extLst>
              <a:ext uri="{FF2B5EF4-FFF2-40B4-BE49-F238E27FC236}">
                <a16:creationId xmlns:a16="http://schemas.microsoft.com/office/drawing/2014/main" id="{98D85C3F-2510-4E7E-A19F-A941A64F64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29280" y="3161832"/>
            <a:ext cx="60307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33" name="Text Box 253">
            <a:extLst>
              <a:ext uri="{FF2B5EF4-FFF2-40B4-BE49-F238E27FC236}">
                <a16:creationId xmlns:a16="http://schemas.microsoft.com/office/drawing/2014/main" id="{7513128B-A009-4D50-8662-B5E9BADEA8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2103" y="2942896"/>
            <a:ext cx="58571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44km</a:t>
            </a:r>
          </a:p>
        </p:txBody>
      </p:sp>
      <p:sp>
        <p:nvSpPr>
          <p:cNvPr id="135" name="Rectangle 7">
            <a:extLst>
              <a:ext uri="{FF2B5EF4-FFF2-40B4-BE49-F238E27FC236}">
                <a16:creationId xmlns:a16="http://schemas.microsoft.com/office/drawing/2014/main" id="{275AEDFE-A965-4417-B772-A24E40005C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7987" y="3011944"/>
            <a:ext cx="1033871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  <a:ea typeface="굴림" charset="-127"/>
              </a:rPr>
              <a:t>  plug-in hybrid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ACD6382-EB8B-4CAE-BC57-13E2C4CE2F32}"/>
              </a:ext>
            </a:extLst>
          </p:cNvPr>
          <p:cNvSpPr txBox="1"/>
          <p:nvPr/>
        </p:nvSpPr>
        <p:spPr>
          <a:xfrm>
            <a:off x="5295952" y="3011520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FF0000"/>
                </a:solidFill>
              </a:rPr>
              <a:t>9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DC8E75-3CCE-4776-B525-4E88D39F1242}"/>
              </a:ext>
            </a:extLst>
          </p:cNvPr>
          <p:cNvSpPr/>
          <p:nvPr/>
        </p:nvSpPr>
        <p:spPr>
          <a:xfrm>
            <a:off x="2771616" y="5268706"/>
            <a:ext cx="25154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1 </a:t>
            </a:r>
            <a:r>
              <a:rPr lang="ko-KR" altLang="en-US" dirty="0" err="1"/>
              <a:t>litre</a:t>
            </a:r>
            <a:r>
              <a:rPr lang="ko-KR" altLang="en-US" dirty="0"/>
              <a:t> of </a:t>
            </a:r>
            <a:r>
              <a:rPr lang="ko-KR" altLang="en-US" dirty="0" err="1"/>
              <a:t>gasoline</a:t>
            </a:r>
            <a:r>
              <a:rPr lang="ko-KR" altLang="en-US" dirty="0"/>
              <a:t>. = 34MJ. = 9.4kWh</a:t>
            </a:r>
          </a:p>
        </p:txBody>
      </p:sp>
      <p:sp>
        <p:nvSpPr>
          <p:cNvPr id="92" name="Text Box 259">
            <a:extLst>
              <a:ext uri="{FF2B5EF4-FFF2-40B4-BE49-F238E27FC236}">
                <a16:creationId xmlns:a16="http://schemas.microsoft.com/office/drawing/2014/main" id="{229A0F85-D2A9-4A81-B86E-93260A8260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5309" y="4574562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 liter</a:t>
            </a:r>
          </a:p>
        </p:txBody>
      </p:sp>
    </p:spTree>
    <p:extLst>
      <p:ext uri="{BB962C8B-B14F-4D97-AF65-F5344CB8AC3E}">
        <p14:creationId xmlns:p14="http://schemas.microsoft.com/office/powerpoint/2010/main" val="3651108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LP formulation</a:t>
            </a:r>
            <a:r>
              <a:rPr lang="ko-KR" altLang="en-US" b="0" dirty="0"/>
              <a:t> </a:t>
            </a:r>
            <a:r>
              <a:rPr lang="en-US" altLang="ko-KR" b="0" dirty="0"/>
              <a:t>: </a:t>
            </a:r>
            <a:r>
              <a:rPr lang="en-US" altLang="ko-KR" b="0" dirty="0" err="1"/>
              <a:t>tr</a:t>
            </a:r>
            <a:r>
              <a:rPr lang="en-US" altLang="ko-KR" b="0" dirty="0"/>
              <a:t> with multiple activities</a:t>
            </a:r>
            <a:endParaRPr lang="ko-KR" altLang="en-US" b="0" dirty="0"/>
          </a:p>
        </p:txBody>
      </p:sp>
      <p:sp>
        <p:nvSpPr>
          <p:cNvPr id="76" name="Text Box 136"/>
          <p:cNvSpPr txBox="1">
            <a:spLocks noChangeArrowheads="1"/>
          </p:cNvSpPr>
          <p:nvPr/>
        </p:nvSpPr>
        <p:spPr bwMode="auto">
          <a:xfrm>
            <a:off x="792814" y="930223"/>
            <a:ext cx="348685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400" kern="0" dirty="0">
                <a:solidFill>
                  <a:srgbClr val="000000"/>
                </a:solidFill>
              </a:rPr>
              <a:t> Some technologies have multiple activities</a:t>
            </a:r>
          </a:p>
        </p:txBody>
      </p:sp>
      <p:sp>
        <p:nvSpPr>
          <p:cNvPr id="56" name="Text Box 8"/>
          <p:cNvSpPr txBox="1">
            <a:spLocks noChangeArrowheads="1"/>
          </p:cNvSpPr>
          <p:nvPr/>
        </p:nvSpPr>
        <p:spPr bwMode="auto">
          <a:xfrm>
            <a:off x="1968500" y="1602229"/>
            <a:ext cx="863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>
                <a:solidFill>
                  <a:srgbClr val="000000"/>
                </a:solidFill>
                <a:ea typeface="굴림" charset="-127"/>
              </a:rPr>
              <a:t>car energy </a:t>
            </a:r>
          </a:p>
        </p:txBody>
      </p:sp>
      <p:sp>
        <p:nvSpPr>
          <p:cNvPr id="57" name="Text Box 136"/>
          <p:cNvSpPr txBox="1">
            <a:spLocks noChangeArrowheads="1"/>
          </p:cNvSpPr>
          <p:nvPr/>
        </p:nvSpPr>
        <p:spPr bwMode="auto">
          <a:xfrm>
            <a:off x="2039938" y="1805429"/>
            <a:ext cx="52770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oil(1)</a:t>
            </a:r>
          </a:p>
        </p:txBody>
      </p:sp>
      <p:sp>
        <p:nvSpPr>
          <p:cNvPr id="59" name="Text Box 136"/>
          <p:cNvSpPr txBox="1">
            <a:spLocks noChangeArrowheads="1"/>
          </p:cNvSpPr>
          <p:nvPr/>
        </p:nvSpPr>
        <p:spPr bwMode="auto">
          <a:xfrm>
            <a:off x="2471738" y="2126848"/>
            <a:ext cx="98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kern="0" dirty="0">
                <a:solidFill>
                  <a:srgbClr val="000000"/>
                </a:solidFill>
              </a:rPr>
              <a:t>electricity(3)</a:t>
            </a:r>
          </a:p>
        </p:txBody>
      </p:sp>
      <p:sp>
        <p:nvSpPr>
          <p:cNvPr id="63" name="Text Box 136"/>
          <p:cNvSpPr txBox="1">
            <a:spLocks noChangeArrowheads="1"/>
          </p:cNvSpPr>
          <p:nvPr/>
        </p:nvSpPr>
        <p:spPr bwMode="auto">
          <a:xfrm>
            <a:off x="2255838" y="1940409"/>
            <a:ext cx="10550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kern="0" dirty="0">
                <a:solidFill>
                  <a:srgbClr val="000000"/>
                </a:solidFill>
              </a:rPr>
              <a:t>bio ethanol(2)</a:t>
            </a:r>
          </a:p>
        </p:txBody>
      </p:sp>
      <p:sp>
        <p:nvSpPr>
          <p:cNvPr id="66" name="Line 223"/>
          <p:cNvSpPr>
            <a:spLocks noChangeShapeType="1"/>
          </p:cNvSpPr>
          <p:nvPr/>
        </p:nvSpPr>
        <p:spPr bwMode="auto">
          <a:xfrm>
            <a:off x="1785938" y="2977003"/>
            <a:ext cx="466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67" name="Line 224"/>
          <p:cNvSpPr>
            <a:spLocks noChangeShapeType="1"/>
          </p:cNvSpPr>
          <p:nvPr/>
        </p:nvSpPr>
        <p:spPr bwMode="auto">
          <a:xfrm flipV="1">
            <a:off x="1781176" y="4457128"/>
            <a:ext cx="90963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68" name="Line 226"/>
          <p:cNvSpPr>
            <a:spLocks noChangeShapeType="1"/>
          </p:cNvSpPr>
          <p:nvPr/>
        </p:nvSpPr>
        <p:spPr bwMode="auto">
          <a:xfrm>
            <a:off x="2476500" y="4372718"/>
            <a:ext cx="78581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69" name="Text Box 8"/>
          <p:cNvSpPr txBox="1">
            <a:spLocks noChangeArrowheads="1"/>
          </p:cNvSpPr>
          <p:nvPr/>
        </p:nvSpPr>
        <p:spPr bwMode="auto">
          <a:xfrm>
            <a:off x="1968500" y="1602229"/>
            <a:ext cx="863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>
                <a:solidFill>
                  <a:srgbClr val="000000"/>
                </a:solidFill>
                <a:ea typeface="굴림" charset="-127"/>
              </a:rPr>
              <a:t>car energy </a:t>
            </a:r>
          </a:p>
        </p:txBody>
      </p:sp>
      <p:sp>
        <p:nvSpPr>
          <p:cNvPr id="72" name="Text Box 8"/>
          <p:cNvSpPr txBox="1">
            <a:spLocks noChangeArrowheads="1"/>
          </p:cNvSpPr>
          <p:nvPr/>
        </p:nvSpPr>
        <p:spPr bwMode="auto">
          <a:xfrm>
            <a:off x="4222750" y="1599054"/>
            <a:ext cx="11604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>
                <a:solidFill>
                  <a:srgbClr val="000000"/>
                </a:solidFill>
                <a:ea typeface="굴림" charset="-127"/>
              </a:rPr>
              <a:t>blended energy </a:t>
            </a:r>
          </a:p>
        </p:txBody>
      </p:sp>
      <p:sp>
        <p:nvSpPr>
          <p:cNvPr id="73" name="Text Box 136"/>
          <p:cNvSpPr txBox="1">
            <a:spLocks noChangeArrowheads="1"/>
          </p:cNvSpPr>
          <p:nvPr/>
        </p:nvSpPr>
        <p:spPr bwMode="auto">
          <a:xfrm>
            <a:off x="4179888" y="1792729"/>
            <a:ext cx="165622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dirty="0" err="1">
                <a:solidFill>
                  <a:srgbClr val="000000"/>
                </a:solidFill>
                <a:ea typeface="굴림" charset="-127"/>
              </a:rPr>
              <a:t>gasoline+bio</a:t>
            </a:r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 ethanol(4)</a:t>
            </a:r>
          </a:p>
        </p:txBody>
      </p:sp>
      <p:sp>
        <p:nvSpPr>
          <p:cNvPr id="74" name="Line 233"/>
          <p:cNvSpPr>
            <a:spLocks noChangeShapeType="1"/>
          </p:cNvSpPr>
          <p:nvPr/>
        </p:nvSpPr>
        <p:spPr bwMode="auto">
          <a:xfrm>
            <a:off x="4090987" y="4275480"/>
            <a:ext cx="5905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75" name="Line 236"/>
          <p:cNvSpPr>
            <a:spLocks noChangeShapeType="1"/>
          </p:cNvSpPr>
          <p:nvPr/>
        </p:nvSpPr>
        <p:spPr bwMode="auto">
          <a:xfrm>
            <a:off x="4681537" y="2462865"/>
            <a:ext cx="8572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78" name="Line 237"/>
          <p:cNvSpPr>
            <a:spLocks noChangeShapeType="1"/>
          </p:cNvSpPr>
          <p:nvPr/>
        </p:nvSpPr>
        <p:spPr bwMode="auto">
          <a:xfrm>
            <a:off x="4687139" y="3737084"/>
            <a:ext cx="847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79" name="Line 238"/>
          <p:cNvSpPr>
            <a:spLocks noChangeShapeType="1"/>
          </p:cNvSpPr>
          <p:nvPr/>
        </p:nvSpPr>
        <p:spPr bwMode="auto">
          <a:xfrm>
            <a:off x="2695575" y="3355007"/>
            <a:ext cx="285273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80" name="Text Box 8"/>
          <p:cNvSpPr txBox="1">
            <a:spLocks noChangeArrowheads="1"/>
          </p:cNvSpPr>
          <p:nvPr/>
        </p:nvSpPr>
        <p:spPr bwMode="auto">
          <a:xfrm>
            <a:off x="4222750" y="1599054"/>
            <a:ext cx="11604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>
                <a:solidFill>
                  <a:srgbClr val="000000"/>
                </a:solidFill>
                <a:ea typeface="굴림" charset="-127"/>
              </a:rPr>
              <a:t>blended energy </a:t>
            </a:r>
          </a:p>
        </p:txBody>
      </p:sp>
      <p:sp>
        <p:nvSpPr>
          <p:cNvPr id="84" name="Line 243"/>
          <p:cNvSpPr>
            <a:spLocks noChangeShapeType="1"/>
          </p:cNvSpPr>
          <p:nvPr/>
        </p:nvSpPr>
        <p:spPr bwMode="auto">
          <a:xfrm>
            <a:off x="7135813" y="2143566"/>
            <a:ext cx="0" cy="287216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85" name="Line 246"/>
          <p:cNvSpPr>
            <a:spLocks noChangeShapeType="1"/>
          </p:cNvSpPr>
          <p:nvPr/>
        </p:nvSpPr>
        <p:spPr bwMode="auto">
          <a:xfrm>
            <a:off x="6367463" y="4572239"/>
            <a:ext cx="7715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86" name="Text Box 247"/>
          <p:cNvSpPr txBox="1">
            <a:spLocks noChangeArrowheads="1"/>
          </p:cNvSpPr>
          <p:nvPr/>
        </p:nvSpPr>
        <p:spPr bwMode="auto">
          <a:xfrm>
            <a:off x="1855787" y="2761104"/>
            <a:ext cx="24878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7" name="Text Box 248"/>
          <p:cNvSpPr txBox="1">
            <a:spLocks noChangeArrowheads="1"/>
          </p:cNvSpPr>
          <p:nvPr/>
        </p:nvSpPr>
        <p:spPr bwMode="auto">
          <a:xfrm>
            <a:off x="1881187" y="3443729"/>
            <a:ext cx="24878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8" name="Text Box 249"/>
          <p:cNvSpPr txBox="1">
            <a:spLocks noChangeArrowheads="1"/>
          </p:cNvSpPr>
          <p:nvPr/>
        </p:nvSpPr>
        <p:spPr bwMode="auto">
          <a:xfrm>
            <a:off x="1887537" y="4220592"/>
            <a:ext cx="2603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9" name="Text Box 252"/>
          <p:cNvSpPr txBox="1">
            <a:spLocks noChangeArrowheads="1"/>
          </p:cNvSpPr>
          <p:nvPr/>
        </p:nvSpPr>
        <p:spPr bwMode="auto">
          <a:xfrm>
            <a:off x="4217988" y="4064344"/>
            <a:ext cx="4413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10/9</a:t>
            </a:r>
          </a:p>
        </p:txBody>
      </p:sp>
      <p:sp>
        <p:nvSpPr>
          <p:cNvPr id="90" name="Text Box 253"/>
          <p:cNvSpPr txBox="1">
            <a:spLocks noChangeArrowheads="1"/>
          </p:cNvSpPr>
          <p:nvPr/>
        </p:nvSpPr>
        <p:spPr bwMode="auto">
          <a:xfrm>
            <a:off x="6316663" y="2181879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15km</a:t>
            </a:r>
          </a:p>
        </p:txBody>
      </p:sp>
      <p:sp>
        <p:nvSpPr>
          <p:cNvPr id="91" name="Line 257"/>
          <p:cNvSpPr>
            <a:spLocks noChangeShapeType="1"/>
          </p:cNvSpPr>
          <p:nvPr/>
        </p:nvSpPr>
        <p:spPr bwMode="auto">
          <a:xfrm>
            <a:off x="2263776" y="4169518"/>
            <a:ext cx="10001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92" name="Text Box 259"/>
          <p:cNvSpPr txBox="1">
            <a:spLocks noChangeArrowheads="1"/>
          </p:cNvSpPr>
          <p:nvPr/>
        </p:nvSpPr>
        <p:spPr bwMode="auto">
          <a:xfrm>
            <a:off x="4716657" y="3544574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93" name="Text Box 260"/>
          <p:cNvSpPr txBox="1">
            <a:spLocks noChangeArrowheads="1"/>
          </p:cNvSpPr>
          <p:nvPr/>
        </p:nvSpPr>
        <p:spPr bwMode="auto">
          <a:xfrm>
            <a:off x="4757858" y="3141250"/>
            <a:ext cx="5277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1KWh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94" name="Text Box 261"/>
          <p:cNvSpPr txBox="1">
            <a:spLocks noChangeArrowheads="1"/>
          </p:cNvSpPr>
          <p:nvPr/>
        </p:nvSpPr>
        <p:spPr bwMode="auto">
          <a:xfrm>
            <a:off x="4787914" y="4356256"/>
            <a:ext cx="5277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1KWh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95" name="Text Box 262"/>
          <p:cNvSpPr txBox="1">
            <a:spLocks noChangeArrowheads="1"/>
          </p:cNvSpPr>
          <p:nvPr/>
        </p:nvSpPr>
        <p:spPr bwMode="auto">
          <a:xfrm>
            <a:off x="4875213" y="2213629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96" name="Line 271"/>
          <p:cNvSpPr>
            <a:spLocks noChangeShapeType="1"/>
          </p:cNvSpPr>
          <p:nvPr/>
        </p:nvSpPr>
        <p:spPr bwMode="auto">
          <a:xfrm>
            <a:off x="1785937" y="3658040"/>
            <a:ext cx="685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97" name="Line 272"/>
          <p:cNvSpPr>
            <a:spLocks noChangeShapeType="1"/>
          </p:cNvSpPr>
          <p:nvPr/>
        </p:nvSpPr>
        <p:spPr bwMode="auto">
          <a:xfrm>
            <a:off x="2690812" y="4600814"/>
            <a:ext cx="2857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98" name="Text Box 273"/>
          <p:cNvSpPr txBox="1">
            <a:spLocks noChangeArrowheads="1"/>
          </p:cNvSpPr>
          <p:nvPr/>
        </p:nvSpPr>
        <p:spPr bwMode="auto">
          <a:xfrm>
            <a:off x="2697163" y="4169519"/>
            <a:ext cx="5365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10/81</a:t>
            </a:r>
          </a:p>
        </p:txBody>
      </p:sp>
      <p:sp>
        <p:nvSpPr>
          <p:cNvPr id="99" name="Text Box 274"/>
          <p:cNvSpPr txBox="1">
            <a:spLocks noChangeArrowheads="1"/>
          </p:cNvSpPr>
          <p:nvPr/>
        </p:nvSpPr>
        <p:spPr bwMode="auto">
          <a:xfrm>
            <a:off x="2698751" y="3965092"/>
            <a:ext cx="4794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01" name="Line 237"/>
          <p:cNvSpPr>
            <a:spLocks noChangeShapeType="1"/>
          </p:cNvSpPr>
          <p:nvPr/>
        </p:nvSpPr>
        <p:spPr bwMode="auto">
          <a:xfrm>
            <a:off x="6367463" y="3297231"/>
            <a:ext cx="7715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02" name="Text Box 253"/>
          <p:cNvSpPr txBox="1">
            <a:spLocks noChangeArrowheads="1"/>
          </p:cNvSpPr>
          <p:nvPr/>
        </p:nvSpPr>
        <p:spPr bwMode="auto">
          <a:xfrm>
            <a:off x="6330152" y="4300347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10km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103" name="Line 271"/>
          <p:cNvSpPr>
            <a:spLocks noChangeShapeType="1"/>
          </p:cNvSpPr>
          <p:nvPr/>
        </p:nvSpPr>
        <p:spPr bwMode="auto">
          <a:xfrm>
            <a:off x="6379974" y="2453340"/>
            <a:ext cx="76044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04" name="Text Box 253"/>
          <p:cNvSpPr txBox="1">
            <a:spLocks noChangeArrowheads="1"/>
          </p:cNvSpPr>
          <p:nvPr/>
        </p:nvSpPr>
        <p:spPr bwMode="auto">
          <a:xfrm>
            <a:off x="6396158" y="3082976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30km</a:t>
            </a:r>
          </a:p>
        </p:txBody>
      </p:sp>
      <p:sp>
        <p:nvSpPr>
          <p:cNvPr id="110" name="Line 272"/>
          <p:cNvSpPr>
            <a:spLocks noChangeShapeType="1"/>
          </p:cNvSpPr>
          <p:nvPr/>
        </p:nvSpPr>
        <p:spPr bwMode="auto">
          <a:xfrm>
            <a:off x="2698750" y="3959364"/>
            <a:ext cx="283498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1" name="Text Box 260"/>
          <p:cNvSpPr txBox="1">
            <a:spLocks noChangeArrowheads="1"/>
          </p:cNvSpPr>
          <p:nvPr/>
        </p:nvSpPr>
        <p:spPr bwMode="auto">
          <a:xfrm>
            <a:off x="4680233" y="3769978"/>
            <a:ext cx="5277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3KWh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112" name="Line 237"/>
          <p:cNvSpPr>
            <a:spLocks noChangeShapeType="1"/>
          </p:cNvSpPr>
          <p:nvPr/>
        </p:nvSpPr>
        <p:spPr bwMode="auto">
          <a:xfrm>
            <a:off x="6368790" y="3831296"/>
            <a:ext cx="7715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3" name="Text Box 253"/>
          <p:cNvSpPr txBox="1">
            <a:spLocks noChangeArrowheads="1"/>
          </p:cNvSpPr>
          <p:nvPr/>
        </p:nvSpPr>
        <p:spPr bwMode="auto">
          <a:xfrm>
            <a:off x="6412243" y="3618404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50km</a:t>
            </a:r>
          </a:p>
        </p:txBody>
      </p:sp>
      <p:sp>
        <p:nvSpPr>
          <p:cNvPr id="100" name="Rectangle 7"/>
          <p:cNvSpPr>
            <a:spLocks noChangeArrowheads="1"/>
          </p:cNvSpPr>
          <p:nvPr/>
        </p:nvSpPr>
        <p:spPr bwMode="auto">
          <a:xfrm>
            <a:off x="5551299" y="3157810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dirty="0">
                <a:solidFill>
                  <a:srgbClr val="000000"/>
                </a:solidFill>
                <a:ea typeface="굴림" charset="-127"/>
              </a:rPr>
              <a:t>   city</a:t>
            </a:r>
          </a:p>
        </p:txBody>
      </p:sp>
      <p:sp>
        <p:nvSpPr>
          <p:cNvPr id="105" name="직사각형 104"/>
          <p:cNvSpPr/>
          <p:nvPr/>
        </p:nvSpPr>
        <p:spPr bwMode="auto">
          <a:xfrm>
            <a:off x="5371610" y="2811755"/>
            <a:ext cx="1178088" cy="1359673"/>
          </a:xfrm>
          <a:prstGeom prst="rect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ko-KR" altLang="en-US" sz="1000"/>
          </a:p>
        </p:txBody>
      </p:sp>
      <p:sp>
        <p:nvSpPr>
          <p:cNvPr id="106" name="Rectangle 7"/>
          <p:cNvSpPr>
            <a:spLocks noChangeArrowheads="1"/>
          </p:cNvSpPr>
          <p:nvPr/>
        </p:nvSpPr>
        <p:spPr bwMode="auto">
          <a:xfrm>
            <a:off x="5544673" y="3668022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dirty="0">
                <a:solidFill>
                  <a:srgbClr val="000000"/>
                </a:solidFill>
                <a:ea typeface="굴림" charset="-127"/>
              </a:rPr>
              <a:t>  highway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5456606" y="2773004"/>
            <a:ext cx="11569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plug-in hybrid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395976" y="2828255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6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5547910" y="3162676"/>
            <a:ext cx="147256" cy="150312"/>
          </a:xfrm>
          <a:prstGeom prst="rect">
            <a:avLst/>
          </a:prstGeom>
          <a:solidFill>
            <a:srgbClr val="FFFF00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8A2BE2"/>
                </a:solidFill>
              </a:rPr>
              <a:t>1</a:t>
            </a:r>
            <a:endParaRPr lang="ko-KR" altLang="en-US" sz="800" dirty="0">
              <a:solidFill>
                <a:srgbClr val="8A2BE2"/>
              </a:solidFill>
            </a:endParaRPr>
          </a:p>
        </p:txBody>
      </p:sp>
      <p:sp>
        <p:nvSpPr>
          <p:cNvPr id="121" name="Rectangle 7"/>
          <p:cNvSpPr>
            <a:spLocks noChangeArrowheads="1"/>
          </p:cNvSpPr>
          <p:nvPr/>
        </p:nvSpPr>
        <p:spPr bwMode="auto">
          <a:xfrm>
            <a:off x="5541576" y="2264795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    </a:t>
            </a:r>
            <a:r>
              <a:rPr lang="en-US" altLang="ko-KR" sz="1000" kern="0">
                <a:solidFill>
                  <a:srgbClr val="000000"/>
                </a:solidFill>
              </a:rPr>
              <a:t>middle car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5542173" y="2264779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5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23" name="Rectangle 7"/>
          <p:cNvSpPr>
            <a:spLocks noChangeArrowheads="1"/>
          </p:cNvSpPr>
          <p:nvPr/>
        </p:nvSpPr>
        <p:spPr bwMode="auto">
          <a:xfrm>
            <a:off x="5537190" y="4392322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    electric car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541293" y="4389278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5" name="Rectangle 7"/>
          <p:cNvSpPr>
            <a:spLocks noChangeArrowheads="1"/>
          </p:cNvSpPr>
          <p:nvPr/>
        </p:nvSpPr>
        <p:spPr bwMode="auto">
          <a:xfrm>
            <a:off x="3262313" y="4089339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    BE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3262256" y="4091558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>
                <a:solidFill>
                  <a:srgbClr val="FF0000"/>
                </a:solidFill>
              </a:rPr>
              <a:t>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7" name="Rectangle 7"/>
          <p:cNvSpPr>
            <a:spLocks noChangeArrowheads="1"/>
          </p:cNvSpPr>
          <p:nvPr/>
        </p:nvSpPr>
        <p:spPr bwMode="auto">
          <a:xfrm>
            <a:off x="947128" y="4308883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electricity</a:t>
            </a: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carrier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947071" y="4305492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3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29" name="Rectangle 7"/>
          <p:cNvSpPr>
            <a:spLocks noChangeArrowheads="1"/>
          </p:cNvSpPr>
          <p:nvPr/>
        </p:nvSpPr>
        <p:spPr bwMode="auto">
          <a:xfrm>
            <a:off x="958907" y="3491702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indent="85725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bio ethanol</a:t>
            </a:r>
          </a:p>
          <a:p>
            <a:pPr indent="85725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carrier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958850" y="3487534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2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31" name="Rectangle 7"/>
          <p:cNvSpPr>
            <a:spLocks noChangeArrowheads="1"/>
          </p:cNvSpPr>
          <p:nvPr/>
        </p:nvSpPr>
        <p:spPr bwMode="auto">
          <a:xfrm>
            <a:off x="958907" y="2803281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indent="88900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oil carrier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958906" y="2799025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1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77" name="Line 243"/>
          <p:cNvSpPr>
            <a:spLocks noChangeShapeType="1"/>
          </p:cNvSpPr>
          <p:nvPr/>
        </p:nvSpPr>
        <p:spPr bwMode="auto">
          <a:xfrm>
            <a:off x="4681537" y="2088714"/>
            <a:ext cx="0" cy="287216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108" name="Line 243"/>
          <p:cNvSpPr>
            <a:spLocks noChangeShapeType="1"/>
          </p:cNvSpPr>
          <p:nvPr/>
        </p:nvSpPr>
        <p:spPr bwMode="auto">
          <a:xfrm flipH="1">
            <a:off x="2690018" y="2417026"/>
            <a:ext cx="0" cy="25438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109" name="Line 243"/>
          <p:cNvSpPr>
            <a:spLocks noChangeShapeType="1"/>
          </p:cNvSpPr>
          <p:nvPr/>
        </p:nvSpPr>
        <p:spPr bwMode="auto">
          <a:xfrm flipH="1">
            <a:off x="2476500" y="2181879"/>
            <a:ext cx="1364" cy="25438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4" name="Line 243"/>
          <p:cNvSpPr>
            <a:spLocks noChangeShapeType="1"/>
          </p:cNvSpPr>
          <p:nvPr/>
        </p:nvSpPr>
        <p:spPr bwMode="auto">
          <a:xfrm flipH="1">
            <a:off x="2263775" y="2036222"/>
            <a:ext cx="1364" cy="25438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70" name="Text Box 8"/>
          <p:cNvSpPr txBox="1">
            <a:spLocks noChangeArrowheads="1"/>
          </p:cNvSpPr>
          <p:nvPr/>
        </p:nvSpPr>
        <p:spPr bwMode="auto">
          <a:xfrm>
            <a:off x="944651" y="4891133"/>
            <a:ext cx="89845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>
                <a:solidFill>
                  <a:srgbClr val="000000"/>
                </a:solidFill>
                <a:ea typeface="굴림" charset="-127"/>
              </a:rPr>
              <a:t>energy tech</a:t>
            </a:r>
          </a:p>
        </p:txBody>
      </p:sp>
      <p:sp>
        <p:nvSpPr>
          <p:cNvPr id="71" name="Text Box 8"/>
          <p:cNvSpPr txBox="1">
            <a:spLocks noChangeArrowheads="1"/>
          </p:cNvSpPr>
          <p:nvPr/>
        </p:nvSpPr>
        <p:spPr bwMode="auto">
          <a:xfrm>
            <a:off x="3310323" y="4891133"/>
            <a:ext cx="94288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>
                <a:solidFill>
                  <a:srgbClr val="000000"/>
                </a:solidFill>
                <a:ea typeface="굴림" charset="-127"/>
              </a:rPr>
              <a:t>process tech</a:t>
            </a:r>
          </a:p>
        </p:txBody>
      </p:sp>
      <p:sp>
        <p:nvSpPr>
          <p:cNvPr id="81" name="Text Box 8"/>
          <p:cNvSpPr txBox="1">
            <a:spLocks noChangeArrowheads="1"/>
          </p:cNvSpPr>
          <p:nvPr/>
        </p:nvSpPr>
        <p:spPr bwMode="auto">
          <a:xfrm>
            <a:off x="5474732" y="4891133"/>
            <a:ext cx="9701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>
                <a:solidFill>
                  <a:srgbClr val="000000"/>
                </a:solidFill>
                <a:ea typeface="굴림" charset="-127"/>
              </a:rPr>
              <a:t>demand tech</a:t>
            </a:r>
          </a:p>
        </p:txBody>
      </p:sp>
      <p:sp>
        <p:nvSpPr>
          <p:cNvPr id="115" name="Text Box 8"/>
          <p:cNvSpPr txBox="1">
            <a:spLocks noChangeArrowheads="1"/>
          </p:cNvSpPr>
          <p:nvPr/>
        </p:nvSpPr>
        <p:spPr bwMode="auto">
          <a:xfrm>
            <a:off x="6886626" y="1605368"/>
            <a:ext cx="9318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 dirty="0">
                <a:solidFill>
                  <a:srgbClr val="000000"/>
                </a:solidFill>
                <a:ea typeface="굴림" charset="-127"/>
              </a:rPr>
              <a:t>car demand </a:t>
            </a:r>
          </a:p>
        </p:txBody>
      </p:sp>
      <p:sp>
        <p:nvSpPr>
          <p:cNvPr id="116" name="Text Box 136"/>
          <p:cNvSpPr txBox="1">
            <a:spLocks noChangeArrowheads="1"/>
          </p:cNvSpPr>
          <p:nvPr/>
        </p:nvSpPr>
        <p:spPr bwMode="auto">
          <a:xfrm>
            <a:off x="6228643" y="1786753"/>
            <a:ext cx="169790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2,000 billion km/year(5)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1678754" y="5481906"/>
                <a:ext cx="199817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kern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i="1" ker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ko-KR" b="0" i="1" kern="0" smtClean="0">
                        <a:latin typeface="Cambria Math" panose="02040503050406030204" pitchFamily="18" charset="0"/>
                      </a:rPr>
                      <m:t>1,2,3,4,5,6,7</m:t>
                    </m:r>
                    <m:r>
                      <a:rPr lang="en-US" altLang="ko-KR" i="1" ker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 i="1" kern="0">
                        <a:latin typeface="Cambria Math" panose="02040503050406030204" pitchFamily="18" charset="0"/>
                      </a:rPr>
                      <m:t>={6}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8754" y="5481906"/>
                <a:ext cx="1998176" cy="276999"/>
              </a:xfrm>
              <a:prstGeom prst="rect">
                <a:avLst/>
              </a:prstGeom>
              <a:blipFill>
                <a:blip r:embed="rId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직사각형 82"/>
              <p:cNvSpPr/>
              <p:nvPr/>
            </p:nvSpPr>
            <p:spPr>
              <a:xfrm>
                <a:off x="1662364" y="5775391"/>
                <a:ext cx="235705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ko-KR" b="0" i="0" kern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kern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b="0" i="1" kern="0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ko-KR" b="0" i="1" kern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b="0" i="1" kern="0" smtClean="0">
                          <a:latin typeface="Cambria Math" panose="02040503050406030204" pitchFamily="18" charset="0"/>
                        </a:rPr>
                        <m:t>\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altLang="ko-KR" b="0" i="1" kern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={6</m:t>
                      </m:r>
                      <m:r>
                        <a:rPr lang="en-US" altLang="ko-KR" b="0" i="1" kern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.1</m:t>
                      </m:r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kern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ko-KR" b="0" i="1" kern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.2</m:t>
                      </m:r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3" name="직사각형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364" y="5775391"/>
                <a:ext cx="2357056" cy="276999"/>
              </a:xfrm>
              <a:prstGeom prst="rect">
                <a:avLst/>
              </a:prstGeom>
              <a:blipFill>
                <a:blip r:embed="rId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TextBox 116"/>
          <p:cNvSpPr txBox="1"/>
          <p:nvPr/>
        </p:nvSpPr>
        <p:spPr>
          <a:xfrm>
            <a:off x="5538883" y="3669370"/>
            <a:ext cx="147256" cy="150312"/>
          </a:xfrm>
          <a:prstGeom prst="rect">
            <a:avLst/>
          </a:prstGeom>
          <a:solidFill>
            <a:srgbClr val="FFFF00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8A2BE2"/>
                </a:solidFill>
              </a:rPr>
              <a:t>2</a:t>
            </a:r>
            <a:endParaRPr lang="ko-KR" altLang="en-US" sz="800" dirty="0">
              <a:solidFill>
                <a:srgbClr val="8A2B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57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  <p:sp>
        <p:nvSpPr>
          <p:cNvPr id="6" name="제목 4"/>
          <p:cNvSpPr txBox="1">
            <a:spLocks/>
          </p:cNvSpPr>
          <p:nvPr/>
        </p:nvSpPr>
        <p:spPr bwMode="auto">
          <a:xfrm>
            <a:off x="689610" y="727023"/>
            <a:ext cx="6753225" cy="780160"/>
          </a:xfrm>
          <a:prstGeom prst="rect">
            <a:avLst/>
          </a:prstGeom>
          <a:solidFill>
            <a:srgbClr val="003366"/>
          </a:solidFill>
          <a:ln w="9525">
            <a:noFill/>
            <a:miter lim="800000"/>
            <a:headEnd/>
            <a:tailEnd/>
          </a:ln>
        </p:spPr>
        <p:txBody>
          <a:bodyPr vert="horz" wrap="square" lIns="19800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1. A Simplified Mathematical Formulation for </a:t>
            </a:r>
            <a:r>
              <a:rPr kumimoji="0" lang="en-US" altLang="ko-KR" sz="2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BufEEE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1740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LP formulation</a:t>
            </a:r>
            <a:r>
              <a:rPr lang="ko-KR" altLang="en-US" b="0" dirty="0"/>
              <a:t> </a:t>
            </a:r>
            <a:r>
              <a:rPr lang="en-US" altLang="ko-KR" b="0" dirty="0"/>
              <a:t>: (Basic LP ma)</a:t>
            </a:r>
            <a:endParaRPr lang="ko-KR" alt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내용 개체 틀 4"/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1187963" y="2565110"/>
              <a:ext cx="5913764" cy="354708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1656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81290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8429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638471">
                    <a:tc>
                      <a:txBody>
                        <a:bodyPr/>
                        <a:lstStyle/>
                        <a:p>
                          <a:pPr marL="0" indent="0" algn="just">
                            <a:spcAft>
                              <a:spcPts val="0"/>
                            </a:spcAft>
                          </a:pPr>
                          <a:r>
                            <a:rPr lang="de-DE" sz="1200" b="0" dirty="0">
                              <a:solidFill>
                                <a:srgbClr val="000000"/>
                              </a:solidFill>
                              <a:effectLst/>
                            </a:rPr>
                            <a:t>minimize</a:t>
                          </a:r>
                          <a:endParaRPr lang="ko-KR" sz="1200" b="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l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ko-KR" sz="12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sup>
                                  <m:e>
                                    <m:d>
                                      <m:dPr>
                                        <m:ctrlPr>
                                          <a:rPr lang="en-US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altLang="ko-KR" sz="1200" i="1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n-US" altLang="ko-KR" sz="120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altLang="ko-KR" sz="120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∈</m:t>
                                            </m:r>
                                            <m:r>
                                              <a:rPr lang="en-US" altLang="ko-KR" sz="120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𝐼</m:t>
                                            </m:r>
                                            <m:r>
                                              <a:rPr lang="en-US" altLang="ko-KR" sz="1200" b="1" i="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\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ko-KR" sz="12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2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𝐼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2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sub>
                                          <m:sup/>
                                          <m:e>
                                            <m:d>
                                              <m:dPr>
                                                <m:ctrlPr>
                                                  <a:rPr lang="ko-KR" altLang="en-US" sz="120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ko-KR" altLang="en-US" sz="12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ko-KR" sz="12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/>
                                                      </a:rPr>
                                                      <m:t>𝐼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2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ko-KR" sz="12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/>
                                                      </a:rPr>
                                                      <m:t>𝑡</m:t>
                                                    </m:r>
                                                  </m:sup>
                                                </m:sSubSup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/>
                                                  </a:rPr>
                                                  <m:t>+</m:t>
                                                </m:r>
                                                <m:sSubSup>
                                                  <m:sSubSupPr>
                                                    <m:ctrlPr>
                                                      <a:rPr lang="ko-KR" altLang="en-US" sz="12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ko-KR" sz="12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/>
                                                      </a:rPr>
                                                      <m:t>𝐹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2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ko-KR" sz="12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/>
                                                      </a:rPr>
                                                      <m:t>𝑡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d>
                                            <m:sSubSup>
                                              <m:sSubSupPr>
                                                <m:ctrlPr>
                                                  <a:rPr lang="ko-KR" altLang="en-US" sz="12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/>
                                                  </a:rPr>
                                                  <m:t>𝑡</m:t>
                                                </m:r>
                                              </m:sup>
                                            </m:sSubSup>
                                          </m:e>
                                        </m:nary>
                                        <m:r>
                                          <a:rPr lang="en-US" altLang="ko-KR" sz="1200" b="1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n-US" altLang="ko-KR" sz="120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altLang="ko-KR" sz="120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∈</m:t>
                                            </m:r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sub>
                                          <m:sup/>
                                          <m:e>
                                            <m:nary>
                                              <m:naryPr>
                                                <m:chr m:val="∑"/>
                                                <m:supHide m:val="on"/>
                                                <m:ctrlPr>
                                                  <a:rPr lang="en-US" altLang="ko-KR" sz="12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a:rPr lang="en-US" altLang="ko-KR" sz="12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US" altLang="ko-KR" sz="12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∈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altLang="ko-KR" sz="1200" b="0" i="1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sz="1200" b="0" i="1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𝐴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200" b="0" i="1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/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ko-KR" sz="1200" b="0" i="1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ko-KR" sz="1200" b="0" i="1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/>
                                                      </a:rPr>
                                                      <m:t>𝑉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200" b="0" i="1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𝑎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ko-KR" sz="1200" b="0" i="1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/>
                                                      </a:rPr>
                                                      <m:t>𝑡</m:t>
                                                    </m:r>
                                                  </m:sup>
                                                </m:sSubSup>
                                                <m:sSubSup>
                                                  <m:sSubSupPr>
                                                    <m:ctrlPr>
                                                      <a:rPr lang="en-US" altLang="ko-KR" sz="1200" b="0" i="1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ko-KR" sz="1200" b="0" i="1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𝑋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200" b="0" i="1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𝑎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ko-KR" sz="1200" b="0" i="1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nary>
                                          </m:e>
                                        </m:nary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effectLst/>
                            </a:rPr>
                            <a:t> </a:t>
                          </a:r>
                          <a:endParaRPr lang="ko-KR" sz="1200" dirty="0"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977874"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</a:endParaRPr>
                        </a:p>
                        <a:p>
                          <a:pPr marL="0" indent="0" algn="just">
                            <a:spcAft>
                              <a:spcPts val="0"/>
                            </a:spcAft>
                          </a:pPr>
                          <a:r>
                            <a:rPr lang="de-DE" sz="1200" b="0" dirty="0">
                              <a:solidFill>
                                <a:srgbClr val="000000"/>
                              </a:solidFill>
                              <a:effectLst/>
                            </a:rPr>
                            <a:t>subjec to</a:t>
                          </a:r>
                          <a:endParaRPr lang="ko-KR" sz="1200" b="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l">
                            <a:spcAft>
                              <a:spcPts val="0"/>
                            </a:spcAft>
                          </a:pPr>
                          <a:endParaRPr lang="en-US" sz="1200" b="0" i="1" dirty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endParaRPr>
                        </a:p>
                        <a:p>
                          <a:pPr marL="0" indent="0" algn="l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n-US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ko-KR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 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altLang="ko-KR" sz="1200" b="0" dirty="0">
                            <a:solidFill>
                              <a:srgbClr val="000000"/>
                            </a:solidFill>
                            <a:effectLst/>
                          </a:endParaRPr>
                        </a:p>
                        <a:p>
                          <a:pPr indent="179705" algn="l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ko-KR" sz="120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ko-KR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bSup>
                                      <m:sSubSupPr>
                                        <m:ctrlPr>
                                          <a:rPr lang="ko-KR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≥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ko-KR" sz="120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ko-KR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bSup>
                                      <m:sSubSupPr>
                                        <m:ctrlPr>
                                          <a:rPr lang="ko-KR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  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𝐽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alt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</a:endParaRPr>
                        </a:p>
                        <a:p>
                          <a:pPr marL="0" marR="0" indent="179705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ko-KR" sz="120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ko-KR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bSup>
                                      <m:sSubSupPr>
                                        <m:ctrlPr>
                                          <a:rPr lang="ko-KR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de-DE" altLang="ko-KR" sz="12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≥</m:t>
                                </m:r>
                                <m:sSubSup>
                                  <m:sSubSupPr>
                                    <m:ctrlPr>
                                      <a:rPr lang="ko-KR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de-DE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alt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  <a:p>
                          <a:pPr marL="0" marR="0" indent="179705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ko-KR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𝑠</m:t>
                                    </m:r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=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max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1,</m:t>
                                        </m:r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ko-KR" altLang="en-US" sz="12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b>
                                  <m:sup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ko-KR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ko-KR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 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𝐼</m:t>
                                </m:r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altLang="ko-KR" sz="1200" b="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</a:endParaRPr>
                        </a:p>
                        <a:p>
                          <a:pPr marL="0" marR="0" lvl="0" indent="179705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altLang="ko-KR" sz="12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  <m:sup>
                                    <m:r>
                                      <a:rPr lang="en-US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ko-KR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  <m:sup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 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𝐼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alt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effectLst/>
                            </a:rPr>
                            <a:t> </a:t>
                          </a:r>
                          <a:endParaRPr lang="ko-KR" sz="1200" dirty="0"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7330"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≥0, </m:t>
                                </m:r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𝐼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alt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ko-KR" altLang="ko-KR" sz="12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0,   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𝐼</m:t>
                                </m:r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   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𝑇</m:t>
                                </m:r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r>
                                  <m:rPr>
                                    <m:lit/>
                                  </m:rP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alt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  <a:p>
                          <a:pPr marL="0" marR="0" lvl="0" indent="179705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ko-KR" altLang="ko-KR" sz="12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≥0,   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𝐼</m:t>
                                </m:r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   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effectLst/>
                            </a:rPr>
                            <a:t> </a:t>
                          </a:r>
                          <a:endParaRPr lang="ko-KR" sz="1200" dirty="0"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내용 개체 틀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259746712"/>
                  </p:ext>
                </p:extLst>
              </p:nvPr>
            </p:nvGraphicFramePr>
            <p:xfrm>
              <a:off x="1187963" y="2565110"/>
              <a:ext cx="5913764" cy="354708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1656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81290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8429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638471">
                    <a:tc>
                      <a:txBody>
                        <a:bodyPr/>
                        <a:lstStyle/>
                        <a:p>
                          <a:pPr marL="0" indent="0" algn="just">
                            <a:spcAft>
                              <a:spcPts val="0"/>
                            </a:spcAft>
                          </a:pPr>
                          <a:r>
                            <a:rPr lang="de-DE" sz="1200" b="0" dirty="0" smtClean="0">
                              <a:solidFill>
                                <a:srgbClr val="000000"/>
                              </a:solidFill>
                              <a:effectLst/>
                            </a:rPr>
                            <a:t>minimize</a:t>
                          </a:r>
                          <a:endParaRPr lang="ko-KR" sz="1200" b="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9090" t="-952" r="-4425" b="-46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effectLst/>
                            </a:rPr>
                            <a:t> </a:t>
                          </a:r>
                          <a:endParaRPr lang="ko-KR" sz="1200" dirty="0"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342579"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</a:endParaRPr>
                        </a:p>
                        <a:p>
                          <a:pPr marL="0" indent="0" algn="just">
                            <a:spcAft>
                              <a:spcPts val="0"/>
                            </a:spcAft>
                          </a:pPr>
                          <a:r>
                            <a:rPr lang="de-DE" sz="1200" b="0" dirty="0" smtClean="0">
                              <a:solidFill>
                                <a:srgbClr val="000000"/>
                              </a:solidFill>
                              <a:effectLst/>
                            </a:rPr>
                            <a:t>subjec </a:t>
                          </a:r>
                          <a:r>
                            <a:rPr lang="de-DE" sz="1200" b="0" dirty="0">
                              <a:solidFill>
                                <a:srgbClr val="000000"/>
                              </a:solidFill>
                              <a:effectLst/>
                            </a:rPr>
                            <a:t>to</a:t>
                          </a:r>
                          <a:endParaRPr lang="ko-KR" sz="1200" b="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9090" t="-27532" r="-4425" b="-270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effectLst/>
                            </a:rPr>
                            <a:t> </a:t>
                          </a:r>
                          <a:endParaRPr lang="ko-KR" sz="1200" dirty="0"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66039"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9090" t="-527957" r="-4425" b="-118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effectLst/>
                            </a:rPr>
                            <a:t> </a:t>
                          </a:r>
                          <a:endParaRPr lang="ko-KR" sz="1200" dirty="0"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E463F-3C21-4925-9D63-7FFCEC4373DE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내용 개체 틀 2"/>
              <p:cNvSpPr txBox="1">
                <a:spLocks/>
              </p:cNvSpPr>
              <p:nvPr/>
            </p:nvSpPr>
            <p:spPr bwMode="auto">
              <a:xfrm>
                <a:off x="1001299" y="789665"/>
                <a:ext cx="8010525" cy="16681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–"/>
                  <a:defRPr sz="12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•"/>
                  <a:defRPr sz="12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–"/>
                  <a:defRPr sz="1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»"/>
                  <a:defRPr sz="1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342900" lvl="1" indent="-342900">
                  <a:buClr>
                    <a:schemeClr val="tx2"/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altLang="ko-KR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ko-KR" kern="0" dirty="0">
                    <a:solidFill>
                      <a:schemeClr val="tx1"/>
                    </a:solidFill>
                  </a:rPr>
                  <a:t> : </a:t>
                </a:r>
                <a:r>
                  <a:rPr lang="en-US" altLang="ko-KR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technologies with multiple activities </a:t>
                </a:r>
              </a:p>
              <a:p>
                <a:pPr marL="342900" lvl="1" indent="-342900">
                  <a:buClr>
                    <a:schemeClr val="tx2"/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kern="0" dirty="0">
                    <a:solidFill>
                      <a:schemeClr val="tx1"/>
                    </a:solidFill>
                  </a:rPr>
                  <a:t> : </a:t>
                </a:r>
                <a:r>
                  <a:rPr lang="en-US" altLang="ko-KR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activity set for </a:t>
                </a:r>
                <a14:m>
                  <m:oMath xmlns:m="http://schemas.openxmlformats.org/officeDocument/2006/math">
                    <m:r>
                      <a:rPr lang="en-US" altLang="ko-KR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altLang="ko-KR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lvl="1" indent="-342900">
                  <a:buClr>
                    <a:schemeClr val="tx2"/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⋃"/>
                        <m:supHide m:val="on"/>
                        <m:ctrlP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R" b="0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b="0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 </a:t>
                </a:r>
              </a:p>
              <a:p>
                <a:pPr marL="342900" lvl="1" indent="-342900">
                  <a:buClr>
                    <a:schemeClr val="tx2"/>
                  </a:buClr>
                  <a:buFont typeface="Wingdings" pitchFamily="2" charset="2"/>
                  <a:buChar char="§"/>
                </a:pPr>
                <a:r>
                  <a:rPr lang="en-US" altLang="ko-KR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convenience, let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ko-KR" ker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i="1" ker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i="1" ker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i="1" ker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b="0" i="1" kern="0" smtClean="0">
                        <a:latin typeface="Cambria Math" panose="02040503050406030204" pitchFamily="18" charset="0"/>
                      </a:rPr>
                      <m:t>\</m:t>
                    </m:r>
                    <m:sSub>
                      <m:sSubPr>
                        <m:ctrlP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ko-KR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(⊆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2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denotes the set of activities generating </a:t>
                </a:r>
                <a14:m>
                  <m:oMath xmlns:m="http://schemas.openxmlformats.org/officeDocument/2006/math">
                    <m:r>
                      <a:rPr lang="de-DE" altLang="ko-KR" sz="1200" i="1">
                        <a:latin typeface="Cambria Math"/>
                      </a:rPr>
                      <m:t>𝑗</m:t>
                    </m:r>
                  </m:oMath>
                </a14:m>
                <a:endParaRPr lang="en-US" altLang="ko-KR" sz="1200" i="1" dirty="0">
                  <a:latin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ko-K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denotes the set of activities consuming </a:t>
                </a:r>
                <a14:m>
                  <m:oMath xmlns:m="http://schemas.openxmlformats.org/officeDocument/2006/math">
                    <m:r>
                      <a:rPr lang="de-DE" altLang="ko-KR" sz="1200" i="1">
                        <a:latin typeface="Cambria Math"/>
                      </a:rPr>
                      <m:t>𝑗</m:t>
                    </m:r>
                  </m:oMath>
                </a14:m>
                <a:endParaRPr lang="en-US" altLang="ko-KR" sz="1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de-DE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de-DE" altLang="ko-K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altLang="ko-KR" sz="1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altLang="ko-KR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de-DE" altLang="ko-KR" sz="1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altLang="ko-KR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activity variable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altLang="ko-KR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</a:t>
                </a:r>
                <a:r>
                  <a:rPr lang="de-DE" altLang="ko-KR" sz="1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ko-K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altLang="ko-KR" sz="1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altLang="ko-KR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at time </a:t>
                </a:r>
                <a14:m>
                  <m:oMath xmlns:m="http://schemas.openxmlformats.org/officeDocument/2006/math">
                    <m:r>
                      <a:rPr lang="de-DE" altLang="ko-K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ko-KR" sz="1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de-DE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de-DE" altLang="ko-K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altLang="ko-KR" sz="1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altLang="ko-KR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de-DE" altLang="ko-KR" sz="1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de-DE" altLang="ko-KR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main output efficiency of activity variable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altLang="ko-KR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at time </a:t>
                </a:r>
                <a14:m>
                  <m:oMath xmlns:m="http://schemas.openxmlformats.org/officeDocument/2006/math">
                    <m:r>
                      <a:rPr lang="de-DE" altLang="ko-K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ko-KR" altLang="en-US" sz="1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ko-KR" altLang="en-US" sz="1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01299" y="789665"/>
                <a:ext cx="8010525" cy="1668189"/>
              </a:xfrm>
              <a:prstGeom prst="rect">
                <a:avLst/>
              </a:prstGeom>
              <a:blipFill rotWithShape="0">
                <a:blip r:embed="rId3"/>
                <a:stretch>
                  <a:fillRect t="-733" b="-1391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7333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 Box 8"/>
          <p:cNvSpPr txBox="1">
            <a:spLocks noChangeArrowheads="1"/>
          </p:cNvSpPr>
          <p:nvPr/>
        </p:nvSpPr>
        <p:spPr bwMode="auto">
          <a:xfrm>
            <a:off x="2055964" y="783800"/>
            <a:ext cx="863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>
                <a:solidFill>
                  <a:srgbClr val="000000"/>
                </a:solidFill>
                <a:ea typeface="굴림" charset="-127"/>
              </a:rPr>
              <a:t>car energy </a:t>
            </a:r>
          </a:p>
        </p:txBody>
      </p:sp>
      <p:sp>
        <p:nvSpPr>
          <p:cNvPr id="57" name="Text Box 136"/>
          <p:cNvSpPr txBox="1">
            <a:spLocks noChangeArrowheads="1"/>
          </p:cNvSpPr>
          <p:nvPr/>
        </p:nvSpPr>
        <p:spPr bwMode="auto">
          <a:xfrm>
            <a:off x="2127402" y="987000"/>
            <a:ext cx="52770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oil(1)</a:t>
            </a:r>
          </a:p>
        </p:txBody>
      </p:sp>
      <p:sp>
        <p:nvSpPr>
          <p:cNvPr id="59" name="Text Box 136"/>
          <p:cNvSpPr txBox="1">
            <a:spLocks noChangeArrowheads="1"/>
          </p:cNvSpPr>
          <p:nvPr/>
        </p:nvSpPr>
        <p:spPr bwMode="auto">
          <a:xfrm>
            <a:off x="2559202" y="1308419"/>
            <a:ext cx="98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kern="0" dirty="0">
                <a:solidFill>
                  <a:srgbClr val="000000"/>
                </a:solidFill>
              </a:rPr>
              <a:t>electricity(3)</a:t>
            </a:r>
          </a:p>
        </p:txBody>
      </p:sp>
      <p:sp>
        <p:nvSpPr>
          <p:cNvPr id="63" name="Text Box 136"/>
          <p:cNvSpPr txBox="1">
            <a:spLocks noChangeArrowheads="1"/>
          </p:cNvSpPr>
          <p:nvPr/>
        </p:nvSpPr>
        <p:spPr bwMode="auto">
          <a:xfrm>
            <a:off x="2343302" y="1121980"/>
            <a:ext cx="10550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kern="0" dirty="0">
                <a:solidFill>
                  <a:srgbClr val="000000"/>
                </a:solidFill>
              </a:rPr>
              <a:t>bio ethanol(2)</a:t>
            </a:r>
          </a:p>
        </p:txBody>
      </p:sp>
      <p:sp>
        <p:nvSpPr>
          <p:cNvPr id="66" name="Line 223"/>
          <p:cNvSpPr>
            <a:spLocks noChangeShapeType="1"/>
          </p:cNvSpPr>
          <p:nvPr/>
        </p:nvSpPr>
        <p:spPr bwMode="auto">
          <a:xfrm>
            <a:off x="1873402" y="2269888"/>
            <a:ext cx="466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67" name="Line 224"/>
          <p:cNvSpPr>
            <a:spLocks noChangeShapeType="1"/>
          </p:cNvSpPr>
          <p:nvPr/>
        </p:nvSpPr>
        <p:spPr bwMode="auto">
          <a:xfrm flipV="1">
            <a:off x="1868640" y="3750013"/>
            <a:ext cx="90963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68" name="Line 226"/>
          <p:cNvSpPr>
            <a:spLocks noChangeShapeType="1"/>
          </p:cNvSpPr>
          <p:nvPr/>
        </p:nvSpPr>
        <p:spPr bwMode="auto">
          <a:xfrm>
            <a:off x="2572038" y="2065018"/>
            <a:ext cx="78581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69" name="Text Box 8"/>
          <p:cNvSpPr txBox="1">
            <a:spLocks noChangeArrowheads="1"/>
          </p:cNvSpPr>
          <p:nvPr/>
        </p:nvSpPr>
        <p:spPr bwMode="auto">
          <a:xfrm>
            <a:off x="2055964" y="783800"/>
            <a:ext cx="863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>
                <a:solidFill>
                  <a:srgbClr val="000000"/>
                </a:solidFill>
                <a:ea typeface="굴림" charset="-127"/>
              </a:rPr>
              <a:t>car energy </a:t>
            </a:r>
          </a:p>
        </p:txBody>
      </p:sp>
      <p:sp>
        <p:nvSpPr>
          <p:cNvPr id="72" name="Text Box 8"/>
          <p:cNvSpPr txBox="1">
            <a:spLocks noChangeArrowheads="1"/>
          </p:cNvSpPr>
          <p:nvPr/>
        </p:nvSpPr>
        <p:spPr bwMode="auto">
          <a:xfrm>
            <a:off x="4310214" y="780625"/>
            <a:ext cx="11604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>
                <a:solidFill>
                  <a:srgbClr val="000000"/>
                </a:solidFill>
                <a:ea typeface="굴림" charset="-127"/>
              </a:rPr>
              <a:t>blended energy </a:t>
            </a:r>
          </a:p>
        </p:txBody>
      </p:sp>
      <p:sp>
        <p:nvSpPr>
          <p:cNvPr id="73" name="Text Box 136"/>
          <p:cNvSpPr txBox="1">
            <a:spLocks noChangeArrowheads="1"/>
          </p:cNvSpPr>
          <p:nvPr/>
        </p:nvSpPr>
        <p:spPr bwMode="auto">
          <a:xfrm>
            <a:off x="4267352" y="974300"/>
            <a:ext cx="165622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dirty="0" err="1">
                <a:solidFill>
                  <a:srgbClr val="000000"/>
                </a:solidFill>
                <a:ea typeface="굴림" charset="-127"/>
              </a:rPr>
              <a:t>gasoline+bio</a:t>
            </a:r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 ethanol(4)</a:t>
            </a:r>
          </a:p>
        </p:txBody>
      </p:sp>
      <p:sp>
        <p:nvSpPr>
          <p:cNvPr id="74" name="Line 233"/>
          <p:cNvSpPr>
            <a:spLocks noChangeShapeType="1"/>
          </p:cNvSpPr>
          <p:nvPr/>
        </p:nvSpPr>
        <p:spPr bwMode="auto">
          <a:xfrm>
            <a:off x="4186581" y="1946297"/>
            <a:ext cx="5905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75" name="Line 236"/>
          <p:cNvSpPr>
            <a:spLocks noChangeShapeType="1"/>
          </p:cNvSpPr>
          <p:nvPr/>
        </p:nvSpPr>
        <p:spPr bwMode="auto">
          <a:xfrm>
            <a:off x="4769001" y="1755750"/>
            <a:ext cx="8572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78" name="Line 237"/>
          <p:cNvSpPr>
            <a:spLocks noChangeShapeType="1"/>
          </p:cNvSpPr>
          <p:nvPr/>
        </p:nvSpPr>
        <p:spPr bwMode="auto">
          <a:xfrm>
            <a:off x="4751665" y="3244581"/>
            <a:ext cx="847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79" name="Line 238"/>
          <p:cNvSpPr>
            <a:spLocks noChangeShapeType="1"/>
          </p:cNvSpPr>
          <p:nvPr/>
        </p:nvSpPr>
        <p:spPr bwMode="auto">
          <a:xfrm flipV="1">
            <a:off x="2786466" y="2862504"/>
            <a:ext cx="282637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80" name="Text Box 8"/>
          <p:cNvSpPr txBox="1">
            <a:spLocks noChangeArrowheads="1"/>
          </p:cNvSpPr>
          <p:nvPr/>
        </p:nvSpPr>
        <p:spPr bwMode="auto">
          <a:xfrm>
            <a:off x="4310214" y="780625"/>
            <a:ext cx="11604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>
                <a:solidFill>
                  <a:srgbClr val="000000"/>
                </a:solidFill>
                <a:ea typeface="굴림" charset="-127"/>
              </a:rPr>
              <a:t>blended energy </a:t>
            </a:r>
          </a:p>
        </p:txBody>
      </p:sp>
      <p:sp>
        <p:nvSpPr>
          <p:cNvPr id="82" name="Text Box 8"/>
          <p:cNvSpPr txBox="1">
            <a:spLocks noChangeArrowheads="1"/>
          </p:cNvSpPr>
          <p:nvPr/>
        </p:nvSpPr>
        <p:spPr bwMode="auto">
          <a:xfrm>
            <a:off x="7059764" y="767925"/>
            <a:ext cx="9318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>
                <a:solidFill>
                  <a:srgbClr val="000000"/>
                </a:solidFill>
                <a:ea typeface="굴림" charset="-127"/>
              </a:rPr>
              <a:t>car demand </a:t>
            </a:r>
          </a:p>
        </p:txBody>
      </p:sp>
      <p:sp>
        <p:nvSpPr>
          <p:cNvPr id="83" name="Text Box 136"/>
          <p:cNvSpPr txBox="1">
            <a:spLocks noChangeArrowheads="1"/>
          </p:cNvSpPr>
          <p:nvPr/>
        </p:nvSpPr>
        <p:spPr bwMode="auto">
          <a:xfrm>
            <a:off x="6750202" y="971125"/>
            <a:ext cx="169790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2,000 billion</a:t>
            </a:r>
            <a:r>
              <a:rPr lang="ko-KR" altLang="en-US" dirty="0">
                <a:solidFill>
                  <a:srgbClr val="000000"/>
                </a:solidFill>
                <a:ea typeface="굴림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km/year(5)</a:t>
            </a:r>
          </a:p>
        </p:txBody>
      </p:sp>
      <p:sp>
        <p:nvSpPr>
          <p:cNvPr id="84" name="Line 243"/>
          <p:cNvSpPr>
            <a:spLocks noChangeShapeType="1"/>
          </p:cNvSpPr>
          <p:nvPr/>
        </p:nvSpPr>
        <p:spPr bwMode="auto">
          <a:xfrm>
            <a:off x="7223276" y="1436451"/>
            <a:ext cx="0" cy="344979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85" name="Line 246"/>
          <p:cNvSpPr>
            <a:spLocks noChangeShapeType="1"/>
          </p:cNvSpPr>
          <p:nvPr/>
        </p:nvSpPr>
        <p:spPr bwMode="auto">
          <a:xfrm>
            <a:off x="6454927" y="4209583"/>
            <a:ext cx="7715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86" name="Text Box 247"/>
          <p:cNvSpPr txBox="1">
            <a:spLocks noChangeArrowheads="1"/>
          </p:cNvSpPr>
          <p:nvPr/>
        </p:nvSpPr>
        <p:spPr bwMode="auto">
          <a:xfrm>
            <a:off x="1943251" y="2053989"/>
            <a:ext cx="24878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7" name="Text Box 248"/>
          <p:cNvSpPr txBox="1">
            <a:spLocks noChangeArrowheads="1"/>
          </p:cNvSpPr>
          <p:nvPr/>
        </p:nvSpPr>
        <p:spPr bwMode="auto">
          <a:xfrm>
            <a:off x="1968651" y="2736614"/>
            <a:ext cx="24878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8" name="Text Box 249"/>
          <p:cNvSpPr txBox="1">
            <a:spLocks noChangeArrowheads="1"/>
          </p:cNvSpPr>
          <p:nvPr/>
        </p:nvSpPr>
        <p:spPr bwMode="auto">
          <a:xfrm>
            <a:off x="1975001" y="3513477"/>
            <a:ext cx="2603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9" name="Text Box 252"/>
          <p:cNvSpPr txBox="1">
            <a:spLocks noChangeArrowheads="1"/>
          </p:cNvSpPr>
          <p:nvPr/>
        </p:nvSpPr>
        <p:spPr bwMode="auto">
          <a:xfrm>
            <a:off x="4232810" y="1766332"/>
            <a:ext cx="4413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10/9</a:t>
            </a:r>
          </a:p>
        </p:txBody>
      </p:sp>
      <p:sp>
        <p:nvSpPr>
          <p:cNvPr id="90" name="Text Box 253"/>
          <p:cNvSpPr txBox="1">
            <a:spLocks noChangeArrowheads="1"/>
          </p:cNvSpPr>
          <p:nvPr/>
        </p:nvSpPr>
        <p:spPr bwMode="auto">
          <a:xfrm>
            <a:off x="6404127" y="1474764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15km</a:t>
            </a:r>
          </a:p>
        </p:txBody>
      </p:sp>
      <p:sp>
        <p:nvSpPr>
          <p:cNvPr id="91" name="Line 257"/>
          <p:cNvSpPr>
            <a:spLocks noChangeShapeType="1"/>
          </p:cNvSpPr>
          <p:nvPr/>
        </p:nvSpPr>
        <p:spPr bwMode="auto">
          <a:xfrm>
            <a:off x="2359370" y="1840335"/>
            <a:ext cx="10001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92" name="Text Box 259"/>
          <p:cNvSpPr txBox="1">
            <a:spLocks noChangeArrowheads="1"/>
          </p:cNvSpPr>
          <p:nvPr/>
        </p:nvSpPr>
        <p:spPr bwMode="auto">
          <a:xfrm>
            <a:off x="4781183" y="3052071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93" name="Text Box 260"/>
          <p:cNvSpPr txBox="1">
            <a:spLocks noChangeArrowheads="1"/>
          </p:cNvSpPr>
          <p:nvPr/>
        </p:nvSpPr>
        <p:spPr bwMode="auto">
          <a:xfrm>
            <a:off x="4822384" y="2648747"/>
            <a:ext cx="5277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1KWh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94" name="Text Box 261"/>
          <p:cNvSpPr txBox="1">
            <a:spLocks noChangeArrowheads="1"/>
          </p:cNvSpPr>
          <p:nvPr/>
        </p:nvSpPr>
        <p:spPr bwMode="auto">
          <a:xfrm>
            <a:off x="4875378" y="3993600"/>
            <a:ext cx="5277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1KWh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95" name="Text Box 262"/>
          <p:cNvSpPr txBox="1">
            <a:spLocks noChangeArrowheads="1"/>
          </p:cNvSpPr>
          <p:nvPr/>
        </p:nvSpPr>
        <p:spPr bwMode="auto">
          <a:xfrm>
            <a:off x="4962677" y="1506514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96" name="Line 271"/>
          <p:cNvSpPr>
            <a:spLocks noChangeShapeType="1"/>
          </p:cNvSpPr>
          <p:nvPr/>
        </p:nvSpPr>
        <p:spPr bwMode="auto">
          <a:xfrm>
            <a:off x="1873401" y="2950925"/>
            <a:ext cx="685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97" name="Line 272"/>
          <p:cNvSpPr>
            <a:spLocks noChangeShapeType="1"/>
          </p:cNvSpPr>
          <p:nvPr/>
        </p:nvSpPr>
        <p:spPr bwMode="auto">
          <a:xfrm>
            <a:off x="2778276" y="4238158"/>
            <a:ext cx="2857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98" name="Text Box 273"/>
          <p:cNvSpPr txBox="1">
            <a:spLocks noChangeArrowheads="1"/>
          </p:cNvSpPr>
          <p:nvPr/>
        </p:nvSpPr>
        <p:spPr bwMode="auto">
          <a:xfrm>
            <a:off x="2801657" y="1889443"/>
            <a:ext cx="5365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10/81</a:t>
            </a:r>
          </a:p>
        </p:txBody>
      </p:sp>
      <p:sp>
        <p:nvSpPr>
          <p:cNvPr id="99" name="Text Box 274"/>
          <p:cNvSpPr txBox="1">
            <a:spLocks noChangeArrowheads="1"/>
          </p:cNvSpPr>
          <p:nvPr/>
        </p:nvSpPr>
        <p:spPr bwMode="auto">
          <a:xfrm>
            <a:off x="2881464" y="1644892"/>
            <a:ext cx="4794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01" name="Line 237"/>
          <p:cNvSpPr>
            <a:spLocks noChangeShapeType="1"/>
          </p:cNvSpPr>
          <p:nvPr/>
        </p:nvSpPr>
        <p:spPr bwMode="auto">
          <a:xfrm>
            <a:off x="6431989" y="2804728"/>
            <a:ext cx="7715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02" name="Text Box 253"/>
          <p:cNvSpPr txBox="1">
            <a:spLocks noChangeArrowheads="1"/>
          </p:cNvSpPr>
          <p:nvPr/>
        </p:nvSpPr>
        <p:spPr bwMode="auto">
          <a:xfrm>
            <a:off x="6426973" y="3958799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10km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103" name="Line 271"/>
          <p:cNvSpPr>
            <a:spLocks noChangeShapeType="1"/>
          </p:cNvSpPr>
          <p:nvPr/>
        </p:nvSpPr>
        <p:spPr bwMode="auto">
          <a:xfrm>
            <a:off x="6467438" y="1746225"/>
            <a:ext cx="76044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04" name="Text Box 253"/>
          <p:cNvSpPr txBox="1">
            <a:spLocks noChangeArrowheads="1"/>
          </p:cNvSpPr>
          <p:nvPr/>
        </p:nvSpPr>
        <p:spPr bwMode="auto">
          <a:xfrm>
            <a:off x="6460684" y="2590473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30km</a:t>
            </a:r>
          </a:p>
        </p:txBody>
      </p:sp>
      <p:sp>
        <p:nvSpPr>
          <p:cNvPr id="110" name="Line 272"/>
          <p:cNvSpPr>
            <a:spLocks noChangeShapeType="1"/>
          </p:cNvSpPr>
          <p:nvPr/>
        </p:nvSpPr>
        <p:spPr bwMode="auto">
          <a:xfrm>
            <a:off x="2775716" y="3466861"/>
            <a:ext cx="283498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1" name="Text Box 260"/>
          <p:cNvSpPr txBox="1">
            <a:spLocks noChangeArrowheads="1"/>
          </p:cNvSpPr>
          <p:nvPr/>
        </p:nvSpPr>
        <p:spPr bwMode="auto">
          <a:xfrm>
            <a:off x="4744759" y="3277475"/>
            <a:ext cx="5277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3KWh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112" name="Line 237"/>
          <p:cNvSpPr>
            <a:spLocks noChangeShapeType="1"/>
          </p:cNvSpPr>
          <p:nvPr/>
        </p:nvSpPr>
        <p:spPr bwMode="auto">
          <a:xfrm>
            <a:off x="6433316" y="3338793"/>
            <a:ext cx="7715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3" name="Text Box 253"/>
          <p:cNvSpPr txBox="1">
            <a:spLocks noChangeArrowheads="1"/>
          </p:cNvSpPr>
          <p:nvPr/>
        </p:nvSpPr>
        <p:spPr bwMode="auto">
          <a:xfrm>
            <a:off x="6476769" y="3125901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50km</a:t>
            </a:r>
          </a:p>
        </p:txBody>
      </p:sp>
      <p:sp>
        <p:nvSpPr>
          <p:cNvPr id="100" name="Rectangle 7"/>
          <p:cNvSpPr>
            <a:spLocks noChangeArrowheads="1"/>
          </p:cNvSpPr>
          <p:nvPr/>
        </p:nvSpPr>
        <p:spPr bwMode="auto">
          <a:xfrm>
            <a:off x="5615825" y="2665307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dirty="0">
                <a:solidFill>
                  <a:srgbClr val="000000"/>
                </a:solidFill>
                <a:ea typeface="굴림" charset="-127"/>
              </a:rPr>
              <a:t>   city</a:t>
            </a:r>
          </a:p>
        </p:txBody>
      </p:sp>
      <p:sp>
        <p:nvSpPr>
          <p:cNvPr id="105" name="직사각형 104"/>
          <p:cNvSpPr/>
          <p:nvPr/>
        </p:nvSpPr>
        <p:spPr bwMode="auto">
          <a:xfrm>
            <a:off x="5436136" y="2319252"/>
            <a:ext cx="1178088" cy="1359673"/>
          </a:xfrm>
          <a:prstGeom prst="rect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ko-KR" altLang="en-US" sz="1000"/>
          </a:p>
        </p:txBody>
      </p:sp>
      <p:sp>
        <p:nvSpPr>
          <p:cNvPr id="106" name="Rectangle 7"/>
          <p:cNvSpPr>
            <a:spLocks noChangeArrowheads="1"/>
          </p:cNvSpPr>
          <p:nvPr/>
        </p:nvSpPr>
        <p:spPr bwMode="auto">
          <a:xfrm>
            <a:off x="5609199" y="3175519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dirty="0">
                <a:solidFill>
                  <a:srgbClr val="000000"/>
                </a:solidFill>
                <a:ea typeface="굴림" charset="-127"/>
              </a:rPr>
              <a:t>  highway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5521132" y="2280501"/>
            <a:ext cx="11569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plug-in hybrid</a:t>
            </a:r>
          </a:p>
        </p:txBody>
      </p:sp>
      <p:sp>
        <p:nvSpPr>
          <p:cNvPr id="121" name="Rectangle 7"/>
          <p:cNvSpPr>
            <a:spLocks noChangeArrowheads="1"/>
          </p:cNvSpPr>
          <p:nvPr/>
        </p:nvSpPr>
        <p:spPr bwMode="auto">
          <a:xfrm>
            <a:off x="5629040" y="1557680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    </a:t>
            </a:r>
            <a:r>
              <a:rPr lang="en-US" altLang="ko-KR" sz="1000" kern="0">
                <a:solidFill>
                  <a:srgbClr val="000000"/>
                </a:solidFill>
              </a:rPr>
              <a:t>middle car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5629637" y="1557664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5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23" name="Rectangle 7"/>
          <p:cNvSpPr>
            <a:spLocks noChangeArrowheads="1"/>
          </p:cNvSpPr>
          <p:nvPr/>
        </p:nvSpPr>
        <p:spPr bwMode="auto">
          <a:xfrm>
            <a:off x="5624654" y="4029666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    electric car</a:t>
            </a:r>
          </a:p>
        </p:txBody>
      </p:sp>
      <p:sp>
        <p:nvSpPr>
          <p:cNvPr id="125" name="Rectangle 7"/>
          <p:cNvSpPr>
            <a:spLocks noChangeArrowheads="1"/>
          </p:cNvSpPr>
          <p:nvPr/>
        </p:nvSpPr>
        <p:spPr bwMode="auto">
          <a:xfrm>
            <a:off x="3357907" y="1760156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    BE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3357850" y="1755890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>
                <a:solidFill>
                  <a:srgbClr val="FF0000"/>
                </a:solidFill>
              </a:rPr>
              <a:t>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7" name="Rectangle 7"/>
          <p:cNvSpPr>
            <a:spLocks noChangeArrowheads="1"/>
          </p:cNvSpPr>
          <p:nvPr/>
        </p:nvSpPr>
        <p:spPr bwMode="auto">
          <a:xfrm>
            <a:off x="1034592" y="3601768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electricity</a:t>
            </a: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carrier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1034535" y="3598377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3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29" name="Rectangle 7"/>
          <p:cNvSpPr>
            <a:spLocks noChangeArrowheads="1"/>
          </p:cNvSpPr>
          <p:nvPr/>
        </p:nvSpPr>
        <p:spPr bwMode="auto">
          <a:xfrm>
            <a:off x="1046371" y="2784587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indent="85725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bio ethanol</a:t>
            </a:r>
          </a:p>
          <a:p>
            <a:pPr indent="85725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carrier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1046314" y="2780419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2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31" name="Rectangle 7"/>
          <p:cNvSpPr>
            <a:spLocks noChangeArrowheads="1"/>
          </p:cNvSpPr>
          <p:nvPr/>
        </p:nvSpPr>
        <p:spPr bwMode="auto">
          <a:xfrm>
            <a:off x="1046371" y="2096166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indent="88900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oil carrier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1046370" y="2091910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1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77" name="Line 243"/>
          <p:cNvSpPr>
            <a:spLocks noChangeShapeType="1"/>
          </p:cNvSpPr>
          <p:nvPr/>
        </p:nvSpPr>
        <p:spPr bwMode="auto">
          <a:xfrm flipH="1">
            <a:off x="4762747" y="1381599"/>
            <a:ext cx="0" cy="350464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108" name="Line 243"/>
          <p:cNvSpPr>
            <a:spLocks noChangeShapeType="1"/>
          </p:cNvSpPr>
          <p:nvPr/>
        </p:nvSpPr>
        <p:spPr bwMode="auto">
          <a:xfrm>
            <a:off x="2777481" y="1709911"/>
            <a:ext cx="0" cy="363336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109" name="Line 243"/>
          <p:cNvSpPr>
            <a:spLocks noChangeShapeType="1"/>
          </p:cNvSpPr>
          <p:nvPr/>
        </p:nvSpPr>
        <p:spPr bwMode="auto">
          <a:xfrm flipH="1">
            <a:off x="2546377" y="1474764"/>
            <a:ext cx="0" cy="320855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4" name="Line 243"/>
          <p:cNvSpPr>
            <a:spLocks noChangeShapeType="1"/>
          </p:cNvSpPr>
          <p:nvPr/>
        </p:nvSpPr>
        <p:spPr bwMode="auto">
          <a:xfrm flipH="1">
            <a:off x="2324866" y="1329107"/>
            <a:ext cx="0" cy="27816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704849" y="157397"/>
            <a:ext cx="8818457" cy="569626"/>
          </a:xfrm>
        </p:spPr>
        <p:txBody>
          <a:bodyPr/>
          <a:lstStyle/>
          <a:p>
            <a:r>
              <a:rPr lang="en-US" altLang="ko-KR" b="0" dirty="0"/>
              <a:t>LP formulation</a:t>
            </a:r>
            <a:r>
              <a:rPr lang="ko-KR" altLang="en-US" b="0" dirty="0"/>
              <a:t> </a:t>
            </a:r>
            <a:r>
              <a:rPr lang="en-US" altLang="ko-KR" b="0" dirty="0"/>
              <a:t>: (Basic LP ma) example</a:t>
            </a:r>
            <a:endParaRPr lang="ko-KR" alt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직사각형 115"/>
              <p:cNvSpPr/>
              <p:nvPr/>
            </p:nvSpPr>
            <p:spPr>
              <a:xfrm>
                <a:off x="5143509" y="2041362"/>
                <a:ext cx="1582549" cy="2794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.1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+50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.2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de-DE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6" name="직사각형 1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509" y="2041362"/>
                <a:ext cx="1582549" cy="2794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/>
              <p:cNvSpPr txBox="1"/>
              <p:nvPr/>
            </p:nvSpPr>
            <p:spPr>
              <a:xfrm>
                <a:off x="3586208" y="4901105"/>
                <a:ext cx="132292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5,7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5" name="TextBox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208" y="4901105"/>
                <a:ext cx="1322926" cy="184666"/>
              </a:xfrm>
              <a:prstGeom prst="rect">
                <a:avLst/>
              </a:prstGeom>
              <a:blipFill rotWithShape="0">
                <a:blip r:embed="rId3"/>
                <a:stretch>
                  <a:fillRect l="-2304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/>
              <p:cNvSpPr txBox="1"/>
              <p:nvPr/>
            </p:nvSpPr>
            <p:spPr>
              <a:xfrm>
                <a:off x="6393398" y="4954318"/>
                <a:ext cx="168969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5,6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.1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,6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.2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,7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398" y="4954318"/>
                <a:ext cx="1689693" cy="184666"/>
              </a:xfrm>
              <a:prstGeom prst="rect">
                <a:avLst/>
              </a:prstGeom>
              <a:blipFill>
                <a:blip r:embed="rId4"/>
                <a:stretch>
                  <a:fillRect l="-1805" r="-2166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/>
              <p:cNvSpPr txBox="1"/>
              <p:nvPr/>
            </p:nvSpPr>
            <p:spPr>
              <a:xfrm>
                <a:off x="3806264" y="5121006"/>
                <a:ext cx="1112869" cy="3468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3" name="TextBox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6264" y="5121006"/>
                <a:ext cx="1112869" cy="346890"/>
              </a:xfrm>
              <a:prstGeom prst="rect">
                <a:avLst/>
              </a:prstGeom>
              <a:blipFill rotWithShape="0">
                <a:blip r:embed="rId5"/>
                <a:stretch>
                  <a:fillRect l="-1093" t="-3509" b="-140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/>
              <p:nvPr/>
            </p:nvSpPr>
            <p:spPr>
              <a:xfrm>
                <a:off x="6132076" y="5261121"/>
                <a:ext cx="2425792" cy="189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.1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.2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+10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076" y="5261121"/>
                <a:ext cx="2425792" cy="189732"/>
              </a:xfrm>
              <a:prstGeom prst="rect">
                <a:avLst/>
              </a:prstGeom>
              <a:blipFill>
                <a:blip r:embed="rId6"/>
                <a:stretch>
                  <a:fillRect l="-1256" b="-225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/>
              <p:cNvSpPr txBox="1"/>
              <p:nvPr/>
            </p:nvSpPr>
            <p:spPr>
              <a:xfrm>
                <a:off x="1118128" y="4110770"/>
                <a:ext cx="1205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128" y="4110770"/>
                <a:ext cx="1205330" cy="184666"/>
              </a:xfrm>
              <a:prstGeom prst="rect">
                <a:avLst/>
              </a:prstGeom>
              <a:blipFill>
                <a:blip r:embed="rId7"/>
                <a:stretch>
                  <a:fillRect l="-2525" b="-129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1834589" y="4340819"/>
                <a:ext cx="541174" cy="185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589" y="4340819"/>
                <a:ext cx="541174" cy="185564"/>
              </a:xfrm>
              <a:prstGeom prst="rect">
                <a:avLst/>
              </a:prstGeom>
              <a:blipFill>
                <a:blip r:embed="rId8"/>
                <a:stretch>
                  <a:fillRect l="-4494" b="-161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/>
              <p:cNvSpPr txBox="1"/>
              <p:nvPr/>
            </p:nvSpPr>
            <p:spPr>
              <a:xfrm>
                <a:off x="1407953" y="4706249"/>
                <a:ext cx="125842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7" name="TextBox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953" y="4706249"/>
                <a:ext cx="1258421" cy="184666"/>
              </a:xfrm>
              <a:prstGeom prst="rect">
                <a:avLst/>
              </a:prstGeom>
              <a:blipFill>
                <a:blip r:embed="rId9"/>
                <a:stretch>
                  <a:fillRect l="-48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/>
              <p:cNvSpPr txBox="1"/>
              <p:nvPr/>
            </p:nvSpPr>
            <p:spPr>
              <a:xfrm>
                <a:off x="1922112" y="4934406"/>
                <a:ext cx="739818" cy="3468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81</m:t>
                          </m:r>
                        </m:den>
                      </m:f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8" name="TextBox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112" y="4934406"/>
                <a:ext cx="739818" cy="346890"/>
              </a:xfrm>
              <a:prstGeom prst="rect">
                <a:avLst/>
              </a:prstGeom>
              <a:blipFill>
                <a:blip r:embed="rId10"/>
                <a:stretch>
                  <a:fillRect l="-1639" t="-1754" b="-140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/>
              <p:cNvSpPr txBox="1"/>
              <p:nvPr/>
            </p:nvSpPr>
            <p:spPr>
              <a:xfrm>
                <a:off x="1033107" y="5369561"/>
                <a:ext cx="168058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.1,6.2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9" name="TextBox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107" y="5369561"/>
                <a:ext cx="1680588" cy="184666"/>
              </a:xfrm>
              <a:prstGeom prst="rect">
                <a:avLst/>
              </a:prstGeom>
              <a:blipFill>
                <a:blip r:embed="rId11"/>
                <a:stretch>
                  <a:fillRect l="-1812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/>
              <p:cNvSpPr txBox="1"/>
              <p:nvPr/>
            </p:nvSpPr>
            <p:spPr>
              <a:xfrm>
                <a:off x="1689339" y="5624099"/>
                <a:ext cx="1477905" cy="1871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.2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0" name="TextBox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339" y="5624099"/>
                <a:ext cx="1477905" cy="187103"/>
              </a:xfrm>
              <a:prstGeom prst="rect">
                <a:avLst/>
              </a:prstGeom>
              <a:blipFill>
                <a:blip r:embed="rId12"/>
                <a:stretch>
                  <a:fillRect l="-823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직사각형 140"/>
              <p:cNvSpPr/>
              <p:nvPr/>
            </p:nvSpPr>
            <p:spPr>
              <a:xfrm>
                <a:off x="5626251" y="1298389"/>
                <a:ext cx="904928" cy="2820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de-DE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1" name="직사각형 1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251" y="1298389"/>
                <a:ext cx="904928" cy="2820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직사각형 141"/>
              <p:cNvSpPr/>
              <p:nvPr/>
            </p:nvSpPr>
            <p:spPr>
              <a:xfrm>
                <a:off x="5607440" y="3769150"/>
                <a:ext cx="900118" cy="2775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de-DE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2" name="직사각형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440" y="3769150"/>
                <a:ext cx="900118" cy="27751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TextBox 119"/>
          <p:cNvSpPr txBox="1"/>
          <p:nvPr/>
        </p:nvSpPr>
        <p:spPr>
          <a:xfrm>
            <a:off x="5445516" y="2332176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6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5617197" y="2659436"/>
            <a:ext cx="147256" cy="150312"/>
          </a:xfrm>
          <a:prstGeom prst="rect">
            <a:avLst/>
          </a:prstGeom>
          <a:solidFill>
            <a:srgbClr val="FFFF00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8A2BE2"/>
                </a:solidFill>
              </a:rPr>
              <a:t>1</a:t>
            </a:r>
            <a:endParaRPr lang="ko-KR" altLang="en-US" sz="800" dirty="0">
              <a:solidFill>
                <a:srgbClr val="8A2BE2"/>
              </a:solidFill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5621733" y="4032990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5614115" y="3171667"/>
            <a:ext cx="147256" cy="150312"/>
          </a:xfrm>
          <a:prstGeom prst="rect">
            <a:avLst/>
          </a:prstGeom>
          <a:solidFill>
            <a:srgbClr val="FFFF00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8A2BE2"/>
                </a:solidFill>
              </a:rPr>
              <a:t>2</a:t>
            </a:r>
            <a:endParaRPr lang="ko-KR" altLang="en-US" sz="800" dirty="0">
              <a:solidFill>
                <a:srgbClr val="8A2BE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직사각형 147"/>
              <p:cNvSpPr/>
              <p:nvPr/>
            </p:nvSpPr>
            <p:spPr>
              <a:xfrm>
                <a:off x="3121176" y="5828456"/>
                <a:ext cx="139236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kern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altLang="ko-KR" b="0" i="1" kern="0" smtClean="0">
                          <a:latin typeface="Cambria Math" panose="02040503050406030204" pitchFamily="18" charset="0"/>
                        </a:rPr>
                        <m:t>1,2,3,4,5,6,7</m:t>
                      </m:r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8" name="직사각형 1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176" y="5828456"/>
                <a:ext cx="1392369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직사각형 148"/>
              <p:cNvSpPr/>
              <p:nvPr/>
            </p:nvSpPr>
            <p:spPr>
              <a:xfrm>
                <a:off x="3076209" y="6050057"/>
                <a:ext cx="235705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ko-KR" b="0" i="0" kern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kern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b="0" i="1" kern="0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ko-KR" b="0" i="1" kern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b="0" i="1" kern="0" smtClean="0">
                          <a:latin typeface="Cambria Math" panose="02040503050406030204" pitchFamily="18" charset="0"/>
                        </a:rPr>
                        <m:t>\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altLang="ko-KR" b="0" i="1" kern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={6</m:t>
                      </m:r>
                      <m:r>
                        <a:rPr lang="en-US" altLang="ko-KR" b="0" i="1" kern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.1</m:t>
                      </m:r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kern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ko-KR" b="0" i="1" kern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.2</m:t>
                      </m:r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9" name="직사각형 1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209" y="6050057"/>
                <a:ext cx="2357056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5089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 Box 136"/>
          <p:cNvSpPr txBox="1">
            <a:spLocks noChangeArrowheads="1"/>
          </p:cNvSpPr>
          <p:nvPr/>
        </p:nvSpPr>
        <p:spPr bwMode="auto">
          <a:xfrm>
            <a:off x="1728393" y="752062"/>
            <a:ext cx="165622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dirty="0" err="1">
                <a:solidFill>
                  <a:srgbClr val="000000"/>
                </a:solidFill>
                <a:ea typeface="굴림" charset="-127"/>
              </a:rPr>
              <a:t>gasoline+bio</a:t>
            </a:r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 ethanol(4)</a:t>
            </a:r>
          </a:p>
        </p:txBody>
      </p:sp>
      <p:sp>
        <p:nvSpPr>
          <p:cNvPr id="78" name="Line 237"/>
          <p:cNvSpPr>
            <a:spLocks noChangeShapeType="1"/>
          </p:cNvSpPr>
          <p:nvPr/>
        </p:nvSpPr>
        <p:spPr bwMode="auto">
          <a:xfrm>
            <a:off x="2563411" y="2196958"/>
            <a:ext cx="847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79" name="Line 238"/>
          <p:cNvSpPr>
            <a:spLocks noChangeShapeType="1"/>
          </p:cNvSpPr>
          <p:nvPr/>
        </p:nvSpPr>
        <p:spPr bwMode="auto">
          <a:xfrm>
            <a:off x="1997380" y="1795665"/>
            <a:ext cx="142720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 dirty="0">
              <a:solidFill>
                <a:srgbClr val="000000"/>
              </a:solidFill>
            </a:endParaRPr>
          </a:p>
        </p:txBody>
      </p:sp>
      <p:sp>
        <p:nvSpPr>
          <p:cNvPr id="83" name="Text Box 136"/>
          <p:cNvSpPr txBox="1">
            <a:spLocks noChangeArrowheads="1"/>
          </p:cNvSpPr>
          <p:nvPr/>
        </p:nvSpPr>
        <p:spPr bwMode="auto">
          <a:xfrm>
            <a:off x="4409284" y="746544"/>
            <a:ext cx="169790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2,000 billion</a:t>
            </a:r>
            <a:r>
              <a:rPr lang="ko-KR" altLang="en-US" dirty="0">
                <a:solidFill>
                  <a:srgbClr val="000000"/>
                </a:solidFill>
                <a:ea typeface="굴림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km/year(5)</a:t>
            </a:r>
          </a:p>
        </p:txBody>
      </p:sp>
      <p:sp>
        <p:nvSpPr>
          <p:cNvPr id="84" name="Line 243"/>
          <p:cNvSpPr>
            <a:spLocks noChangeShapeType="1"/>
          </p:cNvSpPr>
          <p:nvPr/>
        </p:nvSpPr>
        <p:spPr bwMode="auto">
          <a:xfrm flipH="1">
            <a:off x="5015260" y="1062096"/>
            <a:ext cx="0" cy="163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92" name="Text Box 259"/>
          <p:cNvSpPr txBox="1">
            <a:spLocks noChangeArrowheads="1"/>
          </p:cNvSpPr>
          <p:nvPr/>
        </p:nvSpPr>
        <p:spPr bwMode="auto">
          <a:xfrm>
            <a:off x="2592929" y="2004448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93" name="Text Box 260"/>
          <p:cNvSpPr txBox="1">
            <a:spLocks noChangeArrowheads="1"/>
          </p:cNvSpPr>
          <p:nvPr/>
        </p:nvSpPr>
        <p:spPr bwMode="auto">
          <a:xfrm>
            <a:off x="2634130" y="1601124"/>
            <a:ext cx="5277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1KWh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101" name="Line 237"/>
          <p:cNvSpPr>
            <a:spLocks noChangeShapeType="1"/>
          </p:cNvSpPr>
          <p:nvPr/>
        </p:nvSpPr>
        <p:spPr bwMode="auto">
          <a:xfrm>
            <a:off x="4243735" y="1757105"/>
            <a:ext cx="7715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04" name="Text Box 253"/>
          <p:cNvSpPr txBox="1">
            <a:spLocks noChangeArrowheads="1"/>
          </p:cNvSpPr>
          <p:nvPr/>
        </p:nvSpPr>
        <p:spPr bwMode="auto">
          <a:xfrm>
            <a:off x="4272430" y="1542850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30km</a:t>
            </a:r>
          </a:p>
        </p:txBody>
      </p:sp>
      <p:sp>
        <p:nvSpPr>
          <p:cNvPr id="110" name="Line 272"/>
          <p:cNvSpPr>
            <a:spLocks noChangeShapeType="1"/>
          </p:cNvSpPr>
          <p:nvPr/>
        </p:nvSpPr>
        <p:spPr bwMode="auto">
          <a:xfrm>
            <a:off x="1997380" y="2414129"/>
            <a:ext cx="1425066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 dirty="0">
              <a:solidFill>
                <a:srgbClr val="000000"/>
              </a:solidFill>
            </a:endParaRPr>
          </a:p>
        </p:txBody>
      </p:sp>
      <p:sp>
        <p:nvSpPr>
          <p:cNvPr id="111" name="Text Box 260"/>
          <p:cNvSpPr txBox="1">
            <a:spLocks noChangeArrowheads="1"/>
          </p:cNvSpPr>
          <p:nvPr/>
        </p:nvSpPr>
        <p:spPr bwMode="auto">
          <a:xfrm>
            <a:off x="2556505" y="2229852"/>
            <a:ext cx="5277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3KWh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112" name="Line 237"/>
          <p:cNvSpPr>
            <a:spLocks noChangeShapeType="1"/>
          </p:cNvSpPr>
          <p:nvPr/>
        </p:nvSpPr>
        <p:spPr bwMode="auto">
          <a:xfrm>
            <a:off x="4245062" y="2291170"/>
            <a:ext cx="7715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3" name="Text Box 253"/>
          <p:cNvSpPr txBox="1">
            <a:spLocks noChangeArrowheads="1"/>
          </p:cNvSpPr>
          <p:nvPr/>
        </p:nvSpPr>
        <p:spPr bwMode="auto">
          <a:xfrm>
            <a:off x="4288515" y="2078278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50km</a:t>
            </a:r>
          </a:p>
        </p:txBody>
      </p:sp>
      <p:sp>
        <p:nvSpPr>
          <p:cNvPr id="100" name="Rectangle 7"/>
          <p:cNvSpPr>
            <a:spLocks noChangeArrowheads="1"/>
          </p:cNvSpPr>
          <p:nvPr/>
        </p:nvSpPr>
        <p:spPr bwMode="auto">
          <a:xfrm>
            <a:off x="3427571" y="1617684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dirty="0">
                <a:solidFill>
                  <a:srgbClr val="000000"/>
                </a:solidFill>
                <a:ea typeface="굴림" charset="-127"/>
              </a:rPr>
              <a:t>   city</a:t>
            </a:r>
          </a:p>
        </p:txBody>
      </p:sp>
      <p:sp>
        <p:nvSpPr>
          <p:cNvPr id="105" name="직사각형 104"/>
          <p:cNvSpPr/>
          <p:nvPr/>
        </p:nvSpPr>
        <p:spPr bwMode="auto">
          <a:xfrm>
            <a:off x="3247882" y="1271629"/>
            <a:ext cx="1178088" cy="1359673"/>
          </a:xfrm>
          <a:prstGeom prst="rect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ko-KR" altLang="en-US" sz="1000"/>
          </a:p>
        </p:txBody>
      </p:sp>
      <p:sp>
        <p:nvSpPr>
          <p:cNvPr id="106" name="Rectangle 7"/>
          <p:cNvSpPr>
            <a:spLocks noChangeArrowheads="1"/>
          </p:cNvSpPr>
          <p:nvPr/>
        </p:nvSpPr>
        <p:spPr bwMode="auto">
          <a:xfrm>
            <a:off x="3420945" y="2127896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dirty="0">
                <a:solidFill>
                  <a:srgbClr val="000000"/>
                </a:solidFill>
                <a:ea typeface="굴림" charset="-127"/>
              </a:rPr>
              <a:t>  highway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3332878" y="1232878"/>
            <a:ext cx="11569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plug-in hybrid</a:t>
            </a:r>
          </a:p>
        </p:txBody>
      </p:sp>
      <p:sp>
        <p:nvSpPr>
          <p:cNvPr id="77" name="Line 243"/>
          <p:cNvSpPr>
            <a:spLocks noChangeShapeType="1"/>
          </p:cNvSpPr>
          <p:nvPr/>
        </p:nvSpPr>
        <p:spPr bwMode="auto">
          <a:xfrm flipH="1">
            <a:off x="2559308" y="1096488"/>
            <a:ext cx="0" cy="163191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 dirty="0">
              <a:solidFill>
                <a:srgbClr val="000000"/>
              </a:solidFill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704849" y="157397"/>
            <a:ext cx="8818457" cy="569626"/>
          </a:xfrm>
        </p:spPr>
        <p:txBody>
          <a:bodyPr/>
          <a:lstStyle/>
          <a:p>
            <a:r>
              <a:rPr lang="en-US" altLang="ko-KR" b="0" dirty="0"/>
              <a:t>LP formulation</a:t>
            </a:r>
            <a:r>
              <a:rPr lang="ko-KR" altLang="en-US" b="0" dirty="0"/>
              <a:t> </a:t>
            </a:r>
            <a:r>
              <a:rPr lang="en-US" altLang="ko-KR" b="0" dirty="0"/>
              <a:t>: (Basic LP)</a:t>
            </a:r>
            <a:r>
              <a:rPr lang="ko-KR" altLang="en-US" b="0" dirty="0"/>
              <a:t>를 이용한 </a:t>
            </a:r>
            <a:r>
              <a:rPr lang="en-US" altLang="ko-KR" b="0" dirty="0"/>
              <a:t>ma </a:t>
            </a:r>
            <a:r>
              <a:rPr lang="ko-KR" altLang="en-US" b="0" dirty="0"/>
              <a:t>표현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직사각형 115"/>
              <p:cNvSpPr/>
              <p:nvPr/>
            </p:nvSpPr>
            <p:spPr>
              <a:xfrm>
                <a:off x="2955255" y="993739"/>
                <a:ext cx="1582549" cy="2794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.1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+50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.2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de-DE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6" name="직사각형 1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255" y="993739"/>
                <a:ext cx="1582549" cy="2794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TextBox 119"/>
          <p:cNvSpPr txBox="1"/>
          <p:nvPr/>
        </p:nvSpPr>
        <p:spPr>
          <a:xfrm>
            <a:off x="3257262" y="1284553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6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3428943" y="1611813"/>
            <a:ext cx="147256" cy="150312"/>
          </a:xfrm>
          <a:prstGeom prst="rect">
            <a:avLst/>
          </a:prstGeom>
          <a:solidFill>
            <a:srgbClr val="FFFF00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8A2BE2"/>
                </a:solidFill>
              </a:rPr>
              <a:t>1</a:t>
            </a:r>
            <a:endParaRPr lang="ko-KR" altLang="en-US" sz="800" dirty="0">
              <a:solidFill>
                <a:srgbClr val="8A2BE2"/>
              </a:solidFill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3425861" y="2124044"/>
            <a:ext cx="147256" cy="150312"/>
          </a:xfrm>
          <a:prstGeom prst="rect">
            <a:avLst/>
          </a:prstGeom>
          <a:solidFill>
            <a:srgbClr val="FFFF00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8A2BE2"/>
                </a:solidFill>
              </a:rPr>
              <a:t>2</a:t>
            </a:r>
            <a:endParaRPr lang="ko-KR" altLang="en-US" sz="800" dirty="0">
              <a:solidFill>
                <a:srgbClr val="8A2BE2"/>
              </a:solidFill>
            </a:endParaRPr>
          </a:p>
        </p:txBody>
      </p:sp>
      <p:sp>
        <p:nvSpPr>
          <p:cNvPr id="118" name="Text Box 136">
            <a:extLst>
              <a:ext uri="{FF2B5EF4-FFF2-40B4-BE49-F238E27FC236}">
                <a16:creationId xmlns:a16="http://schemas.microsoft.com/office/drawing/2014/main" id="{50675658-F082-4547-927A-4142E0DD36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9971" y="4085013"/>
            <a:ext cx="165622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dirty="0" err="1">
                <a:solidFill>
                  <a:srgbClr val="000000"/>
                </a:solidFill>
                <a:ea typeface="굴림" charset="-127"/>
              </a:rPr>
              <a:t>gasoline+bio</a:t>
            </a:r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 ethanol(4)</a:t>
            </a:r>
          </a:p>
        </p:txBody>
      </p:sp>
      <p:sp>
        <p:nvSpPr>
          <p:cNvPr id="119" name="Line 237">
            <a:extLst>
              <a:ext uri="{FF2B5EF4-FFF2-40B4-BE49-F238E27FC236}">
                <a16:creationId xmlns:a16="http://schemas.microsoft.com/office/drawing/2014/main" id="{2BFF1AE7-C815-4F0C-8078-68BB6BFF677B}"/>
              </a:ext>
            </a:extLst>
          </p:cNvPr>
          <p:cNvSpPr>
            <a:spLocks noChangeShapeType="1"/>
          </p:cNvSpPr>
          <p:nvPr/>
        </p:nvSpPr>
        <p:spPr bwMode="auto">
          <a:xfrm>
            <a:off x="3344989" y="5529909"/>
            <a:ext cx="847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43" name="Line 238">
            <a:extLst>
              <a:ext uri="{FF2B5EF4-FFF2-40B4-BE49-F238E27FC236}">
                <a16:creationId xmlns:a16="http://schemas.microsoft.com/office/drawing/2014/main" id="{7C5A7E2E-22B9-4C2D-8748-C5CF3104A1ED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9886" y="4819530"/>
            <a:ext cx="142720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 dirty="0">
              <a:solidFill>
                <a:srgbClr val="000000"/>
              </a:solidFill>
            </a:endParaRPr>
          </a:p>
        </p:txBody>
      </p:sp>
      <p:sp>
        <p:nvSpPr>
          <p:cNvPr id="144" name="Text Box 136">
            <a:extLst>
              <a:ext uri="{FF2B5EF4-FFF2-40B4-BE49-F238E27FC236}">
                <a16:creationId xmlns:a16="http://schemas.microsoft.com/office/drawing/2014/main" id="{F46BBDA1-4F49-4C29-825A-0EA28F1E0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5405" y="4107851"/>
            <a:ext cx="169790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2,000 billion</a:t>
            </a:r>
            <a:r>
              <a:rPr lang="ko-KR" altLang="en-US" dirty="0">
                <a:solidFill>
                  <a:srgbClr val="000000"/>
                </a:solidFill>
                <a:ea typeface="굴림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km/year(6)</a:t>
            </a:r>
          </a:p>
        </p:txBody>
      </p:sp>
      <p:sp>
        <p:nvSpPr>
          <p:cNvPr id="145" name="Line 243">
            <a:extLst>
              <a:ext uri="{FF2B5EF4-FFF2-40B4-BE49-F238E27FC236}">
                <a16:creationId xmlns:a16="http://schemas.microsoft.com/office/drawing/2014/main" id="{9A320757-B45D-42AF-AB4B-3C714F44CC1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94104" y="4399549"/>
            <a:ext cx="0" cy="1512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150" name="Text Box 259">
            <a:extLst>
              <a:ext uri="{FF2B5EF4-FFF2-40B4-BE49-F238E27FC236}">
                <a16:creationId xmlns:a16="http://schemas.microsoft.com/office/drawing/2014/main" id="{F9CAAA93-C7D4-46BF-9E13-91E4BFCE5F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4507" y="5337399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151" name="Text Box 260">
            <a:extLst>
              <a:ext uri="{FF2B5EF4-FFF2-40B4-BE49-F238E27FC236}">
                <a16:creationId xmlns:a16="http://schemas.microsoft.com/office/drawing/2014/main" id="{A76A7F85-BF06-4FAD-A12B-C0B65D27B0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6636" y="4624989"/>
            <a:ext cx="5277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1KWh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152" name="Line 237">
            <a:extLst>
              <a:ext uri="{FF2B5EF4-FFF2-40B4-BE49-F238E27FC236}">
                <a16:creationId xmlns:a16="http://schemas.microsoft.com/office/drawing/2014/main" id="{99405AD1-B4AF-4B82-9AFF-34AD7D7E5FA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38752" y="4793582"/>
            <a:ext cx="75901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53" name="Text Box 253">
            <a:extLst>
              <a:ext uri="{FF2B5EF4-FFF2-40B4-BE49-F238E27FC236}">
                <a16:creationId xmlns:a16="http://schemas.microsoft.com/office/drawing/2014/main" id="{C07CAF4A-64B7-4EE4-BA93-C39F06417A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0217" y="4540305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30km</a:t>
            </a:r>
          </a:p>
        </p:txBody>
      </p:sp>
      <p:sp>
        <p:nvSpPr>
          <p:cNvPr id="154" name="Line 272">
            <a:extLst>
              <a:ext uri="{FF2B5EF4-FFF2-40B4-BE49-F238E27FC236}">
                <a16:creationId xmlns:a16="http://schemas.microsoft.com/office/drawing/2014/main" id="{A4527E8B-28A8-4410-A6EC-FEC0F67C3B47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8958" y="5747080"/>
            <a:ext cx="1425066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 dirty="0">
              <a:solidFill>
                <a:srgbClr val="000000"/>
              </a:solidFill>
            </a:endParaRPr>
          </a:p>
        </p:txBody>
      </p:sp>
      <p:sp>
        <p:nvSpPr>
          <p:cNvPr id="155" name="Text Box 260">
            <a:extLst>
              <a:ext uri="{FF2B5EF4-FFF2-40B4-BE49-F238E27FC236}">
                <a16:creationId xmlns:a16="http://schemas.microsoft.com/office/drawing/2014/main" id="{1A6F0E6B-3750-4FBE-9798-36F3A62F35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8083" y="5562803"/>
            <a:ext cx="5277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3KWh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156" name="Line 237">
            <a:extLst>
              <a:ext uri="{FF2B5EF4-FFF2-40B4-BE49-F238E27FC236}">
                <a16:creationId xmlns:a16="http://schemas.microsoft.com/office/drawing/2014/main" id="{1E21ED82-E400-4F04-8AC5-C17558EA8A01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6640" y="5624121"/>
            <a:ext cx="7715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57" name="Text Box 253">
            <a:extLst>
              <a:ext uri="{FF2B5EF4-FFF2-40B4-BE49-F238E27FC236}">
                <a16:creationId xmlns:a16="http://schemas.microsoft.com/office/drawing/2014/main" id="{D6C66F1B-C27B-4E68-8887-E39A5F8675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9304" y="5418710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50km</a:t>
            </a:r>
          </a:p>
        </p:txBody>
      </p:sp>
      <p:sp>
        <p:nvSpPr>
          <p:cNvPr id="158" name="Rectangle 7">
            <a:extLst>
              <a:ext uri="{FF2B5EF4-FFF2-40B4-BE49-F238E27FC236}">
                <a16:creationId xmlns:a16="http://schemas.microsoft.com/office/drawing/2014/main" id="{1BFD8A1E-AA04-46F6-BEB6-DFC328BB0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0077" y="4635243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dirty="0">
                <a:solidFill>
                  <a:srgbClr val="000000"/>
                </a:solidFill>
                <a:ea typeface="굴림" charset="-127"/>
              </a:rPr>
              <a:t>   city</a:t>
            </a: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dirty="0">
                <a:solidFill>
                  <a:srgbClr val="000000"/>
                </a:solidFill>
                <a:ea typeface="굴림" charset="-127"/>
              </a:rPr>
              <a:t>activity</a:t>
            </a:r>
          </a:p>
        </p:txBody>
      </p:sp>
      <p:sp>
        <p:nvSpPr>
          <p:cNvPr id="160" name="Rectangle 7">
            <a:extLst>
              <a:ext uri="{FF2B5EF4-FFF2-40B4-BE49-F238E27FC236}">
                <a16:creationId xmlns:a16="http://schemas.microsoft.com/office/drawing/2014/main" id="{B257FE58-E918-487B-AFDE-CB5D9B2F13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2523" y="5454541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dirty="0">
                <a:solidFill>
                  <a:srgbClr val="000000"/>
                </a:solidFill>
                <a:ea typeface="굴림" charset="-127"/>
              </a:rPr>
              <a:t>  highway</a:t>
            </a: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dirty="0">
                <a:solidFill>
                  <a:srgbClr val="000000"/>
                </a:solidFill>
                <a:ea typeface="굴림" charset="-127"/>
              </a:rPr>
              <a:t>activity</a:t>
            </a:r>
          </a:p>
        </p:txBody>
      </p:sp>
      <p:sp>
        <p:nvSpPr>
          <p:cNvPr id="162" name="Line 243">
            <a:extLst>
              <a:ext uri="{FF2B5EF4-FFF2-40B4-BE49-F238E27FC236}">
                <a16:creationId xmlns:a16="http://schemas.microsoft.com/office/drawing/2014/main" id="{32E20B8B-8FBC-4B44-968B-7ED45A33071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41770" y="4454663"/>
            <a:ext cx="0" cy="1512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43DC5A46-6528-4E2A-9A2E-7565CACFB16E}"/>
                  </a:ext>
                </a:extLst>
              </p:cNvPr>
              <p:cNvSpPr/>
              <p:nvPr/>
            </p:nvSpPr>
            <p:spPr>
              <a:xfrm>
                <a:off x="6695559" y="5624479"/>
                <a:ext cx="752642" cy="2794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de-DE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43DC5A46-6528-4E2A-9A2E-7565CACFB1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559" y="5624479"/>
                <a:ext cx="752642" cy="2794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5" name="TextBox 164">
            <a:extLst>
              <a:ext uri="{FF2B5EF4-FFF2-40B4-BE49-F238E27FC236}">
                <a16:creationId xmlns:a16="http://schemas.microsoft.com/office/drawing/2014/main" id="{B4A44448-34C9-439F-99B3-2F6D67E66307}"/>
              </a:ext>
            </a:extLst>
          </p:cNvPr>
          <p:cNvSpPr txBox="1"/>
          <p:nvPr/>
        </p:nvSpPr>
        <p:spPr>
          <a:xfrm>
            <a:off x="4211449" y="4635678"/>
            <a:ext cx="147256" cy="150312"/>
          </a:xfrm>
          <a:prstGeom prst="rect">
            <a:avLst/>
          </a:prstGeom>
          <a:solidFill>
            <a:srgbClr val="FFFF00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8A2BE2"/>
                </a:solidFill>
              </a:rPr>
              <a:t>6.1</a:t>
            </a:r>
            <a:endParaRPr lang="ko-KR" altLang="en-US" sz="800" dirty="0">
              <a:solidFill>
                <a:srgbClr val="8A2BE2"/>
              </a:solidFill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9E3992C0-9F9E-48D5-B864-455C6E4CE3DE}"/>
              </a:ext>
            </a:extLst>
          </p:cNvPr>
          <p:cNvSpPr txBox="1"/>
          <p:nvPr/>
        </p:nvSpPr>
        <p:spPr>
          <a:xfrm>
            <a:off x="4201133" y="5456995"/>
            <a:ext cx="147256" cy="150312"/>
          </a:xfrm>
          <a:prstGeom prst="rect">
            <a:avLst/>
          </a:prstGeom>
          <a:solidFill>
            <a:srgbClr val="FFFF00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8A2BE2"/>
                </a:solidFill>
              </a:rPr>
              <a:t>6.2</a:t>
            </a:r>
            <a:endParaRPr lang="ko-KR" altLang="en-US" sz="800" dirty="0">
              <a:solidFill>
                <a:srgbClr val="8A2BE2"/>
              </a:solidFill>
            </a:endParaRPr>
          </a:p>
        </p:txBody>
      </p:sp>
      <p:sp>
        <p:nvSpPr>
          <p:cNvPr id="167" name="Rectangle 7">
            <a:extLst>
              <a:ext uri="{FF2B5EF4-FFF2-40B4-BE49-F238E27FC236}">
                <a16:creationId xmlns:a16="http://schemas.microsoft.com/office/drawing/2014/main" id="{C7B3D15A-3EFD-4F85-89BC-8CAF069F9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3507" y="5048613"/>
            <a:ext cx="828675" cy="546996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  <a:ea typeface="굴림" charset="-127"/>
              </a:rPr>
              <a:t>plug-in hybrid</a:t>
            </a: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  <a:ea typeface="굴림" charset="-127"/>
              </a:rPr>
              <a:t>capacity</a:t>
            </a:r>
          </a:p>
        </p:txBody>
      </p:sp>
      <p:sp>
        <p:nvSpPr>
          <p:cNvPr id="168" name="Line 243">
            <a:extLst>
              <a:ext uri="{FF2B5EF4-FFF2-40B4-BE49-F238E27FC236}">
                <a16:creationId xmlns:a16="http://schemas.microsoft.com/office/drawing/2014/main" id="{08744CB3-CFF4-406B-910F-5ECC505F0A2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16508" y="4391468"/>
            <a:ext cx="0" cy="1512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169" name="Line 237">
            <a:extLst>
              <a:ext uri="{FF2B5EF4-FFF2-40B4-BE49-F238E27FC236}">
                <a16:creationId xmlns:a16="http://schemas.microsoft.com/office/drawing/2014/main" id="{EFDDD9A8-FFD0-4B1C-B488-EE8067F35FC5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4104" y="5384829"/>
            <a:ext cx="847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3F32077-804C-44F2-96EC-4D1AEB124143}"/>
              </a:ext>
            </a:extLst>
          </p:cNvPr>
          <p:cNvSpPr txBox="1"/>
          <p:nvPr/>
        </p:nvSpPr>
        <p:spPr>
          <a:xfrm>
            <a:off x="6636275" y="5052941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FF0000"/>
                </a:solidFill>
              </a:rPr>
              <a:t>6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171" name="Line 237">
            <a:extLst>
              <a:ext uri="{FF2B5EF4-FFF2-40B4-BE49-F238E27FC236}">
                <a16:creationId xmlns:a16="http://schemas.microsoft.com/office/drawing/2014/main" id="{BCE02E4D-C7E3-45DE-9F22-08A0D0096999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8783" y="5384829"/>
            <a:ext cx="847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72" name="Text Box 253">
            <a:extLst>
              <a:ext uri="{FF2B5EF4-FFF2-40B4-BE49-F238E27FC236}">
                <a16:creationId xmlns:a16="http://schemas.microsoft.com/office/drawing/2014/main" id="{AE4D40D2-59AE-4277-B038-BA5BBA2AD2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9094" y="5155549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1km</a:t>
            </a:r>
          </a:p>
        </p:txBody>
      </p:sp>
      <p:sp>
        <p:nvSpPr>
          <p:cNvPr id="173" name="Text Box 253">
            <a:extLst>
              <a:ext uri="{FF2B5EF4-FFF2-40B4-BE49-F238E27FC236}">
                <a16:creationId xmlns:a16="http://schemas.microsoft.com/office/drawing/2014/main" id="{26B6D015-3C91-43D4-BAD0-61E4A5E232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5269" y="5156050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1km</a:t>
            </a:r>
          </a:p>
        </p:txBody>
      </p:sp>
      <p:sp>
        <p:nvSpPr>
          <p:cNvPr id="174" name="Text Box 136">
            <a:extLst>
              <a:ext uri="{FF2B5EF4-FFF2-40B4-BE49-F238E27FC236}">
                <a16:creationId xmlns:a16="http://schemas.microsoft.com/office/drawing/2014/main" id="{3B9FD862-D8D0-463F-8EB8-CB785E63A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5235" y="4114469"/>
            <a:ext cx="15552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plug-in km</a:t>
            </a:r>
            <a:r>
              <a:rPr lang="ko-KR" altLang="en-US" dirty="0">
                <a:solidFill>
                  <a:srgbClr val="000000"/>
                </a:solidFill>
                <a:ea typeface="굴림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dummy(5)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9317478-0198-4779-9C65-39B9BC13B378}"/>
                  </a:ext>
                </a:extLst>
              </p:cNvPr>
              <p:cNvSpPr/>
              <p:nvPr/>
            </p:nvSpPr>
            <p:spPr>
              <a:xfrm>
                <a:off x="6032150" y="1492206"/>
                <a:ext cx="2670539" cy="5952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ko-KR" altLang="ko-KR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p>
                        <m:e>
                          <m:d>
                            <m:dPr>
                              <m:ctrlP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ko-KR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  <m:sup>
                                      <m:r>
                                        <a:rPr lang="en-US" altLang="ko-KR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r>
                                    <a:rPr lang="en-US" altLang="ko-KR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  <m:sup>
                                      <m:r>
                                        <a:rPr lang="en-US" altLang="ko-KR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d>
                              <m:sSubSup>
                                <m:sSubSupPr>
                                  <m:ctrlPr>
                                    <a:rPr lang="ko-KR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  <m:sup>
                                  <m:r>
                                    <a:rPr lang="en-US" altLang="ko-KR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altLang="ko-KR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6.1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6.1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altLang="ko-KR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6.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6.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9317478-0198-4779-9C65-39B9BC13B3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150" y="1492206"/>
                <a:ext cx="2670539" cy="595291"/>
              </a:xfrm>
              <a:prstGeom prst="rect">
                <a:avLst/>
              </a:prstGeom>
              <a:blipFill>
                <a:blip r:embed="rId4"/>
                <a:stretch>
                  <a:fillRect l="-17580" t="-96907" b="-150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C5120BAD-8707-4BD7-8C6F-24C1A5F7502B}"/>
                  </a:ext>
                </a:extLst>
              </p:cNvPr>
              <p:cNvSpPr/>
              <p:nvPr/>
            </p:nvSpPr>
            <p:spPr>
              <a:xfrm>
                <a:off x="272397" y="4085013"/>
                <a:ext cx="1788054" cy="2794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/>
                  <a:t>Let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30</m:t>
                    </m:r>
                    <m:sSubSup>
                      <m:sSubSupPr>
                        <m:ctrlPr>
                          <a:rPr lang="ko-KR" altLang="ko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.1</m:t>
                        </m:r>
                      </m:sub>
                      <m:sup>
                        <m:r>
                          <a:rPr lang="de-DE" altLang="ko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+50</m:t>
                    </m:r>
                    <m:sSubSup>
                      <m:sSubSupPr>
                        <m:ctrlPr>
                          <a:rPr lang="ko-KR" altLang="ko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.2</m:t>
                        </m:r>
                      </m:sub>
                      <m:sup>
                        <m:r>
                          <a:rPr lang="de-DE" altLang="ko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ko-KR" altLang="ko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  <m:sup>
                        <m:r>
                          <a:rPr lang="de-DE" altLang="ko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C5120BAD-8707-4BD7-8C6F-24C1A5F750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397" y="4085013"/>
                <a:ext cx="1788054" cy="279435"/>
              </a:xfrm>
              <a:prstGeom prst="rect">
                <a:avLst/>
              </a:prstGeom>
              <a:blipFill>
                <a:blip r:embed="rId5"/>
                <a:stretch>
                  <a:fillRect l="-341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D006A7B4-E509-4810-80DA-DC3535B32577}"/>
                  </a:ext>
                </a:extLst>
              </p:cNvPr>
              <p:cNvSpPr/>
              <p:nvPr/>
            </p:nvSpPr>
            <p:spPr>
              <a:xfrm>
                <a:off x="5003470" y="5970316"/>
                <a:ext cx="1581267" cy="2794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.1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+50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.2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D006A7B4-E509-4810-80DA-DC3535B325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470" y="5970316"/>
                <a:ext cx="1581267" cy="2794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474BD937-2492-456B-A286-0194A10D424B}"/>
                  </a:ext>
                </a:extLst>
              </p:cNvPr>
              <p:cNvSpPr txBox="1"/>
              <p:nvPr/>
            </p:nvSpPr>
            <p:spPr>
              <a:xfrm>
                <a:off x="7584767" y="6004643"/>
                <a:ext cx="1573443" cy="189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+10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474BD937-2492-456B-A286-0194A10D4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767" y="6004643"/>
                <a:ext cx="1573443" cy="189732"/>
              </a:xfrm>
              <a:prstGeom prst="rect">
                <a:avLst/>
              </a:prstGeom>
              <a:blipFill>
                <a:blip r:embed="rId7"/>
                <a:stretch>
                  <a:fillRect l="-1938" b="-225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12AD4C71-079C-4EC3-A203-829E4CE5964A}"/>
              </a:ext>
            </a:extLst>
          </p:cNvPr>
          <p:cNvSpPr/>
          <p:nvPr/>
        </p:nvSpPr>
        <p:spPr>
          <a:xfrm>
            <a:off x="152631" y="2917115"/>
            <a:ext cx="95381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multiple activities</a:t>
            </a:r>
            <a:r>
              <a:rPr lang="ko-KR" altLang="en-US" dirty="0"/>
              <a:t>를 가지는 경우 </a:t>
            </a:r>
            <a:r>
              <a:rPr lang="en-US" altLang="ko-KR" dirty="0"/>
              <a:t>capacity</a:t>
            </a:r>
            <a:r>
              <a:rPr lang="ko-KR" altLang="en-US" dirty="0"/>
              <a:t>와 개별 </a:t>
            </a:r>
            <a:r>
              <a:rPr lang="en-US" altLang="ko-KR" dirty="0"/>
              <a:t>activity</a:t>
            </a:r>
            <a:r>
              <a:rPr lang="ko-KR" altLang="en-US" dirty="0"/>
              <a:t>를 각각의 </a:t>
            </a:r>
            <a:r>
              <a:rPr lang="en-US" altLang="ko-KR" dirty="0"/>
              <a:t>technology</a:t>
            </a:r>
            <a:r>
              <a:rPr lang="ko-KR" altLang="en-US" dirty="0"/>
              <a:t>로 분리함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위의 </a:t>
            </a:r>
            <a:r>
              <a:rPr lang="en-US" altLang="ko-KR" dirty="0"/>
              <a:t>plug-in</a:t>
            </a:r>
            <a:r>
              <a:rPr lang="ko-KR" altLang="en-US" dirty="0"/>
              <a:t>의 경우 아래와 같이 </a:t>
            </a:r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en-US" altLang="ko-KR" dirty="0"/>
              <a:t>technology</a:t>
            </a:r>
            <a:r>
              <a:rPr lang="ko-KR" altLang="en-US" dirty="0"/>
              <a:t>로 분리</a:t>
            </a:r>
            <a:endParaRPr lang="en-US" altLang="ko-KR" dirty="0"/>
          </a:p>
          <a:p>
            <a:r>
              <a:rPr lang="ko-KR" altLang="en-US" dirty="0"/>
              <a:t>이때 변동비는 </a:t>
            </a:r>
            <a:r>
              <a:rPr lang="en-US" altLang="ko-KR" dirty="0"/>
              <a:t>[city activity(6.1)] </a:t>
            </a:r>
            <a:r>
              <a:rPr lang="ko-KR" altLang="en-US" dirty="0"/>
              <a:t>및 </a:t>
            </a:r>
            <a:r>
              <a:rPr lang="en-US" altLang="ko-KR" dirty="0"/>
              <a:t>[highway activity(6.2)]</a:t>
            </a:r>
            <a:r>
              <a:rPr lang="ko-KR" altLang="en-US" dirty="0"/>
              <a:t>에 대해서만 부과하고</a:t>
            </a:r>
            <a:r>
              <a:rPr lang="en-US" altLang="ko-KR" dirty="0"/>
              <a:t>, </a:t>
            </a:r>
            <a:r>
              <a:rPr lang="ko-KR" altLang="en-US" dirty="0"/>
              <a:t>투자비 및 연간 고정비는 </a:t>
            </a:r>
            <a:r>
              <a:rPr lang="en-US" altLang="ko-KR" dirty="0"/>
              <a:t>[plug-in hybrid capacity(6)]</a:t>
            </a:r>
            <a:r>
              <a:rPr lang="ko-KR" altLang="en-US" dirty="0"/>
              <a:t>에 부과함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29C4C1-692E-4F52-8797-8377F89DF6E5}"/>
              </a:ext>
            </a:extLst>
          </p:cNvPr>
          <p:cNvSpPr/>
          <p:nvPr/>
        </p:nvSpPr>
        <p:spPr>
          <a:xfrm>
            <a:off x="152631" y="3613806"/>
            <a:ext cx="94355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(Basic LP)</a:t>
            </a:r>
            <a:r>
              <a:rPr lang="ko-KR" altLang="en-US" dirty="0"/>
              <a:t>를 이용하여 </a:t>
            </a:r>
            <a:r>
              <a:rPr lang="en-US" altLang="ko-KR" dirty="0"/>
              <a:t>ma</a:t>
            </a:r>
            <a:r>
              <a:rPr lang="ko-KR" altLang="en-US" dirty="0"/>
              <a:t>를 표현할 수 있으므로</a:t>
            </a:r>
            <a:r>
              <a:rPr lang="en-US" altLang="ko-KR" dirty="0"/>
              <a:t>, </a:t>
            </a:r>
            <a:r>
              <a:rPr lang="ko-KR" altLang="en-US" dirty="0"/>
              <a:t> </a:t>
            </a:r>
            <a:r>
              <a:rPr lang="en-US" altLang="ko-KR" dirty="0"/>
              <a:t>formulation</a:t>
            </a:r>
            <a:r>
              <a:rPr lang="ko-KR" altLang="en-US" dirty="0"/>
              <a:t>의 단순화</a:t>
            </a:r>
            <a:r>
              <a:rPr lang="en-US" altLang="ko-KR" dirty="0"/>
              <a:t>/</a:t>
            </a:r>
            <a:r>
              <a:rPr lang="ko-KR" altLang="en-US" dirty="0"/>
              <a:t>일관성을 유지할 수 있고</a:t>
            </a:r>
            <a:r>
              <a:rPr lang="en-US" altLang="ko-KR" dirty="0"/>
              <a:t>, </a:t>
            </a:r>
            <a:r>
              <a:rPr lang="ko-KR" altLang="en-US" dirty="0"/>
              <a:t>시스템 개발시에 </a:t>
            </a:r>
            <a:r>
              <a:rPr lang="en-US" altLang="ko-KR" dirty="0"/>
              <a:t>UI </a:t>
            </a:r>
            <a:r>
              <a:rPr lang="ko-KR" altLang="en-US" dirty="0"/>
              <a:t>구현도 매우 단순화됨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10FCF3DB-37F4-4786-80C9-D8CCB7EF8999}"/>
                  </a:ext>
                </a:extLst>
              </p:cNvPr>
              <p:cNvSpPr/>
              <p:nvPr/>
            </p:nvSpPr>
            <p:spPr>
              <a:xfrm>
                <a:off x="4309981" y="4345553"/>
                <a:ext cx="459164" cy="2794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6.1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10FCF3DB-37F4-4786-80C9-D8CCB7EF89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981" y="4345553"/>
                <a:ext cx="459164" cy="2794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494B324-E29E-4E58-8E67-D9EAFBF0D71F}"/>
                  </a:ext>
                </a:extLst>
              </p:cNvPr>
              <p:cNvSpPr/>
              <p:nvPr/>
            </p:nvSpPr>
            <p:spPr>
              <a:xfrm>
                <a:off x="4368262" y="5138941"/>
                <a:ext cx="459164" cy="2794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6.2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494B324-E29E-4E58-8E67-D9EAFBF0D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262" y="5138941"/>
                <a:ext cx="459164" cy="2794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0B28E6D-4D71-4E47-A176-E2A299CFD74A}"/>
                  </a:ext>
                </a:extLst>
              </p:cNvPr>
              <p:cNvSpPr/>
              <p:nvPr/>
            </p:nvSpPr>
            <p:spPr>
              <a:xfrm>
                <a:off x="6576576" y="4756566"/>
                <a:ext cx="816057" cy="2794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0B28E6D-4D71-4E47-A176-E2A299CFD7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576" y="4756566"/>
                <a:ext cx="816057" cy="27943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8760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 Box 8"/>
          <p:cNvSpPr txBox="1">
            <a:spLocks noChangeArrowheads="1"/>
          </p:cNvSpPr>
          <p:nvPr/>
        </p:nvSpPr>
        <p:spPr bwMode="auto">
          <a:xfrm>
            <a:off x="1515636" y="783800"/>
            <a:ext cx="863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>
                <a:solidFill>
                  <a:srgbClr val="000000"/>
                </a:solidFill>
                <a:ea typeface="굴림" charset="-127"/>
              </a:rPr>
              <a:t>car energy </a:t>
            </a:r>
          </a:p>
        </p:txBody>
      </p:sp>
      <p:sp>
        <p:nvSpPr>
          <p:cNvPr id="57" name="Text Box 136"/>
          <p:cNvSpPr txBox="1">
            <a:spLocks noChangeArrowheads="1"/>
          </p:cNvSpPr>
          <p:nvPr/>
        </p:nvSpPr>
        <p:spPr bwMode="auto">
          <a:xfrm>
            <a:off x="1587074" y="987000"/>
            <a:ext cx="52770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oil(1)</a:t>
            </a:r>
          </a:p>
        </p:txBody>
      </p:sp>
      <p:sp>
        <p:nvSpPr>
          <p:cNvPr id="59" name="Text Box 136"/>
          <p:cNvSpPr txBox="1">
            <a:spLocks noChangeArrowheads="1"/>
          </p:cNvSpPr>
          <p:nvPr/>
        </p:nvSpPr>
        <p:spPr bwMode="auto">
          <a:xfrm>
            <a:off x="2018874" y="1308419"/>
            <a:ext cx="98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kern="0" dirty="0">
                <a:solidFill>
                  <a:srgbClr val="000000"/>
                </a:solidFill>
              </a:rPr>
              <a:t>electricity(3)</a:t>
            </a:r>
          </a:p>
        </p:txBody>
      </p:sp>
      <p:sp>
        <p:nvSpPr>
          <p:cNvPr id="63" name="Text Box 136"/>
          <p:cNvSpPr txBox="1">
            <a:spLocks noChangeArrowheads="1"/>
          </p:cNvSpPr>
          <p:nvPr/>
        </p:nvSpPr>
        <p:spPr bwMode="auto">
          <a:xfrm>
            <a:off x="1802974" y="1121980"/>
            <a:ext cx="10550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kern="0" dirty="0">
                <a:solidFill>
                  <a:srgbClr val="000000"/>
                </a:solidFill>
              </a:rPr>
              <a:t>bio ethanol(2)</a:t>
            </a:r>
          </a:p>
        </p:txBody>
      </p:sp>
      <p:sp>
        <p:nvSpPr>
          <p:cNvPr id="66" name="Line 223"/>
          <p:cNvSpPr>
            <a:spLocks noChangeShapeType="1"/>
          </p:cNvSpPr>
          <p:nvPr/>
        </p:nvSpPr>
        <p:spPr bwMode="auto">
          <a:xfrm>
            <a:off x="1333074" y="2269888"/>
            <a:ext cx="466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67" name="Line 224"/>
          <p:cNvSpPr>
            <a:spLocks noChangeShapeType="1"/>
          </p:cNvSpPr>
          <p:nvPr/>
        </p:nvSpPr>
        <p:spPr bwMode="auto">
          <a:xfrm flipV="1">
            <a:off x="1328312" y="3750013"/>
            <a:ext cx="90963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68" name="Line 226"/>
          <p:cNvSpPr>
            <a:spLocks noChangeShapeType="1"/>
          </p:cNvSpPr>
          <p:nvPr/>
        </p:nvSpPr>
        <p:spPr bwMode="auto">
          <a:xfrm>
            <a:off x="2031710" y="2065018"/>
            <a:ext cx="78581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69" name="Text Box 8"/>
          <p:cNvSpPr txBox="1">
            <a:spLocks noChangeArrowheads="1"/>
          </p:cNvSpPr>
          <p:nvPr/>
        </p:nvSpPr>
        <p:spPr bwMode="auto">
          <a:xfrm>
            <a:off x="1515636" y="783800"/>
            <a:ext cx="863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>
                <a:solidFill>
                  <a:srgbClr val="000000"/>
                </a:solidFill>
                <a:ea typeface="굴림" charset="-127"/>
              </a:rPr>
              <a:t>car energy </a:t>
            </a:r>
          </a:p>
        </p:txBody>
      </p:sp>
      <p:sp>
        <p:nvSpPr>
          <p:cNvPr id="72" name="Text Box 8"/>
          <p:cNvSpPr txBox="1">
            <a:spLocks noChangeArrowheads="1"/>
          </p:cNvSpPr>
          <p:nvPr/>
        </p:nvSpPr>
        <p:spPr bwMode="auto">
          <a:xfrm>
            <a:off x="3769886" y="780625"/>
            <a:ext cx="11604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>
                <a:solidFill>
                  <a:srgbClr val="000000"/>
                </a:solidFill>
                <a:ea typeface="굴림" charset="-127"/>
              </a:rPr>
              <a:t>blended energy </a:t>
            </a:r>
          </a:p>
        </p:txBody>
      </p:sp>
      <p:sp>
        <p:nvSpPr>
          <p:cNvPr id="73" name="Text Box 136"/>
          <p:cNvSpPr txBox="1">
            <a:spLocks noChangeArrowheads="1"/>
          </p:cNvSpPr>
          <p:nvPr/>
        </p:nvSpPr>
        <p:spPr bwMode="auto">
          <a:xfrm>
            <a:off x="3727024" y="974300"/>
            <a:ext cx="165622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dirty="0" err="1">
                <a:solidFill>
                  <a:srgbClr val="000000"/>
                </a:solidFill>
                <a:ea typeface="굴림" charset="-127"/>
              </a:rPr>
              <a:t>gasoline+bio</a:t>
            </a:r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 ethanol(4)</a:t>
            </a:r>
          </a:p>
        </p:txBody>
      </p:sp>
      <p:sp>
        <p:nvSpPr>
          <p:cNvPr id="74" name="Line 233"/>
          <p:cNvSpPr>
            <a:spLocks noChangeShapeType="1"/>
          </p:cNvSpPr>
          <p:nvPr/>
        </p:nvSpPr>
        <p:spPr bwMode="auto">
          <a:xfrm>
            <a:off x="3646253" y="1946297"/>
            <a:ext cx="5905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75" name="Line 236"/>
          <p:cNvSpPr>
            <a:spLocks noChangeShapeType="1"/>
          </p:cNvSpPr>
          <p:nvPr/>
        </p:nvSpPr>
        <p:spPr bwMode="auto">
          <a:xfrm flipV="1">
            <a:off x="4221624" y="1735517"/>
            <a:ext cx="3351186" cy="1070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 dirty="0">
              <a:solidFill>
                <a:srgbClr val="000000"/>
              </a:solidFill>
            </a:endParaRPr>
          </a:p>
        </p:txBody>
      </p:sp>
      <p:sp>
        <p:nvSpPr>
          <p:cNvPr id="78" name="Line 237"/>
          <p:cNvSpPr>
            <a:spLocks noChangeShapeType="1"/>
          </p:cNvSpPr>
          <p:nvPr/>
        </p:nvSpPr>
        <p:spPr bwMode="auto">
          <a:xfrm>
            <a:off x="4211337" y="3244581"/>
            <a:ext cx="847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79" name="Line 238"/>
          <p:cNvSpPr>
            <a:spLocks noChangeShapeType="1"/>
          </p:cNvSpPr>
          <p:nvPr/>
        </p:nvSpPr>
        <p:spPr bwMode="auto">
          <a:xfrm flipV="1">
            <a:off x="2246138" y="2862504"/>
            <a:ext cx="282637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80" name="Text Box 8"/>
          <p:cNvSpPr txBox="1">
            <a:spLocks noChangeArrowheads="1"/>
          </p:cNvSpPr>
          <p:nvPr/>
        </p:nvSpPr>
        <p:spPr bwMode="auto">
          <a:xfrm>
            <a:off x="3769886" y="780625"/>
            <a:ext cx="11604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 dirty="0">
                <a:solidFill>
                  <a:srgbClr val="000000"/>
                </a:solidFill>
                <a:ea typeface="굴림" charset="-127"/>
              </a:rPr>
              <a:t>blended energy </a:t>
            </a:r>
          </a:p>
        </p:txBody>
      </p:sp>
      <p:sp>
        <p:nvSpPr>
          <p:cNvPr id="82" name="Text Box 8"/>
          <p:cNvSpPr txBox="1">
            <a:spLocks noChangeArrowheads="1"/>
          </p:cNvSpPr>
          <p:nvPr/>
        </p:nvSpPr>
        <p:spPr bwMode="auto">
          <a:xfrm>
            <a:off x="8355166" y="767925"/>
            <a:ext cx="9318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>
                <a:solidFill>
                  <a:srgbClr val="000000"/>
                </a:solidFill>
                <a:ea typeface="굴림" charset="-127"/>
              </a:rPr>
              <a:t>car demand </a:t>
            </a:r>
          </a:p>
        </p:txBody>
      </p:sp>
      <p:sp>
        <p:nvSpPr>
          <p:cNvPr id="83" name="Text Box 136"/>
          <p:cNvSpPr txBox="1">
            <a:spLocks noChangeArrowheads="1"/>
          </p:cNvSpPr>
          <p:nvPr/>
        </p:nvSpPr>
        <p:spPr bwMode="auto">
          <a:xfrm>
            <a:off x="8045604" y="971125"/>
            <a:ext cx="169790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2,000 billion</a:t>
            </a:r>
            <a:r>
              <a:rPr lang="ko-KR" altLang="en-US" dirty="0">
                <a:solidFill>
                  <a:srgbClr val="000000"/>
                </a:solidFill>
                <a:ea typeface="굴림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km/year(6)</a:t>
            </a:r>
          </a:p>
        </p:txBody>
      </p:sp>
      <p:sp>
        <p:nvSpPr>
          <p:cNvPr id="84" name="Line 243"/>
          <p:cNvSpPr>
            <a:spLocks noChangeShapeType="1"/>
          </p:cNvSpPr>
          <p:nvPr/>
        </p:nvSpPr>
        <p:spPr bwMode="auto">
          <a:xfrm>
            <a:off x="9211404" y="1436451"/>
            <a:ext cx="0" cy="344979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85" name="Line 246"/>
          <p:cNvSpPr>
            <a:spLocks noChangeShapeType="1"/>
          </p:cNvSpPr>
          <p:nvPr/>
        </p:nvSpPr>
        <p:spPr bwMode="auto">
          <a:xfrm>
            <a:off x="8434975" y="4209583"/>
            <a:ext cx="7715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86" name="Text Box 247"/>
          <p:cNvSpPr txBox="1">
            <a:spLocks noChangeArrowheads="1"/>
          </p:cNvSpPr>
          <p:nvPr/>
        </p:nvSpPr>
        <p:spPr bwMode="auto">
          <a:xfrm>
            <a:off x="1402923" y="2053989"/>
            <a:ext cx="24878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7" name="Text Box 248"/>
          <p:cNvSpPr txBox="1">
            <a:spLocks noChangeArrowheads="1"/>
          </p:cNvSpPr>
          <p:nvPr/>
        </p:nvSpPr>
        <p:spPr bwMode="auto">
          <a:xfrm>
            <a:off x="1428323" y="2736614"/>
            <a:ext cx="24878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8" name="Text Box 249"/>
          <p:cNvSpPr txBox="1">
            <a:spLocks noChangeArrowheads="1"/>
          </p:cNvSpPr>
          <p:nvPr/>
        </p:nvSpPr>
        <p:spPr bwMode="auto">
          <a:xfrm>
            <a:off x="1434673" y="3513477"/>
            <a:ext cx="2603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9" name="Text Box 252"/>
          <p:cNvSpPr txBox="1">
            <a:spLocks noChangeArrowheads="1"/>
          </p:cNvSpPr>
          <p:nvPr/>
        </p:nvSpPr>
        <p:spPr bwMode="auto">
          <a:xfrm>
            <a:off x="3692482" y="1766332"/>
            <a:ext cx="4413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10/9</a:t>
            </a:r>
          </a:p>
        </p:txBody>
      </p:sp>
      <p:sp>
        <p:nvSpPr>
          <p:cNvPr id="90" name="Text Box 253"/>
          <p:cNvSpPr txBox="1">
            <a:spLocks noChangeArrowheads="1"/>
          </p:cNvSpPr>
          <p:nvPr/>
        </p:nvSpPr>
        <p:spPr bwMode="auto">
          <a:xfrm>
            <a:off x="8357620" y="1474764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15km</a:t>
            </a:r>
          </a:p>
        </p:txBody>
      </p:sp>
      <p:sp>
        <p:nvSpPr>
          <p:cNvPr id="91" name="Line 257"/>
          <p:cNvSpPr>
            <a:spLocks noChangeShapeType="1"/>
          </p:cNvSpPr>
          <p:nvPr/>
        </p:nvSpPr>
        <p:spPr bwMode="auto">
          <a:xfrm>
            <a:off x="1819042" y="1840335"/>
            <a:ext cx="10001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94" name="Text Box 261"/>
          <p:cNvSpPr txBox="1">
            <a:spLocks noChangeArrowheads="1"/>
          </p:cNvSpPr>
          <p:nvPr/>
        </p:nvSpPr>
        <p:spPr bwMode="auto">
          <a:xfrm>
            <a:off x="6918926" y="3993600"/>
            <a:ext cx="5277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1KWh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95" name="Text Box 262"/>
          <p:cNvSpPr txBox="1">
            <a:spLocks noChangeArrowheads="1"/>
          </p:cNvSpPr>
          <p:nvPr/>
        </p:nvSpPr>
        <p:spPr bwMode="auto">
          <a:xfrm>
            <a:off x="6916170" y="1506514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96" name="Line 271"/>
          <p:cNvSpPr>
            <a:spLocks noChangeShapeType="1"/>
          </p:cNvSpPr>
          <p:nvPr/>
        </p:nvSpPr>
        <p:spPr bwMode="auto">
          <a:xfrm>
            <a:off x="1333073" y="2950925"/>
            <a:ext cx="685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97" name="Line 272"/>
          <p:cNvSpPr>
            <a:spLocks noChangeShapeType="1"/>
          </p:cNvSpPr>
          <p:nvPr/>
        </p:nvSpPr>
        <p:spPr bwMode="auto">
          <a:xfrm>
            <a:off x="2237948" y="4238157"/>
            <a:ext cx="536383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 dirty="0">
              <a:solidFill>
                <a:srgbClr val="000000"/>
              </a:solidFill>
            </a:endParaRPr>
          </a:p>
        </p:txBody>
      </p:sp>
      <p:sp>
        <p:nvSpPr>
          <p:cNvPr id="98" name="Text Box 273"/>
          <p:cNvSpPr txBox="1">
            <a:spLocks noChangeArrowheads="1"/>
          </p:cNvSpPr>
          <p:nvPr/>
        </p:nvSpPr>
        <p:spPr bwMode="auto">
          <a:xfrm>
            <a:off x="2261329" y="1889443"/>
            <a:ext cx="5365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10/81</a:t>
            </a:r>
          </a:p>
        </p:txBody>
      </p:sp>
      <p:sp>
        <p:nvSpPr>
          <p:cNvPr id="99" name="Text Box 274"/>
          <p:cNvSpPr txBox="1">
            <a:spLocks noChangeArrowheads="1"/>
          </p:cNvSpPr>
          <p:nvPr/>
        </p:nvSpPr>
        <p:spPr bwMode="auto">
          <a:xfrm>
            <a:off x="2341136" y="1644892"/>
            <a:ext cx="4794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01" name="Line 237"/>
          <p:cNvSpPr>
            <a:spLocks noChangeShapeType="1"/>
          </p:cNvSpPr>
          <p:nvPr/>
        </p:nvSpPr>
        <p:spPr bwMode="auto">
          <a:xfrm>
            <a:off x="5914204" y="2883862"/>
            <a:ext cx="7715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02" name="Text Box 253"/>
          <p:cNvSpPr txBox="1">
            <a:spLocks noChangeArrowheads="1"/>
          </p:cNvSpPr>
          <p:nvPr/>
        </p:nvSpPr>
        <p:spPr bwMode="auto">
          <a:xfrm>
            <a:off x="8407021" y="3958799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10km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103" name="Line 271"/>
          <p:cNvSpPr>
            <a:spLocks noChangeShapeType="1"/>
          </p:cNvSpPr>
          <p:nvPr/>
        </p:nvSpPr>
        <p:spPr bwMode="auto">
          <a:xfrm>
            <a:off x="8420931" y="1746225"/>
            <a:ext cx="76044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04" name="Text Box 253"/>
          <p:cNvSpPr txBox="1">
            <a:spLocks noChangeArrowheads="1"/>
          </p:cNvSpPr>
          <p:nvPr/>
        </p:nvSpPr>
        <p:spPr bwMode="auto">
          <a:xfrm>
            <a:off x="5850859" y="2664641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30km</a:t>
            </a:r>
          </a:p>
        </p:txBody>
      </p:sp>
      <p:sp>
        <p:nvSpPr>
          <p:cNvPr id="110" name="Line 272"/>
          <p:cNvSpPr>
            <a:spLocks noChangeShapeType="1"/>
          </p:cNvSpPr>
          <p:nvPr/>
        </p:nvSpPr>
        <p:spPr bwMode="auto">
          <a:xfrm>
            <a:off x="2235388" y="3466861"/>
            <a:ext cx="283498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2" name="Line 237"/>
          <p:cNvSpPr>
            <a:spLocks noChangeShapeType="1"/>
          </p:cNvSpPr>
          <p:nvPr/>
        </p:nvSpPr>
        <p:spPr bwMode="auto">
          <a:xfrm>
            <a:off x="5914204" y="3340362"/>
            <a:ext cx="7715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3" name="Text Box 253"/>
          <p:cNvSpPr txBox="1">
            <a:spLocks noChangeArrowheads="1"/>
          </p:cNvSpPr>
          <p:nvPr/>
        </p:nvSpPr>
        <p:spPr bwMode="auto">
          <a:xfrm>
            <a:off x="5866751" y="3099056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50km</a:t>
            </a:r>
          </a:p>
        </p:txBody>
      </p:sp>
      <p:sp>
        <p:nvSpPr>
          <p:cNvPr id="121" name="Rectangle 7"/>
          <p:cNvSpPr>
            <a:spLocks noChangeArrowheads="1"/>
          </p:cNvSpPr>
          <p:nvPr/>
        </p:nvSpPr>
        <p:spPr bwMode="auto">
          <a:xfrm>
            <a:off x="7582533" y="1557680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    </a:t>
            </a:r>
            <a:r>
              <a:rPr lang="en-US" altLang="ko-KR" sz="1000" kern="0">
                <a:solidFill>
                  <a:srgbClr val="000000"/>
                </a:solidFill>
              </a:rPr>
              <a:t>middle car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7583130" y="1557664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5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23" name="Rectangle 7"/>
          <p:cNvSpPr>
            <a:spLocks noChangeArrowheads="1"/>
          </p:cNvSpPr>
          <p:nvPr/>
        </p:nvSpPr>
        <p:spPr bwMode="auto">
          <a:xfrm>
            <a:off x="7604702" y="4029666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    electric car</a:t>
            </a:r>
          </a:p>
        </p:txBody>
      </p:sp>
      <p:sp>
        <p:nvSpPr>
          <p:cNvPr id="125" name="Rectangle 7"/>
          <p:cNvSpPr>
            <a:spLocks noChangeArrowheads="1"/>
          </p:cNvSpPr>
          <p:nvPr/>
        </p:nvSpPr>
        <p:spPr bwMode="auto">
          <a:xfrm>
            <a:off x="2817579" y="1760156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    BE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2817522" y="1755890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>
                <a:solidFill>
                  <a:srgbClr val="FF0000"/>
                </a:solidFill>
              </a:rPr>
              <a:t>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7" name="Rectangle 7"/>
          <p:cNvSpPr>
            <a:spLocks noChangeArrowheads="1"/>
          </p:cNvSpPr>
          <p:nvPr/>
        </p:nvSpPr>
        <p:spPr bwMode="auto">
          <a:xfrm>
            <a:off x="494264" y="3601768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electricity</a:t>
            </a: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carrier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494207" y="3598377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3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29" name="Rectangle 7"/>
          <p:cNvSpPr>
            <a:spLocks noChangeArrowheads="1"/>
          </p:cNvSpPr>
          <p:nvPr/>
        </p:nvSpPr>
        <p:spPr bwMode="auto">
          <a:xfrm>
            <a:off x="506043" y="2784587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indent="85725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bio ethanol</a:t>
            </a:r>
          </a:p>
          <a:p>
            <a:pPr indent="85725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carrier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505986" y="2780419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2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31" name="Rectangle 7"/>
          <p:cNvSpPr>
            <a:spLocks noChangeArrowheads="1"/>
          </p:cNvSpPr>
          <p:nvPr/>
        </p:nvSpPr>
        <p:spPr bwMode="auto">
          <a:xfrm>
            <a:off x="506043" y="2096166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indent="88900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oil carrier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506042" y="2091910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1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77" name="Line 243"/>
          <p:cNvSpPr>
            <a:spLocks noChangeShapeType="1"/>
          </p:cNvSpPr>
          <p:nvPr/>
        </p:nvSpPr>
        <p:spPr bwMode="auto">
          <a:xfrm flipH="1">
            <a:off x="4222419" y="1381599"/>
            <a:ext cx="0" cy="350464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108" name="Line 243"/>
          <p:cNvSpPr>
            <a:spLocks noChangeShapeType="1"/>
          </p:cNvSpPr>
          <p:nvPr/>
        </p:nvSpPr>
        <p:spPr bwMode="auto">
          <a:xfrm>
            <a:off x="2237153" y="1709911"/>
            <a:ext cx="0" cy="363336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109" name="Line 243"/>
          <p:cNvSpPr>
            <a:spLocks noChangeShapeType="1"/>
          </p:cNvSpPr>
          <p:nvPr/>
        </p:nvSpPr>
        <p:spPr bwMode="auto">
          <a:xfrm flipH="1">
            <a:off x="2006049" y="1474764"/>
            <a:ext cx="0" cy="320855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4" name="Line 243"/>
          <p:cNvSpPr>
            <a:spLocks noChangeShapeType="1"/>
          </p:cNvSpPr>
          <p:nvPr/>
        </p:nvSpPr>
        <p:spPr bwMode="auto">
          <a:xfrm flipH="1">
            <a:off x="1784538" y="1329107"/>
            <a:ext cx="0" cy="27816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704849" y="157397"/>
            <a:ext cx="8818457" cy="569626"/>
          </a:xfrm>
        </p:spPr>
        <p:txBody>
          <a:bodyPr/>
          <a:lstStyle/>
          <a:p>
            <a:r>
              <a:rPr lang="en-US" altLang="ko-KR" b="0" dirty="0"/>
              <a:t>LP formulation</a:t>
            </a:r>
            <a:r>
              <a:rPr lang="ko-KR" altLang="en-US" b="0" dirty="0"/>
              <a:t> </a:t>
            </a:r>
            <a:r>
              <a:rPr lang="en-US" altLang="ko-KR" b="0" dirty="0"/>
              <a:t>: (Basic LP ma) example</a:t>
            </a:r>
            <a:endParaRPr lang="ko-KR" alt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/>
              <p:cNvSpPr txBox="1"/>
              <p:nvPr/>
            </p:nvSpPr>
            <p:spPr>
              <a:xfrm>
                <a:off x="3509442" y="4912000"/>
                <a:ext cx="143994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5,6.1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5" name="TextBox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442" y="4912000"/>
                <a:ext cx="1439946" cy="184666"/>
              </a:xfrm>
              <a:prstGeom prst="rect">
                <a:avLst/>
              </a:prstGeom>
              <a:blipFill>
                <a:blip r:embed="rId2"/>
                <a:stretch>
                  <a:fillRect l="-2119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/>
              <p:cNvSpPr txBox="1"/>
              <p:nvPr/>
            </p:nvSpPr>
            <p:spPr>
              <a:xfrm>
                <a:off x="8203780" y="4896132"/>
                <a:ext cx="133863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5,6,7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3780" y="4896132"/>
                <a:ext cx="1338635" cy="184666"/>
              </a:xfrm>
              <a:prstGeom prst="rect">
                <a:avLst/>
              </a:prstGeom>
              <a:blipFill>
                <a:blip r:embed="rId3"/>
                <a:stretch>
                  <a:fillRect l="-2283" r="-3196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/>
              <p:cNvSpPr txBox="1"/>
              <p:nvPr/>
            </p:nvSpPr>
            <p:spPr>
              <a:xfrm>
                <a:off x="3265936" y="5121006"/>
                <a:ext cx="1112869" cy="3468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3" name="TextBox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936" y="5121006"/>
                <a:ext cx="1112869" cy="346890"/>
              </a:xfrm>
              <a:prstGeom prst="rect">
                <a:avLst/>
              </a:prstGeom>
              <a:blipFill>
                <a:blip r:embed="rId4"/>
                <a:stretch>
                  <a:fillRect l="-1099" t="-3509" b="-140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/>
              <p:cNvSpPr txBox="1"/>
              <p:nvPr/>
            </p:nvSpPr>
            <p:spPr>
              <a:xfrm>
                <a:off x="577800" y="4110770"/>
                <a:ext cx="1205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00" y="4110770"/>
                <a:ext cx="1205330" cy="184666"/>
              </a:xfrm>
              <a:prstGeom prst="rect">
                <a:avLst/>
              </a:prstGeom>
              <a:blipFill>
                <a:blip r:embed="rId5"/>
                <a:stretch>
                  <a:fillRect l="-2525" b="-129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1294261" y="4340819"/>
                <a:ext cx="541174" cy="185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261" y="4340819"/>
                <a:ext cx="541174" cy="185564"/>
              </a:xfrm>
              <a:prstGeom prst="rect">
                <a:avLst/>
              </a:prstGeom>
              <a:blipFill>
                <a:blip r:embed="rId6"/>
                <a:stretch>
                  <a:fillRect l="-3371" b="-161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/>
              <p:cNvSpPr txBox="1"/>
              <p:nvPr/>
            </p:nvSpPr>
            <p:spPr>
              <a:xfrm>
                <a:off x="867625" y="4706249"/>
                <a:ext cx="125842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7" name="TextBox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625" y="4706249"/>
                <a:ext cx="1258421" cy="184666"/>
              </a:xfrm>
              <a:prstGeom prst="rect">
                <a:avLst/>
              </a:prstGeom>
              <a:blipFill>
                <a:blip r:embed="rId7"/>
                <a:stretch>
                  <a:fillRect l="-483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/>
              <p:cNvSpPr txBox="1"/>
              <p:nvPr/>
            </p:nvSpPr>
            <p:spPr>
              <a:xfrm>
                <a:off x="1381784" y="4934406"/>
                <a:ext cx="739818" cy="3468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81</m:t>
                          </m:r>
                        </m:den>
                      </m:f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8" name="TextBox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784" y="4934406"/>
                <a:ext cx="739818" cy="346890"/>
              </a:xfrm>
              <a:prstGeom prst="rect">
                <a:avLst/>
              </a:prstGeom>
              <a:blipFill>
                <a:blip r:embed="rId8"/>
                <a:stretch>
                  <a:fillRect l="-2479" t="-1754" r="-826" b="-140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/>
              <p:cNvSpPr txBox="1"/>
              <p:nvPr/>
            </p:nvSpPr>
            <p:spPr>
              <a:xfrm>
                <a:off x="492779" y="5369561"/>
                <a:ext cx="168058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.1,6.2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9" name="TextBox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79" y="5369561"/>
                <a:ext cx="1680588" cy="184666"/>
              </a:xfrm>
              <a:prstGeom prst="rect">
                <a:avLst/>
              </a:prstGeom>
              <a:blipFill>
                <a:blip r:embed="rId9"/>
                <a:stretch>
                  <a:fillRect l="-1812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/>
              <p:cNvSpPr txBox="1"/>
              <p:nvPr/>
            </p:nvSpPr>
            <p:spPr>
              <a:xfrm>
                <a:off x="1149011" y="5624099"/>
                <a:ext cx="1477905" cy="1871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.2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0" name="TextBox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011" y="5624099"/>
                <a:ext cx="1477905" cy="187103"/>
              </a:xfrm>
              <a:prstGeom prst="rect">
                <a:avLst/>
              </a:prstGeom>
              <a:blipFill>
                <a:blip r:embed="rId10"/>
                <a:stretch>
                  <a:fillRect l="-823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직사각형 140"/>
              <p:cNvSpPr/>
              <p:nvPr/>
            </p:nvSpPr>
            <p:spPr>
              <a:xfrm>
                <a:off x="7579744" y="1298389"/>
                <a:ext cx="904928" cy="2820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de-DE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1" name="직사각형 1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744" y="1298389"/>
                <a:ext cx="904928" cy="2820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직사각형 141"/>
              <p:cNvSpPr/>
              <p:nvPr/>
            </p:nvSpPr>
            <p:spPr>
              <a:xfrm>
                <a:off x="7587488" y="3769150"/>
                <a:ext cx="900118" cy="2775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de-DE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2" name="직사각형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488" y="3769150"/>
                <a:ext cx="900118" cy="27751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TextBox 145"/>
          <p:cNvSpPr txBox="1"/>
          <p:nvPr/>
        </p:nvSpPr>
        <p:spPr>
          <a:xfrm>
            <a:off x="7601781" y="4032990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직사각형 147"/>
              <p:cNvSpPr/>
              <p:nvPr/>
            </p:nvSpPr>
            <p:spPr>
              <a:xfrm>
                <a:off x="3198616" y="5932910"/>
                <a:ext cx="186044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kern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altLang="ko-KR" b="0" i="1" kern="0" smtClean="0">
                          <a:latin typeface="Cambria Math" panose="02040503050406030204" pitchFamily="18" charset="0"/>
                        </a:rPr>
                        <m:t>1,2,3,4,5,6.1,6.2,6,7</m:t>
                      </m:r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8" name="직사각형 1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8616" y="5932910"/>
                <a:ext cx="1860446" cy="276999"/>
              </a:xfrm>
              <a:prstGeom prst="rect">
                <a:avLst/>
              </a:prstGeom>
              <a:blipFill>
                <a:blip r:embed="rId1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Text Box 260">
            <a:extLst>
              <a:ext uri="{FF2B5EF4-FFF2-40B4-BE49-F238E27FC236}">
                <a16:creationId xmlns:a16="http://schemas.microsoft.com/office/drawing/2014/main" id="{84748526-CE8F-43AE-83BC-75A9E0E47A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3985" y="2670514"/>
            <a:ext cx="5277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1KWh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119" name="Rectangle 7">
            <a:extLst>
              <a:ext uri="{FF2B5EF4-FFF2-40B4-BE49-F238E27FC236}">
                <a16:creationId xmlns:a16="http://schemas.microsoft.com/office/drawing/2014/main" id="{1E5C3F03-F62A-4ADB-A047-B9CC8CEB02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7426" y="2680768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dirty="0">
                <a:solidFill>
                  <a:srgbClr val="000000"/>
                </a:solidFill>
                <a:ea typeface="굴림" charset="-127"/>
              </a:rPr>
              <a:t>   city</a:t>
            </a: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dirty="0">
                <a:solidFill>
                  <a:srgbClr val="000000"/>
                </a:solidFill>
                <a:ea typeface="굴림" charset="-127"/>
              </a:rPr>
              <a:t>activity</a:t>
            </a:r>
          </a:p>
        </p:txBody>
      </p:sp>
      <p:sp>
        <p:nvSpPr>
          <p:cNvPr id="143" name="Rectangle 7">
            <a:extLst>
              <a:ext uri="{FF2B5EF4-FFF2-40B4-BE49-F238E27FC236}">
                <a16:creationId xmlns:a16="http://schemas.microsoft.com/office/drawing/2014/main" id="{DB8D2E93-96DE-467B-AA32-16E15E524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8796" y="3168912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dirty="0">
                <a:solidFill>
                  <a:srgbClr val="000000"/>
                </a:solidFill>
                <a:ea typeface="굴림" charset="-127"/>
              </a:rPr>
              <a:t>  highway</a:t>
            </a: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dirty="0">
                <a:solidFill>
                  <a:srgbClr val="000000"/>
                </a:solidFill>
                <a:ea typeface="굴림" charset="-127"/>
              </a:rPr>
              <a:t>activity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B064239-22A0-471B-AABD-67FBA4389D7F}"/>
              </a:ext>
            </a:extLst>
          </p:cNvPr>
          <p:cNvSpPr txBox="1"/>
          <p:nvPr/>
        </p:nvSpPr>
        <p:spPr>
          <a:xfrm>
            <a:off x="5078798" y="2681203"/>
            <a:ext cx="147256" cy="150312"/>
          </a:xfrm>
          <a:prstGeom prst="rect">
            <a:avLst/>
          </a:prstGeom>
          <a:solidFill>
            <a:srgbClr val="FFFF00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8A2BE2"/>
                </a:solidFill>
              </a:rPr>
              <a:t>6.1</a:t>
            </a:r>
            <a:endParaRPr lang="ko-KR" altLang="en-US" sz="800" dirty="0">
              <a:solidFill>
                <a:srgbClr val="8A2BE2"/>
              </a:solidFill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DB6D4E2C-3E8D-4AC0-A17A-545B639AB358}"/>
              </a:ext>
            </a:extLst>
          </p:cNvPr>
          <p:cNvSpPr txBox="1"/>
          <p:nvPr/>
        </p:nvSpPr>
        <p:spPr>
          <a:xfrm>
            <a:off x="5077406" y="3171366"/>
            <a:ext cx="147256" cy="150312"/>
          </a:xfrm>
          <a:prstGeom prst="rect">
            <a:avLst/>
          </a:prstGeom>
          <a:solidFill>
            <a:srgbClr val="FFFF00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8A2BE2"/>
                </a:solidFill>
              </a:rPr>
              <a:t>6.2</a:t>
            </a:r>
            <a:endParaRPr lang="ko-KR" altLang="en-US" sz="800" dirty="0">
              <a:solidFill>
                <a:srgbClr val="8A2BE2"/>
              </a:solidFill>
            </a:endParaRPr>
          </a:p>
        </p:txBody>
      </p:sp>
      <p:sp>
        <p:nvSpPr>
          <p:cNvPr id="155" name="Rectangle 7">
            <a:extLst>
              <a:ext uri="{FF2B5EF4-FFF2-40B4-BE49-F238E27FC236}">
                <a16:creationId xmlns:a16="http://schemas.microsoft.com/office/drawing/2014/main" id="{571C72B5-2815-4FD0-8B70-8EF481205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8561" y="2847351"/>
            <a:ext cx="828675" cy="546996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  <a:ea typeface="굴림" charset="-127"/>
              </a:rPr>
              <a:t>plug-in hybrid</a:t>
            </a: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  <a:ea typeface="굴림" charset="-127"/>
              </a:rPr>
              <a:t>capacity</a:t>
            </a:r>
          </a:p>
        </p:txBody>
      </p:sp>
      <p:sp>
        <p:nvSpPr>
          <p:cNvPr id="156" name="Line 237">
            <a:extLst>
              <a:ext uri="{FF2B5EF4-FFF2-40B4-BE49-F238E27FC236}">
                <a16:creationId xmlns:a16="http://schemas.microsoft.com/office/drawing/2014/main" id="{3601A4A4-AA44-4387-8190-C1181DE195C1}"/>
              </a:ext>
            </a:extLst>
          </p:cNvPr>
          <p:cNvSpPr>
            <a:spLocks noChangeShapeType="1"/>
          </p:cNvSpPr>
          <p:nvPr/>
        </p:nvSpPr>
        <p:spPr bwMode="auto">
          <a:xfrm>
            <a:off x="6689158" y="3183567"/>
            <a:ext cx="847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7C88C2BB-DE40-498E-BBC5-38BA0DF08571}"/>
              </a:ext>
            </a:extLst>
          </p:cNvPr>
          <p:cNvSpPr txBox="1"/>
          <p:nvPr/>
        </p:nvSpPr>
        <p:spPr>
          <a:xfrm>
            <a:off x="7531329" y="2851679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FF0000"/>
                </a:solidFill>
              </a:rPr>
              <a:t>6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158" name="Line 237">
            <a:extLst>
              <a:ext uri="{FF2B5EF4-FFF2-40B4-BE49-F238E27FC236}">
                <a16:creationId xmlns:a16="http://schemas.microsoft.com/office/drawing/2014/main" id="{B58D2A3C-F730-4DB7-ADAE-E72D93324613}"/>
              </a:ext>
            </a:extLst>
          </p:cNvPr>
          <p:cNvSpPr>
            <a:spLocks noChangeShapeType="1"/>
          </p:cNvSpPr>
          <p:nvPr/>
        </p:nvSpPr>
        <p:spPr bwMode="auto">
          <a:xfrm>
            <a:off x="8363837" y="3183567"/>
            <a:ext cx="847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59" name="Text Box 253">
            <a:extLst>
              <a:ext uri="{FF2B5EF4-FFF2-40B4-BE49-F238E27FC236}">
                <a16:creationId xmlns:a16="http://schemas.microsoft.com/office/drawing/2014/main" id="{C25AAE23-AE79-4D70-B6A7-CCE011223F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4148" y="2954287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1km</a:t>
            </a:r>
          </a:p>
        </p:txBody>
      </p:sp>
      <p:sp>
        <p:nvSpPr>
          <p:cNvPr id="160" name="Text Box 253">
            <a:extLst>
              <a:ext uri="{FF2B5EF4-FFF2-40B4-BE49-F238E27FC236}">
                <a16:creationId xmlns:a16="http://schemas.microsoft.com/office/drawing/2014/main" id="{2272FC61-DAA9-4029-9FC5-20661191A4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0323" y="2954788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1km</a:t>
            </a:r>
          </a:p>
        </p:txBody>
      </p:sp>
      <p:sp>
        <p:nvSpPr>
          <p:cNvPr id="162" name="Line 243">
            <a:extLst>
              <a:ext uri="{FF2B5EF4-FFF2-40B4-BE49-F238E27FC236}">
                <a16:creationId xmlns:a16="http://schemas.microsoft.com/office/drawing/2014/main" id="{DBC9FC05-24F1-4241-B041-C1096EDBEE8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85706" y="1375166"/>
            <a:ext cx="0" cy="350464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 dirty="0">
              <a:solidFill>
                <a:srgbClr val="000000"/>
              </a:solidFill>
            </a:endParaRPr>
          </a:p>
        </p:txBody>
      </p:sp>
      <p:sp>
        <p:nvSpPr>
          <p:cNvPr id="163" name="Text Box 136">
            <a:extLst>
              <a:ext uri="{FF2B5EF4-FFF2-40B4-BE49-F238E27FC236}">
                <a16:creationId xmlns:a16="http://schemas.microsoft.com/office/drawing/2014/main" id="{F714AD60-E8DF-41A4-8684-0AC75676F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3327" y="1003844"/>
            <a:ext cx="15552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plug-in km</a:t>
            </a:r>
            <a:r>
              <a:rPr lang="ko-KR" altLang="en-US" dirty="0">
                <a:solidFill>
                  <a:srgbClr val="000000"/>
                </a:solidFill>
                <a:ea typeface="굴림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dummy(5)</a:t>
            </a:r>
          </a:p>
        </p:txBody>
      </p:sp>
      <p:sp>
        <p:nvSpPr>
          <p:cNvPr id="165" name="Text Box 8">
            <a:extLst>
              <a:ext uri="{FF2B5EF4-FFF2-40B4-BE49-F238E27FC236}">
                <a16:creationId xmlns:a16="http://schemas.microsoft.com/office/drawing/2014/main" id="{F0442071-4A3A-4EBD-8DE4-E57B777EE7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2526" y="780624"/>
            <a:ext cx="69442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 dirty="0">
                <a:solidFill>
                  <a:srgbClr val="000000"/>
                </a:solidFill>
                <a:ea typeface="굴림" charset="-127"/>
              </a:rPr>
              <a:t>dummy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CDA354FD-D9D5-4146-B86C-89444936AFB4}"/>
                  </a:ext>
                </a:extLst>
              </p:cNvPr>
              <p:cNvSpPr/>
              <p:nvPr/>
            </p:nvSpPr>
            <p:spPr>
              <a:xfrm>
                <a:off x="5716484" y="5081938"/>
                <a:ext cx="1581267" cy="2794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.1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+50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.2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CDA354FD-D9D5-4146-B86C-89444936AF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484" y="5081938"/>
                <a:ext cx="1581267" cy="2794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19566D6A-9238-4099-98D6-B135B5A330D5}"/>
                  </a:ext>
                </a:extLst>
              </p:cNvPr>
              <p:cNvSpPr txBox="1"/>
              <p:nvPr/>
            </p:nvSpPr>
            <p:spPr>
              <a:xfrm>
                <a:off x="8203780" y="5186430"/>
                <a:ext cx="1573443" cy="189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+10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19566D6A-9238-4099-98D6-B135B5A33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3780" y="5186430"/>
                <a:ext cx="1573443" cy="189732"/>
              </a:xfrm>
              <a:prstGeom prst="rect">
                <a:avLst/>
              </a:prstGeom>
              <a:blipFill>
                <a:blip r:embed="rId15"/>
                <a:stretch>
                  <a:fillRect l="-2326" b="-193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DA25F1B2-80EC-4A6F-9256-EBFA42F53AB3}"/>
                  </a:ext>
                </a:extLst>
              </p:cNvPr>
              <p:cNvSpPr txBox="1"/>
              <p:nvPr/>
            </p:nvSpPr>
            <p:spPr>
              <a:xfrm>
                <a:off x="5897217" y="4840008"/>
                <a:ext cx="15635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6.1,6.2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DA25F1B2-80EC-4A6F-9256-EBFA42F53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217" y="4840008"/>
                <a:ext cx="1563570" cy="184666"/>
              </a:xfrm>
              <a:prstGeom prst="rect">
                <a:avLst/>
              </a:prstGeom>
              <a:blipFill>
                <a:blip r:embed="rId16"/>
                <a:stretch>
                  <a:fillRect l="-1946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Text Box 259">
            <a:extLst>
              <a:ext uri="{FF2B5EF4-FFF2-40B4-BE49-F238E27FC236}">
                <a16:creationId xmlns:a16="http://schemas.microsoft.com/office/drawing/2014/main" id="{F218BF5E-2833-42E1-B656-A5028438BE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381" y="3052071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170" name="Text Box 260">
            <a:extLst>
              <a:ext uri="{FF2B5EF4-FFF2-40B4-BE49-F238E27FC236}">
                <a16:creationId xmlns:a16="http://schemas.microsoft.com/office/drawing/2014/main" id="{28F0CD99-26F8-4E97-9107-8A9E4ABC6F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9957" y="3277475"/>
            <a:ext cx="5277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3KWh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8CCE9BD9-145D-4A6E-A72B-321F7BD42CB2}"/>
                  </a:ext>
                </a:extLst>
              </p:cNvPr>
              <p:cNvSpPr/>
              <p:nvPr/>
            </p:nvSpPr>
            <p:spPr>
              <a:xfrm>
                <a:off x="7472411" y="2534596"/>
                <a:ext cx="752642" cy="2794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de-DE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8CCE9BD9-145D-4A6E-A72B-321F7BD42C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2411" y="2534596"/>
                <a:ext cx="752642" cy="27943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BB41A23F-61F2-45FC-9301-9AADC9BB36BF}"/>
                  </a:ext>
                </a:extLst>
              </p:cNvPr>
              <p:cNvSpPr/>
              <p:nvPr/>
            </p:nvSpPr>
            <p:spPr>
              <a:xfrm>
                <a:off x="5383247" y="5917457"/>
                <a:ext cx="168462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altLang="ko-KR" b="0" i="1" kern="0" smtClean="0">
                          <a:latin typeface="Cambria Math" panose="02040503050406030204" pitchFamily="18" charset="0"/>
                        </a:rPr>
                        <m:t>1,2,3,4,5,6.1,6.2</m:t>
                      </m:r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BB41A23F-61F2-45FC-9301-9AADC9BB3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247" y="5917457"/>
                <a:ext cx="1684627" cy="276999"/>
              </a:xfrm>
              <a:prstGeom prst="rect">
                <a:avLst/>
              </a:prstGeom>
              <a:blipFill>
                <a:blip r:embed="rId18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7827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LP formulation</a:t>
            </a:r>
            <a:r>
              <a:rPr lang="ko-KR" altLang="en-US" b="0" dirty="0"/>
              <a:t> </a:t>
            </a:r>
            <a:r>
              <a:rPr lang="en-US" altLang="ko-KR" b="0" dirty="0"/>
              <a:t>: vi with aging(optional)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  <p:sp>
        <p:nvSpPr>
          <p:cNvPr id="59" name="내용 개체 틀 2"/>
          <p:cNvSpPr txBox="1">
            <a:spLocks/>
          </p:cNvSpPr>
          <p:nvPr/>
        </p:nvSpPr>
        <p:spPr bwMode="auto">
          <a:xfrm>
            <a:off x="947737" y="790444"/>
            <a:ext cx="7382663" cy="596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Char char="–"/>
              <a:defRPr sz="1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Char char="•"/>
              <a:defRPr sz="1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Char char="–"/>
              <a:defRPr sz="1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Char char="»"/>
              <a:defRPr sz="1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90488" lvl="1" indent="-90488">
              <a:buClr>
                <a:schemeClr val="tx2"/>
              </a:buClr>
              <a:buFont typeface="Wingdings" pitchFamily="2" charset="2"/>
              <a:buChar char="§"/>
            </a:pPr>
            <a:r>
              <a:rPr lang="en-US" altLang="ko-KR" dirty="0"/>
              <a:t>Lithium Ion Battery degradation by aging</a:t>
            </a:r>
          </a:p>
          <a:p>
            <a:pPr marL="90488" lvl="1" indent="-90488">
              <a:buClr>
                <a:schemeClr val="tx2"/>
              </a:buClr>
              <a:buFont typeface="Wingdings" pitchFamily="2" charset="2"/>
              <a:buChar char="§"/>
            </a:pPr>
            <a:r>
              <a:rPr lang="en-US" altLang="ko-KR" dirty="0"/>
              <a:t>ICE efficiency degradation by aging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441942" y="1801986"/>
              <a:ext cx="3680732" cy="741680"/>
            </p:xfrm>
            <a:graphic>
              <a:graphicData uri="http://schemas.openxmlformats.org/drawingml/2006/table">
                <a:tbl>
                  <a:tblPr firstRow="1" bandRow="1">
                    <a:tableStyleId>{284E427A-3D55-4303-BF80-6455036E1DE7}</a:tableStyleId>
                  </a:tblPr>
                  <a:tblGrid>
                    <a:gridCol w="1088732">
                      <a:extLst>
                        <a:ext uri="{9D8B030D-6E8A-4147-A177-3AD203B41FA5}">
                          <a16:colId xmlns:a16="http://schemas.microsoft.com/office/drawing/2014/main" val="1049792792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101126876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1135588429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972264183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400687821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aging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ko-KR" sz="12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ko-KR" sz="12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R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ko-KR" sz="12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R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611559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rate(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ko-KR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0.98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0.82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420844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1680263"/>
                  </p:ext>
                </p:extLst>
              </p:nvPr>
            </p:nvGraphicFramePr>
            <p:xfrm>
              <a:off x="2441942" y="1801986"/>
              <a:ext cx="3680732" cy="741680"/>
            </p:xfrm>
            <a:graphic>
              <a:graphicData uri="http://schemas.openxmlformats.org/drawingml/2006/table">
                <a:tbl>
                  <a:tblPr firstRow="1" bandRow="1">
                    <a:tableStyleId>{284E427A-3D55-4303-BF80-6455036E1DE7}</a:tableStyleId>
                  </a:tblPr>
                  <a:tblGrid>
                    <a:gridCol w="1088732">
                      <a:extLst>
                        <a:ext uri="{9D8B030D-6E8A-4147-A177-3AD203B41FA5}">
                          <a16:colId xmlns:a16="http://schemas.microsoft.com/office/drawing/2014/main" val="1049792792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101126876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1135588429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972264183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400687821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0" dirty="0" smtClean="0">
                              <a:solidFill>
                                <a:schemeClr val="tx1"/>
                              </a:solidFill>
                            </a:rPr>
                            <a:t>aging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175472" t="-6452" r="-310377" b="-1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272897" t="-6452" r="-207477" b="-1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376415" t="-6452" r="-109434" b="-1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471963" t="-6452" r="-8411" b="-1161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11559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3911" t="-108197" r="-243017" b="-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 smtClean="0">
                              <a:solidFill>
                                <a:schemeClr val="tx1"/>
                              </a:solidFill>
                            </a:rPr>
                            <a:t>0.98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376415" t="-108197" r="-109434" b="-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 smtClean="0">
                              <a:solidFill>
                                <a:schemeClr val="tx1"/>
                              </a:solidFill>
                            </a:rPr>
                            <a:t>0.82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4208443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" name="그룹 2"/>
          <p:cNvGrpSpPr/>
          <p:nvPr/>
        </p:nvGrpSpPr>
        <p:grpSpPr>
          <a:xfrm>
            <a:off x="2136999" y="3091412"/>
            <a:ext cx="4949601" cy="855010"/>
            <a:chOff x="2136999" y="3091412"/>
            <a:chExt cx="4949601" cy="855010"/>
          </a:xfrm>
        </p:grpSpPr>
        <p:sp>
          <p:nvSpPr>
            <p:cNvPr id="47" name="Line 271"/>
            <p:cNvSpPr>
              <a:spLocks noChangeShapeType="1"/>
            </p:cNvSpPr>
            <p:nvPr/>
          </p:nvSpPr>
          <p:spPr bwMode="auto">
            <a:xfrm>
              <a:off x="4543848" y="3743396"/>
              <a:ext cx="2464691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 kern="0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7"/>
                <p:cNvSpPr>
                  <a:spLocks noChangeArrowheads="1"/>
                </p:cNvSpPr>
                <p:nvPr/>
              </p:nvSpPr>
              <p:spPr bwMode="auto">
                <a:xfrm>
                  <a:off x="3707977" y="3540371"/>
                  <a:ext cx="828675" cy="406051"/>
                </a:xfrm>
                <a:prstGeom prst="rect">
                  <a:avLst/>
                </a:prstGeom>
                <a:noFill/>
                <a:ln w="9525" algn="ctr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ko-KR" kern="0" dirty="0">
                      <a:solidFill>
                        <a:srgbClr val="000000"/>
                      </a:solidFill>
                      <a:ea typeface="굴림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굴림" charset="-127"/>
                        </a:rPr>
                        <m:t>1∈</m:t>
                      </m:r>
                      <m:sSub>
                        <m:sSubPr>
                          <m:ctrlPr>
                            <a:rPr lang="en-US" altLang="ko-KR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굴림" charset="-127"/>
                            </a:rPr>
                          </m:ctrlPr>
                        </m:sSubPr>
                        <m:e>
                          <m:r>
                            <a:rPr lang="en-US" altLang="ko-KR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굴림" charset="-127"/>
                            </a:rPr>
                            <m:t>𝐼</m:t>
                          </m:r>
                        </m:e>
                        <m:sub>
                          <m:r>
                            <a:rPr lang="en-US" altLang="ko-KR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굴림" charset="-127"/>
                            </a:rPr>
                            <m:t>𝑣</m:t>
                          </m:r>
                        </m:sub>
                      </m:sSub>
                    </m:oMath>
                  </a14:m>
                  <a:endParaRPr lang="en-US" altLang="ko-KR" kern="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707977" y="3540371"/>
                  <a:ext cx="828675" cy="40605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 algn="ctr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Line 271"/>
            <p:cNvSpPr>
              <a:spLocks noChangeShapeType="1"/>
            </p:cNvSpPr>
            <p:nvPr/>
          </p:nvSpPr>
          <p:spPr bwMode="auto">
            <a:xfrm flipV="1">
              <a:off x="2136999" y="3751347"/>
              <a:ext cx="157097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 kern="0">
                <a:solidFill>
                  <a:srgbClr val="000000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708574" y="3540356"/>
              <a:ext cx="147256" cy="150312"/>
            </a:xfrm>
            <a:prstGeom prst="rect">
              <a:avLst/>
            </a:prstGeom>
            <a:solidFill>
              <a:srgbClr val="CC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de-DE"/>
              </a:defPPr>
              <a:lvl1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1" sz="1000" b="0" i="0" u="none" strike="noStrike" kern="0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굴림" charset="-127"/>
                </a:defRPr>
              </a:lvl1pPr>
            </a:lstStyle>
            <a:p>
              <a:r>
                <a:rPr lang="en-US" altLang="ko-KR" sz="800" dirty="0">
                  <a:solidFill>
                    <a:srgbClr val="FF0000"/>
                  </a:solidFill>
                </a:rPr>
                <a:t>1</a:t>
              </a:r>
              <a:endParaRPr lang="ko-KR" altLang="en-US" sz="800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직사각형 60"/>
                <p:cNvSpPr/>
                <p:nvPr/>
              </p:nvSpPr>
              <p:spPr>
                <a:xfrm>
                  <a:off x="4465786" y="3091412"/>
                  <a:ext cx="2620814" cy="60946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−10+1</m:t>
                            </m:r>
                          </m:sub>
                          <m:sup>
                            <m: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altLang="ko-KR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ko-KR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−(</m:t>
                                </m:r>
                                <m:r>
                                  <a:rPr lang="en-US" altLang="ko-KR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−10)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ko-KR" altLang="ko-K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ko-KR" altLang="ko-K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𝑡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1" name="직사각형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5786" y="3091412"/>
                  <a:ext cx="2620814" cy="6094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직사각형 61"/>
                <p:cNvSpPr/>
                <p:nvPr/>
              </p:nvSpPr>
              <p:spPr>
                <a:xfrm>
                  <a:off x="2213847" y="3136406"/>
                  <a:ext cx="1420859" cy="60946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−10+1</m:t>
                            </m:r>
                          </m:sub>
                          <m:sup>
                            <m: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ko-KR" altLang="ko-K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𝑡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2" name="직사각형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3847" y="3136406"/>
                  <a:ext cx="1420859" cy="60946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71493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User Defined Constraint(UC) : decision variable</a:t>
            </a: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E463F-3C21-4925-9D63-7FFCEC4373DE}" type="slidenum">
              <a:rPr lang="ko-KR" altLang="en-US" smtClean="0"/>
              <a:pPr>
                <a:defRPr/>
              </a:pPr>
              <a:t>25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/>
              <p:cNvSpPr txBox="1">
                <a:spLocks/>
              </p:cNvSpPr>
              <p:nvPr/>
            </p:nvSpPr>
            <p:spPr bwMode="auto">
              <a:xfrm>
                <a:off x="877046" y="897241"/>
                <a:ext cx="8010525" cy="48764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–"/>
                  <a:defRPr sz="12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•"/>
                  <a:defRPr sz="12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–"/>
                  <a:defRPr sz="1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»"/>
                  <a:defRPr sz="1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altLang="ko-KR" kern="0" dirty="0"/>
                  <a:t>UC </a:t>
                </a:r>
                <a:r>
                  <a:rPr lang="ko-KR" altLang="en-US" kern="0" dirty="0">
                    <a:solidFill>
                      <a:schemeClr val="tx1"/>
                    </a:solidFill>
                  </a:rPr>
                  <a:t>의사결정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kern="0" dirty="0">
                    <a:solidFill>
                      <a:schemeClr val="tx1"/>
                    </a:solidFill>
                  </a:rPr>
                  <a:t>변수의 분류 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: activity/capacity </a:t>
                </a:r>
              </a:p>
              <a:p>
                <a:pPr lvl="1"/>
                <a:r>
                  <a:rPr lang="en-US" altLang="ko-KR" kern="0" dirty="0">
                    <a:solidFill>
                      <a:schemeClr val="tx1"/>
                    </a:solidFill>
                  </a:rPr>
                  <a:t>activity </a:t>
                </a:r>
                <a:r>
                  <a:rPr lang="ko-KR" altLang="en-US" kern="0" dirty="0" err="1">
                    <a:solidFill>
                      <a:schemeClr val="tx1"/>
                    </a:solidFill>
                  </a:rPr>
                  <a:t>제약식</a:t>
                </a:r>
                <a:r>
                  <a:rPr lang="ko-KR" altLang="en-US" kern="0" dirty="0">
                    <a:solidFill>
                      <a:schemeClr val="tx1"/>
                    </a:solidFill>
                  </a:rPr>
                  <a:t> </a:t>
                </a:r>
                <a:endParaRPr lang="en-US" altLang="ko-KR" kern="0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en-US" altLang="ko-KR" kern="0" dirty="0">
                    <a:solidFill>
                      <a:schemeClr val="tx1"/>
                    </a:solidFill>
                  </a:rPr>
                  <a:t>input </a:t>
                </a:r>
                <a:r>
                  <a:rPr lang="ko-KR" altLang="en-US" kern="0" dirty="0" err="1">
                    <a:solidFill>
                      <a:schemeClr val="tx1"/>
                    </a:solidFill>
                  </a:rPr>
                  <a:t>제약식</a:t>
                </a:r>
                <a:r>
                  <a:rPr lang="ko-KR" altLang="en-US" kern="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: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sup>
                    </m:sSubSup>
                    <m:r>
                      <a:rPr lang="en-US" altLang="ko-KR" b="0" i="0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altLang="ko-KR">
                        <a:latin typeface="Cambria Math"/>
                      </a:rPr>
                      <m:t>𝑖</m:t>
                    </m:r>
                    <m:r>
                      <a:rPr lang="en-US" altLang="ko-KR">
                        <a:latin typeface="Cambria Math"/>
                      </a:rPr>
                      <m:t>∈</m:t>
                    </m:r>
                    <m:r>
                      <a:rPr lang="en-US" altLang="ko-KR">
                        <a:latin typeface="Cambria Math"/>
                      </a:rPr>
                      <m:t>𝐼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>
                        <a:latin typeface="Cambria Math"/>
                      </a:rPr>
                      <m:t>𝑡</m:t>
                    </m:r>
                    <m:r>
                      <a:rPr lang="en-US" altLang="ko-KR">
                        <a:latin typeface="Cambria Math"/>
                      </a:rPr>
                      <m:t>∈</m:t>
                    </m:r>
                    <m:r>
                      <a:rPr lang="en-US" altLang="ko-KR">
                        <a:latin typeface="Cambria Math"/>
                      </a:rPr>
                      <m:t>𝑇</m:t>
                    </m:r>
                  </m:oMath>
                </a14:m>
                <a:endParaRPr lang="en-US" altLang="ko-KR" kern="0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en-US" altLang="ko-KR" kern="0" dirty="0">
                    <a:solidFill>
                      <a:schemeClr val="tx1"/>
                    </a:solidFill>
                  </a:rPr>
                  <a:t>output </a:t>
                </a:r>
                <a:r>
                  <a:rPr lang="ko-KR" altLang="en-US" kern="0" dirty="0" err="1">
                    <a:solidFill>
                      <a:schemeClr val="tx1"/>
                    </a:solidFill>
                  </a:rPr>
                  <a:t>제약식</a:t>
                </a:r>
                <a:r>
                  <a:rPr lang="ko-KR" altLang="en-US" kern="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: 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altLang="ko-KR">
                                  <a:latin typeface="Cambria Math"/>
                                </a:rPr>
                                <m:t>,        </m:t>
                              </m:r>
                              <m:r>
                                <a:rPr lang="en-US" altLang="ko-KR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ko-KR"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\</m:t>
                                  </m:r>
                                  <m:r>
                                    <a:rPr lang="en-US" altLang="ko-KR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ko-KR">
                                      <a:latin typeface="Cambria Math"/>
                                    </a:rPr>
                                    <m:t>𝑠</m:t>
                                  </m:r>
                                  <m:r>
                                    <a:rPr lang="en-US" altLang="ko-KR">
                                      <a:latin typeface="Cambria Math"/>
                                    </a:rPr>
                                    <m:t>=</m:t>
                                  </m:r>
                                  <m:r>
                                    <a:rPr lang="en-US" altLang="ko-KR">
                                      <a:latin typeface="Cambria Math"/>
                                    </a:rPr>
                                    <m:t>𝑡</m:t>
                                  </m:r>
                                  <m:r>
                                    <a:rPr lang="en-US" altLang="ko-KR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altLang="ko-KR"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ko-KR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ko-KR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ko-KR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ko-KR">
                                          <a:latin typeface="Cambria Math"/>
                                        </a:rPr>
                                        <m:t>𝑠</m:t>
                                      </m:r>
                                      <m:r>
                                        <a:rPr lang="en-US" altLang="ko-KR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</m:e>
                              </m:nary>
                              <m:r>
                                <a:rPr lang="en-US" altLang="ko-KR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ko-KR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ko-KR"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ko-KR">
                          <a:latin typeface="Cambria Math"/>
                        </a:rPr>
                        <m:t>,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ko-KR" sz="1200">
                          <a:solidFill>
                            <a:srgbClr val="00000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ko-KR" sz="1200">
                          <a:solidFill>
                            <a:srgbClr val="000000"/>
                          </a:solidFill>
                          <a:latin typeface="Cambria Math"/>
                        </a:rPr>
                        <m:t>∈</m:t>
                      </m:r>
                      <m:r>
                        <a:rPr lang="en-US" altLang="ko-KR" sz="1200">
                          <a:solidFill>
                            <a:srgbClr val="000000"/>
                          </a:solidFill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altLang="ko-KR" sz="1200" dirty="0">
                  <a:solidFill>
                    <a:srgbClr val="000000"/>
                  </a:solidFill>
                  <a:latin typeface="Times New Roman"/>
                </a:endParaRPr>
              </a:p>
              <a:p>
                <a:pPr lvl="2"/>
                <a:endParaRPr lang="en-US" altLang="ko-KR" kern="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altLang="ko-KR" kern="0" dirty="0">
                    <a:solidFill>
                      <a:schemeClr val="tx1"/>
                    </a:solidFill>
                  </a:rPr>
                  <a:t>capacity </a:t>
                </a:r>
                <a:r>
                  <a:rPr lang="ko-KR" altLang="en-US" kern="0" dirty="0" err="1">
                    <a:solidFill>
                      <a:schemeClr val="tx1"/>
                    </a:solidFill>
                  </a:rPr>
                  <a:t>제약식</a:t>
                </a:r>
                <a:r>
                  <a:rPr lang="ko-KR" altLang="en-US" kern="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(for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\</m:t>
                        </m:r>
                        <m:r>
                          <a:rPr lang="en-US" altLang="ko-KR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kern="0" dirty="0">
                    <a:solidFill>
                      <a:schemeClr val="tx1"/>
                    </a:solidFill>
                  </a:rPr>
                  <a:t>)</a:t>
                </a:r>
              </a:p>
              <a:p>
                <a:pPr lvl="2"/>
                <a:r>
                  <a:rPr lang="en-US" altLang="ko-KR" kern="0" dirty="0">
                    <a:solidFill>
                      <a:schemeClr val="tx1"/>
                    </a:solidFill>
                  </a:rPr>
                  <a:t>new capacity </a:t>
                </a:r>
                <a:r>
                  <a:rPr lang="ko-KR" altLang="en-US" kern="0" dirty="0">
                    <a:solidFill>
                      <a:schemeClr val="tx1"/>
                    </a:solidFill>
                  </a:rPr>
                  <a:t>제약식 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sup>
                    </m:sSubSup>
                  </m:oMath>
                </a14:m>
                <a:endParaRPr lang="en-US" altLang="ko-KR" kern="0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en-US" altLang="ko-KR" kern="0" dirty="0">
                    <a:solidFill>
                      <a:schemeClr val="tx1"/>
                    </a:solidFill>
                  </a:rPr>
                  <a:t>total capacity </a:t>
                </a:r>
                <a:r>
                  <a:rPr lang="ko-KR" altLang="en-US" kern="0" dirty="0">
                    <a:solidFill>
                      <a:schemeClr val="tx1"/>
                    </a:solidFill>
                  </a:rPr>
                  <a:t>제약식 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: 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>
                              <a:latin typeface="Cambria Math"/>
                            </a:rPr>
                            <m:t>𝑠</m:t>
                          </m:r>
                          <m:r>
                            <a:rPr lang="en-US" altLang="ko-KR">
                              <a:latin typeface="Cambria Math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/>
                            </a:rPr>
                            <m:t>max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>
                                  <a:latin typeface="Cambria Math"/>
                                </a:rPr>
                                <m:t>1,</m:t>
                              </m:r>
                              <m:r>
                                <a:rPr lang="en-US" altLang="ko-KR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altLang="ko-KR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>
                                      <a:latin typeface="Cambria Math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ko-KR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>
                                  <a:latin typeface="Cambria Math"/>
                                </a:rPr>
                                <m:t>+1</m:t>
                              </m:r>
                            </m:e>
                          </m:d>
                        </m:sub>
                        <m:sup>
                          <m:r>
                            <a:rPr lang="en-US" altLang="ko-KR">
                              <a:latin typeface="Cambria Math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e>
                      </m:nary>
                      <m:r>
                        <a:rPr lang="en-US" altLang="ko-KR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en-US" altLang="ko-KR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altLang="ko-KR">
                              <a:latin typeface="Cambria Math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 altLang="ko-KR" kern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7046" y="897241"/>
                <a:ext cx="8010525" cy="4876463"/>
              </a:xfrm>
              <a:prstGeom prst="rect">
                <a:avLst/>
              </a:prstGeom>
              <a:blipFill>
                <a:blip r:embed="rId2"/>
                <a:stretch>
                  <a:fillRect l="-152" t="-25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8239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User Defined Constraint(UC) : type1, type2, type3</a:t>
            </a: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E463F-3C21-4925-9D63-7FFCEC4373DE}" type="slidenum">
              <a:rPr lang="ko-KR" altLang="en-US" smtClean="0"/>
              <a:pPr>
                <a:defRPr/>
              </a:pPr>
              <a:t>26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/>
              <p:cNvSpPr txBox="1">
                <a:spLocks/>
              </p:cNvSpPr>
              <p:nvPr/>
            </p:nvSpPr>
            <p:spPr bwMode="auto">
              <a:xfrm>
                <a:off x="877046" y="897241"/>
                <a:ext cx="8010525" cy="48764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–"/>
                  <a:defRPr sz="12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•"/>
                  <a:defRPr sz="12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–"/>
                  <a:defRPr sz="1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»"/>
                  <a:defRPr sz="1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altLang="ko-KR" kern="0" dirty="0">
                    <a:solidFill>
                      <a:schemeClr val="tx1"/>
                    </a:solidFill>
                  </a:rPr>
                  <a:t>UC </a:t>
                </a:r>
                <a:r>
                  <a:rPr lang="ko-KR" altLang="en-US" kern="0" dirty="0" err="1">
                    <a:solidFill>
                      <a:schemeClr val="tx1"/>
                    </a:solidFill>
                  </a:rPr>
                  <a:t>제약식의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kern="0" dirty="0">
                    <a:solidFill>
                      <a:schemeClr val="tx1"/>
                    </a:solidFill>
                  </a:rPr>
                  <a:t>범주</a:t>
                </a:r>
                <a:endParaRPr lang="en-US" altLang="ko-KR" kern="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ko-KR" altLang="en-US" kern="0" dirty="0">
                    <a:solidFill>
                      <a:schemeClr val="tx1"/>
                    </a:solidFill>
                  </a:rPr>
                  <a:t>연도별 </a:t>
                </a:r>
                <a:r>
                  <a:rPr lang="ko-KR" altLang="en-US" kern="0" dirty="0" err="1">
                    <a:solidFill>
                      <a:schemeClr val="tx1"/>
                    </a:solidFill>
                  </a:rPr>
                  <a:t>제약식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(type1, yearly constraint)</a:t>
                </a:r>
                <a:r>
                  <a:rPr lang="ko-KR" altLang="en-US" kern="0" dirty="0">
                    <a:solidFill>
                      <a:schemeClr val="tx1"/>
                    </a:solidFill>
                  </a:rPr>
                  <a:t> </a:t>
                </a:r>
                <a:endParaRPr lang="en-US" altLang="ko-KR" i="1" kern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ko-KR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ko-KR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r>
                        <a:rPr lang="en-US" altLang="ko-KR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f>
                        <m:fPr>
                          <m:type m:val="noBar"/>
                          <m:ctrlPr>
                            <a:rPr lang="en-US" altLang="ko-KR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≤</m:t>
                          </m:r>
                        </m:num>
                        <m:den>
                          <m:eqArr>
                            <m:eqArrPr>
                              <m:ctrlPr>
                                <a:rPr lang="en-US" altLang="ko-KR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</m:eqArr>
                        </m:den>
                      </m:f>
                      <m:r>
                        <a:rPr lang="en-US" altLang="ko-KR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sSup>
                        <m:sSupPr>
                          <m:ctrlP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  <m:sup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ko-KR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p>
                        <m:sSupPr>
                          <m:ctrlP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ko-KR" i="1" kern="0">
                          <a:solidFill>
                            <a:schemeClr val="tx1"/>
                          </a:solidFill>
                          <a:latin typeface="Cambria Math"/>
                        </a:rPr>
                        <m:t>⊆</m:t>
                      </m:r>
                      <m:r>
                        <a:rPr lang="en-US" altLang="ko-KR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m:rPr>
                          <m:nor/>
                        </m:rPr>
                        <a:rPr lang="en-US" altLang="ko-KR" b="0" i="0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ko-KR" kern="0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a:rPr lang="en-US" altLang="ko-KR" i="1" ker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ko-KR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ko-KR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altLang="ko-KR" kern="0" dirty="0">
                  <a:solidFill>
                    <a:schemeClr val="tx1"/>
                  </a:solidFill>
                </a:endParaRPr>
              </a:p>
              <a:p>
                <a:pPr marL="857250" lvl="2" indent="0">
                  <a:buNone/>
                </a:pPr>
                <a:r>
                  <a:rPr lang="ko-KR" altLang="en-US" kern="0" dirty="0">
                    <a:solidFill>
                      <a:schemeClr val="tx1"/>
                    </a:solidFill>
                  </a:rPr>
                  <a:t>가 된다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. </a:t>
                </a:r>
                <a:r>
                  <a:rPr lang="ko-KR" altLang="en-US" kern="0" dirty="0">
                    <a:solidFill>
                      <a:schemeClr val="tx1"/>
                    </a:solidFill>
                  </a:rPr>
                  <a:t>예로는 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emission, budget, market share, efficiency improvement, </a:t>
                </a:r>
                <a:r>
                  <a:rPr lang="ko-KR" altLang="en-US" kern="0" dirty="0">
                    <a:solidFill>
                      <a:schemeClr val="tx1"/>
                    </a:solidFill>
                  </a:rPr>
                  <a:t>기술대체 등을 들 수 있다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.</a:t>
                </a:r>
              </a:p>
              <a:p>
                <a:pPr lvl="1"/>
                <a:r>
                  <a:rPr lang="ko-KR" altLang="en-US" kern="0" dirty="0">
                    <a:solidFill>
                      <a:schemeClr val="tx1"/>
                    </a:solidFill>
                  </a:rPr>
                  <a:t>연도별 누적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kern="0" dirty="0" err="1">
                    <a:solidFill>
                      <a:schemeClr val="tx1"/>
                    </a:solidFill>
                  </a:rPr>
                  <a:t>제약식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ko-KR" kern="0" dirty="0" err="1">
                    <a:solidFill>
                      <a:schemeClr val="tx1"/>
                    </a:solidFill>
                  </a:rPr>
                  <a:t>type2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, cumulative constraint)</a:t>
                </a:r>
                <a:r>
                  <a:rPr lang="ko-KR" altLang="en-US" kern="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i="1" kern="0">
                        <a:solidFill>
                          <a:schemeClr val="tx1"/>
                        </a:solidFill>
                        <a:latin typeface="Cambria Math"/>
                      </a:rPr>
                      <m:t>𝐼</m:t>
                    </m:r>
                    <m:r>
                      <a:rPr lang="en-US" altLang="ko-KR" i="1" kern="0">
                        <a:solidFill>
                          <a:schemeClr val="tx1"/>
                        </a:solidFill>
                        <a:latin typeface="Cambria Math"/>
                      </a:rPr>
                      <m:t>′⊆</m:t>
                    </m:r>
                    <m:r>
                      <a:rPr lang="en-US" altLang="ko-KR" i="1" kern="0">
                        <a:solidFill>
                          <a:schemeClr val="tx1"/>
                        </a:solidFill>
                        <a:latin typeface="Cambria Math"/>
                      </a:rPr>
                      <m:t>𝐼</m:t>
                    </m:r>
                    <m:r>
                      <a:rPr lang="en-US" altLang="ko-KR" i="1" ker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kern="0" dirty="0">
                    <a:solidFill>
                      <a:schemeClr val="tx1"/>
                    </a:solidFill>
                  </a:rPr>
                  <a:t>에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kern="0" dirty="0">
                    <a:solidFill>
                      <a:schemeClr val="tx1"/>
                    </a:solidFill>
                  </a:rPr>
                  <a:t>대하여</a:t>
                </a:r>
                <a:endParaRPr lang="en-US" altLang="ko-KR" kern="0" dirty="0">
                  <a:solidFill>
                    <a:schemeClr val="tx1"/>
                  </a:solidFill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ko-KR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type m:val="noBar"/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kern="0">
                              <a:latin typeface="Cambria Math"/>
                            </a:rPr>
                            <m:t>≤</m:t>
                          </m:r>
                        </m:num>
                        <m:den>
                          <m:eqArr>
                            <m:eqArr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</m:eqAr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  <m:sup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ko-KR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ko-KR" i="1" kern="0">
                          <a:solidFill>
                            <a:schemeClr val="tx1"/>
                          </a:solidFill>
                          <a:latin typeface="Cambria Math"/>
                        </a:rPr>
                        <m:t>⊆</m:t>
                      </m:r>
                      <m:r>
                        <a:rPr lang="en-US" altLang="ko-KR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m:rPr>
                          <m:nor/>
                        </m:rPr>
                        <a:rPr lang="en-US" altLang="ko-KR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ko-KR" kern="0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a:rPr lang="en-US" altLang="ko-KR" i="1" ker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ko-KR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ko-KR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marL="857250" lvl="2" indent="0">
                  <a:buNone/>
                </a:pPr>
                <a:r>
                  <a:rPr lang="ko-KR" altLang="en-US" kern="0" dirty="0">
                    <a:solidFill>
                      <a:schemeClr val="tx1"/>
                    </a:solidFill>
                  </a:rPr>
                  <a:t>가 된다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. </a:t>
                </a:r>
                <a:r>
                  <a:rPr lang="ko-KR" altLang="en-US" kern="0" dirty="0">
                    <a:solidFill>
                      <a:schemeClr val="tx1"/>
                    </a:solidFill>
                  </a:rPr>
                  <a:t>예로는 누적 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emission </a:t>
                </a:r>
                <a:r>
                  <a:rPr lang="ko-KR" altLang="en-US" kern="0" dirty="0">
                    <a:solidFill>
                      <a:schemeClr val="tx1"/>
                    </a:solidFill>
                  </a:rPr>
                  <a:t>제약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kern="0" dirty="0">
                    <a:solidFill>
                      <a:schemeClr val="tx1"/>
                    </a:solidFill>
                  </a:rPr>
                  <a:t>예산 제약 등을 들 수 있다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.</a:t>
                </a:r>
              </a:p>
              <a:p>
                <a:pPr lvl="1"/>
                <a:r>
                  <a:rPr lang="ko-KR" altLang="en-US" kern="0" dirty="0">
                    <a:solidFill>
                      <a:schemeClr val="tx1"/>
                    </a:solidFill>
                  </a:rPr>
                  <a:t>시계열 제약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ko-KR" kern="0" dirty="0" err="1">
                    <a:solidFill>
                      <a:schemeClr val="tx1"/>
                    </a:solidFill>
                  </a:rPr>
                  <a:t>type3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, time series constraint)</a:t>
                </a:r>
                <a:r>
                  <a:rPr lang="ko-KR" altLang="en-US" kern="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i="1" kern="0">
                        <a:solidFill>
                          <a:schemeClr val="tx1"/>
                        </a:solidFill>
                        <a:latin typeface="Cambria Math"/>
                      </a:rPr>
                      <m:t>𝐼</m:t>
                    </m:r>
                    <m:r>
                      <a:rPr lang="en-US" altLang="ko-KR" i="1" kern="0">
                        <a:solidFill>
                          <a:schemeClr val="tx1"/>
                        </a:solidFill>
                        <a:latin typeface="Cambria Math"/>
                      </a:rPr>
                      <m:t>′⊆</m:t>
                    </m:r>
                    <m:r>
                      <a:rPr lang="en-US" altLang="ko-KR" i="1" kern="0">
                        <a:solidFill>
                          <a:schemeClr val="tx1"/>
                        </a:solidFill>
                        <a:latin typeface="Cambria Math"/>
                      </a:rPr>
                      <m:t>𝐼</m:t>
                    </m:r>
                  </m:oMath>
                </a14:m>
                <a:r>
                  <a:rPr lang="ko-KR" altLang="en-US" kern="0" dirty="0">
                    <a:solidFill>
                      <a:schemeClr val="tx1"/>
                    </a:solidFill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 kern="0">
                        <a:solidFill>
                          <a:schemeClr val="tx1"/>
                        </a:solidFill>
                        <a:latin typeface="Cambria Math"/>
                      </a:rPr>
                      <m:t>⊆</m:t>
                    </m:r>
                    <m:r>
                      <a:rPr lang="en-US" altLang="ko-KR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0,−</m:t>
                        </m:r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1,</m:t>
                        </m:r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2,⋯,</m:t>
                        </m:r>
                      </m:e>
                    </m:d>
                  </m:oMath>
                </a14:m>
                <a:r>
                  <a:rPr lang="ko-KR" altLang="en-US" kern="0" dirty="0">
                    <a:solidFill>
                      <a:schemeClr val="tx1"/>
                    </a:solidFill>
                  </a:rPr>
                  <a:t>에 대하여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57150" lvl="1" indent="0">
                  <a:buClr>
                    <a:schemeClr val="tx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b="0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b="0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𝑠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𝑠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altLang="ko-KR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f>
                        <m:fPr>
                          <m:type m:val="noBar"/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kern="0">
                              <a:latin typeface="Cambria Math"/>
                            </a:rPr>
                            <m:t>≤</m:t>
                          </m:r>
                        </m:num>
                        <m:den>
                          <m:eqArr>
                            <m:eqArr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</m:eqAr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p>
                        <m:sSupPr>
                          <m:ctrlP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  <m:sup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ko-KR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ko-KR" i="1" kern="0">
                          <a:solidFill>
                            <a:schemeClr val="tx1"/>
                          </a:solidFill>
                          <a:latin typeface="Cambria Math"/>
                        </a:rPr>
                        <m:t>⊆</m:t>
                      </m:r>
                      <m:r>
                        <a:rPr lang="en-US" altLang="ko-KR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m:rPr>
                          <m:nor/>
                        </m:rPr>
                        <a:rPr lang="en-US" altLang="ko-KR" kern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m:rPr>
                          <m:nor/>
                        </m:rPr>
                        <a:rPr lang="ko-KR" altLang="en-US" kern="0" dirty="0">
                          <a:solidFill>
                            <a:schemeClr val="tx1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ko-KR" i="1" kern="0">
                          <a:solidFill>
                            <a:schemeClr val="tx1"/>
                          </a:solidFill>
                          <a:latin typeface="Cambria Math"/>
                        </a:rPr>
                        <m:t>⊆</m:t>
                      </m:r>
                      <m:r>
                        <a:rPr lang="en-US" altLang="ko-KR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ko-KR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∪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0,−</m:t>
                          </m:r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1,</m:t>
                          </m:r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2,⋯,</m:t>
                          </m:r>
                        </m:e>
                      </m:d>
                      <m:r>
                        <a:rPr lang="en-US" altLang="ko-KR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altLang="ko-KR" kern="0" dirty="0">
                  <a:solidFill>
                    <a:schemeClr val="tx1"/>
                  </a:solidFill>
                </a:endParaRPr>
              </a:p>
              <a:p>
                <a:pPr marL="914400" lvl="3" indent="0">
                  <a:buClr>
                    <a:schemeClr val="tx2"/>
                  </a:buClr>
                  <a:buNone/>
                </a:pPr>
                <a:r>
                  <a:rPr lang="en-US" altLang="ko-KR" sz="1200" kern="0" dirty="0">
                    <a:solidFill>
                      <a:schemeClr val="tx1"/>
                    </a:solidFill>
                  </a:rPr>
                  <a:t>production smoothing </a:t>
                </a:r>
                <a:r>
                  <a:rPr lang="ko-KR" altLang="en-US" sz="1200" kern="0" dirty="0">
                    <a:solidFill>
                      <a:schemeClr val="tx1"/>
                    </a:solidFill>
                  </a:rPr>
                  <a:t>제약 등을 들 수 있다</a:t>
                </a:r>
                <a:r>
                  <a:rPr lang="en-US" altLang="ko-KR" sz="1200" kern="0" dirty="0">
                    <a:solidFill>
                      <a:schemeClr val="tx1"/>
                    </a:solidFill>
                  </a:rPr>
                  <a:t>.</a:t>
                </a:r>
              </a:p>
              <a:p>
                <a:pPr indent="-285750"/>
                <a:r>
                  <a:rPr lang="en-US" altLang="ko-KR" kern="0" dirty="0"/>
                  <a:t>Dummy variable set : </a:t>
                </a:r>
                <a14:m>
                  <m:oMath xmlns:m="http://schemas.openxmlformats.org/officeDocument/2006/math">
                    <m:r>
                      <a:rPr lang="en-US" altLang="ko-KR" i="1" ker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i="1" ker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altLang="ko-KR" i="1" ker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ko-KR" i="1" ker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 ker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i="1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i="1" ker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i="1" ker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i="1" ker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altLang="ko-KR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m:rPr>
                            <m:sty m:val="p"/>
                          </m:rPr>
                          <a:rPr lang="en-US" altLang="ko-KR" kern="0">
                            <a:latin typeface="Cambria Math" panose="02040503050406030204" pitchFamily="18" charset="0"/>
                          </a:rPr>
                          <m:t>for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ko-KR" i="1" ker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i="1" ker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ko-KR" i="1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endParaRPr lang="en-US" altLang="ko-KR" kern="0" dirty="0"/>
              </a:p>
              <a:p>
                <a:pPr indent="-285750"/>
                <a:r>
                  <a:rPr lang="de-DE" altLang="ko-KR" dirty="0"/>
                  <a:t>dummy variable</a:t>
                </a:r>
                <a:r>
                  <a:rPr lang="ko-KR" altLang="ko-KR" dirty="0"/>
                  <a:t>을 포함하도록 세가지 범주의 </a:t>
                </a:r>
                <a:r>
                  <a:rPr lang="ko-KR" altLang="ko-KR" dirty="0" err="1"/>
                  <a:t>제약식을</a:t>
                </a:r>
                <a:r>
                  <a:rPr lang="ko-KR" altLang="ko-KR" dirty="0"/>
                  <a:t> 수정하는데</a:t>
                </a:r>
                <a:r>
                  <a:rPr lang="de-DE" altLang="ko-KR" dirty="0"/>
                  <a:t>, </a:t>
                </a:r>
                <a:r>
                  <a:rPr lang="ko-KR" altLang="ko-KR" dirty="0"/>
                  <a:t>예를 들어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ko-KR" altLang="ko-KR" dirty="0"/>
                  <a:t>에 대한 </a:t>
                </a:r>
                <a:r>
                  <a:rPr lang="de-DE" altLang="ko-KR" dirty="0"/>
                  <a:t>yearly constraint</a:t>
                </a:r>
                <a:r>
                  <a:rPr lang="ko-KR" altLang="ko-KR" dirty="0"/>
                  <a:t>는 </a:t>
                </a:r>
                <a14:m>
                  <m:oMath xmlns:m="http://schemas.openxmlformats.org/officeDocument/2006/math">
                    <m:r>
                      <a:rPr lang="de-DE" altLang="ko-KR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de-DE" altLang="ko-KR" i="1">
                        <a:latin typeface="Cambria Math" panose="02040503050406030204" pitchFamily="18" charset="0"/>
                      </a:rPr>
                      <m:t>′⊆</m:t>
                    </m:r>
                    <m:r>
                      <a:rPr lang="de-DE" altLang="ko-KR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de-DE" altLang="ko-KR" dirty="0"/>
                  <a:t> </a:t>
                </a:r>
                <a:r>
                  <a:rPr lang="ko-KR" altLang="ko-KR" dirty="0"/>
                  <a:t>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altLang="ko-KR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de-DE" altLang="ko-KR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altLang="ko-KR">
                        <a:latin typeface="Cambria Math" panose="02040503050406030204" pitchFamily="18" charset="0"/>
                      </a:rPr>
                      <m:t>⊆</m:t>
                    </m:r>
                    <m:r>
                      <a:rPr lang="de-DE" altLang="ko-KR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de-DE" altLang="ko-KR" dirty="0"/>
                  <a:t> </a:t>
                </a:r>
                <a:r>
                  <a:rPr lang="ko-KR" altLang="ko-KR" dirty="0"/>
                  <a:t>에 대해</a:t>
                </a:r>
                <a:endParaRPr lang="en-US" altLang="ko-KR" kern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bSup>
                            <m:sSubSup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bSup>
                            <m:sSubSup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ko-KR" altLang="ko-KR" dirty="0"/>
              </a:p>
              <a:p>
                <a:pPr marL="457200" lvl="1" indent="0">
                  <a:buNone/>
                </a:pPr>
                <a:endParaRPr lang="en-US" altLang="ko-KR" kern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7046" y="897241"/>
                <a:ext cx="8010525" cy="4876463"/>
              </a:xfrm>
              <a:prstGeom prst="rect">
                <a:avLst/>
              </a:prstGeom>
              <a:blipFill>
                <a:blip r:embed="rId2"/>
                <a:stretch>
                  <a:fillRect l="-152" t="-4000" b="-1150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2040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UC : all possible constraints with dummies</a:t>
            </a: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E463F-3C21-4925-9D63-7FFCEC4373DE}" type="slidenum">
              <a:rPr lang="ko-KR" altLang="en-US" smtClean="0"/>
              <a:pPr>
                <a:defRPr/>
              </a:pPr>
              <a:t>27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/>
              <p:cNvSpPr txBox="1">
                <a:spLocks/>
              </p:cNvSpPr>
              <p:nvPr/>
            </p:nvSpPr>
            <p:spPr bwMode="auto">
              <a:xfrm>
                <a:off x="877046" y="897241"/>
                <a:ext cx="8010525" cy="48764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–"/>
                  <a:defRPr sz="12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•"/>
                  <a:defRPr sz="12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–"/>
                  <a:defRPr sz="1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»"/>
                  <a:defRPr sz="1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altLang="ko-KR" kern="0" dirty="0">
                    <a:solidFill>
                      <a:schemeClr val="tx1"/>
                    </a:solidFill>
                  </a:rPr>
                  <a:t>UC </a:t>
                </a:r>
                <a:r>
                  <a:rPr lang="en-US" altLang="ko-KR" kern="0" dirty="0"/>
                  <a:t>make all possible constraints with dummy variables</a:t>
                </a:r>
                <a:endParaRPr lang="en-US" altLang="ko-KR" kern="0" dirty="0">
                  <a:solidFill>
                    <a:schemeClr val="tx1"/>
                  </a:solidFill>
                </a:endParaRPr>
              </a:p>
              <a:p>
                <a:r>
                  <a:rPr lang="en-US" altLang="ko-KR" kern="0" dirty="0">
                    <a:solidFill>
                      <a:schemeClr val="tx1"/>
                    </a:solidFill>
                  </a:rPr>
                  <a:t>a combined constraint</a:t>
                </a:r>
              </a:p>
              <a:p>
                <a:pPr lvl="1"/>
                <a:r>
                  <a:rPr lang="en-US" altLang="ko-KR" kern="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ko-KR" kern="0" dirty="0" err="1">
                    <a:solidFill>
                      <a:schemeClr val="tx1"/>
                    </a:solidFill>
                  </a:rPr>
                  <a:t>type1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ko-KR" kern="0" dirty="0">
                    <a:solidFill>
                      <a:schemeClr val="tx1"/>
                    </a:solidFill>
                  </a:rPr>
                  <a:t>) + (</a:t>
                </a:r>
                <a:r>
                  <a:rPr lang="en-US" altLang="ko-KR" kern="0" dirty="0" err="1">
                    <a:solidFill>
                      <a:schemeClr val="tx1"/>
                    </a:solidFill>
                  </a:rPr>
                  <a:t>type2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ko-KR" kern="0" dirty="0">
                    <a:solidFill>
                      <a:schemeClr val="tx1"/>
                    </a:solidFill>
                  </a:rPr>
                  <a:t>) + (</a:t>
                </a:r>
                <a:r>
                  <a:rPr lang="en-US" altLang="ko-KR" kern="0" dirty="0" err="1">
                    <a:solidFill>
                      <a:schemeClr val="tx1"/>
                    </a:solidFill>
                  </a:rPr>
                  <a:t>type3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ko-KR" kern="0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5"/>
                            </m:rPr>
                            <a:rPr lang="en-US" altLang="ko-KR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ko-KR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r>
                        <a:rPr lang="en-US" altLang="ko-KR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altLang="ko-KR" kern="0" dirty="0">
                  <a:solidFill>
                    <a:schemeClr val="tx1"/>
                  </a:solidFill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altLang="ko-KR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ko-KR" b="0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b="0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b="0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b="0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𝑠</m:t>
                                  </m:r>
                                  <m:r>
                                    <a:rPr lang="en-US" altLang="ko-KR" b="0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ko-KR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𝑠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altLang="ko-KR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altLang="ko-KR" kern="0" dirty="0">
                  <a:solidFill>
                    <a:schemeClr val="tx1"/>
                  </a:solidFill>
                </a:endParaRPr>
              </a:p>
              <a:p>
                <a:pPr marL="85725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ko-KR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ko-KR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ko-KR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ko-KR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ko-KR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altLang="ko-KR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ko-KR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altLang="ko-KR" kern="0" dirty="0">
                  <a:solidFill>
                    <a:schemeClr val="tx1"/>
                  </a:solidFill>
                </a:endParaRPr>
              </a:p>
              <a:p>
                <a:pPr marL="228600" indent="-171450"/>
                <a:endParaRPr lang="en-US" altLang="ko-KR" kern="0" dirty="0">
                  <a:solidFill>
                    <a:schemeClr val="tx1"/>
                  </a:solidFill>
                </a:endParaRPr>
              </a:p>
              <a:p>
                <a:pPr marL="228600" indent="-171450"/>
                <a:r>
                  <a:rPr lang="en-US" altLang="ko-KR" kern="0" dirty="0">
                    <a:solidFill>
                      <a:schemeClr val="tx1"/>
                    </a:solidFill>
                  </a:rPr>
                  <a:t>Property : </a:t>
                </a:r>
                <a:r>
                  <a:rPr lang="ko-KR" altLang="en-US" kern="0" dirty="0">
                    <a:solidFill>
                      <a:schemeClr val="tx1"/>
                    </a:solidFill>
                  </a:rPr>
                  <a:t>의사결정변수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ker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 kern="0">
                            <a:latin typeface="Cambria Math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ko-KR" kern="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 kern="0">
                            <a:latin typeface="Cambria Math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ko-KR" kern="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 kern="0">
                            <a:latin typeface="Cambria Math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ko-KR" kern="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 kern="0">
                            <a:latin typeface="Cambria Math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ko-KR" altLang="en-US" kern="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kern="0" dirty="0"/>
                  <a:t>및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de-DE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altLang="ko-K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altLang="ko-KR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altLang="ko-KR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de-DE" altLang="ko-KR" i="1">
                        <a:latin typeface="Cambria Math" panose="02040503050406030204" pitchFamily="18" charset="0"/>
                      </a:rPr>
                      <m:t>′⊆</m:t>
                    </m:r>
                    <m:r>
                      <a:rPr lang="de-DE" altLang="ko-KR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DE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altLang="ko-K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altLang="ko-KR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altLang="ko-KR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de-DE" altLang="ko-KR" i="1">
                        <a:latin typeface="Cambria Math" panose="02040503050406030204" pitchFamily="18" charset="0"/>
                      </a:rPr>
                      <m:t>′⊆</m:t>
                    </m:r>
                    <m:r>
                      <a:rPr lang="de-DE" altLang="ko-KR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ko-KR" altLang="en-US" kern="0" dirty="0">
                    <a:solidFill>
                      <a:schemeClr val="tx1"/>
                    </a:solidFill>
                  </a:rPr>
                  <a:t>를 이용하여 만들어지는 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ko-KR" kern="0" dirty="0" err="1"/>
                  <a:t>type1</a:t>
                </a:r>
                <a:r>
                  <a:rPr lang="en-US" altLang="ko-KR" kern="0" dirty="0"/>
                  <a:t>), (</a:t>
                </a:r>
                <a:r>
                  <a:rPr lang="en-US" altLang="ko-KR" kern="0" dirty="0" err="1"/>
                  <a:t>type2</a:t>
                </a:r>
                <a:r>
                  <a:rPr lang="en-US" altLang="ko-KR" kern="0" dirty="0"/>
                  <a:t>), (</a:t>
                </a:r>
                <a:r>
                  <a:rPr lang="en-US" altLang="ko-KR" kern="0" dirty="0" err="1"/>
                  <a:t>type3</a:t>
                </a:r>
                <a:r>
                  <a:rPr lang="en-US" altLang="ko-KR" kern="0" dirty="0"/>
                  <a:t>) </a:t>
                </a:r>
                <a:r>
                  <a:rPr lang="ko-KR" altLang="en-US" kern="0" dirty="0" err="1"/>
                  <a:t>제약식을</a:t>
                </a:r>
                <a:r>
                  <a:rPr lang="ko-KR" altLang="en-US" kern="0" dirty="0"/>
                  <a:t> 이용하면</a:t>
                </a:r>
                <a:r>
                  <a:rPr lang="en-US" altLang="ko-KR" kern="0" dirty="0"/>
                  <a:t>, </a:t>
                </a:r>
                <a:r>
                  <a:rPr lang="ko-KR" altLang="en-US" kern="0" dirty="0">
                    <a:solidFill>
                      <a:schemeClr val="tx1"/>
                    </a:solidFill>
                  </a:rPr>
                  <a:t>모든 가능한 </a:t>
                </a:r>
                <a:r>
                  <a:rPr lang="en-US" altLang="ko-KR" kern="0" dirty="0" err="1">
                    <a:solidFill>
                      <a:schemeClr val="tx1"/>
                    </a:solidFill>
                  </a:rPr>
                  <a:t>uc</a:t>
                </a:r>
                <a:r>
                  <a:rPr lang="ko-KR" altLang="en-US" kern="0" dirty="0">
                    <a:solidFill>
                      <a:schemeClr val="tx1"/>
                    </a:solidFill>
                  </a:rPr>
                  <a:t>를 나타낼 수 있다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228600" indent="-171450"/>
                <a:endParaRPr lang="en-US" altLang="ko-KR" kern="0" dirty="0"/>
              </a:p>
              <a:p>
                <a:pPr marL="228600" indent="-171450"/>
                <a:r>
                  <a:rPr lang="ko-KR" altLang="en-US" kern="0" dirty="0" err="1"/>
                  <a:t>목적함수의</a:t>
                </a:r>
                <a:r>
                  <a:rPr lang="ko-KR" altLang="en-US" kern="0" dirty="0"/>
                  <a:t> 변형</a:t>
                </a:r>
                <a:endParaRPr lang="en-US" altLang="ko-KR" kern="0" dirty="0"/>
              </a:p>
              <a:p>
                <a:pPr marL="571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altLang="ko-KR" i="1">
                              <a:latin typeface="Cambria Math" panose="02040503050406030204" pitchFamily="18" charset="0"/>
                            </a:rPr>
                            <m:t>𝜏</m:t>
                          </m:r>
                        </m:sup>
                        <m:e>
                          <m:d>
                            <m:d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altLang="ko-KR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de-DE" altLang="ko-K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ctrlPr>
                                        <a:rPr lang="ko-KR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ko-KR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de-DE" altLang="ko-KR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de-DE" altLang="ko-KR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de-DE" altLang="ko-KR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de-DE" altLang="ko-KR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ko-KR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de-DE" altLang="ko-KR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de-DE" altLang="ko-KR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de-DE" altLang="ko-KR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ko-KR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altLang="ko-K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e-DE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de-DE" altLang="ko-KR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lang="de-DE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altLang="ko-KR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de-DE" altLang="ko-K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ko-KR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altLang="ko-KR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de-DE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de-DE" altLang="ko-KR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ko-KR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altLang="ko-KR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de-DE" altLang="ko-KR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altLang="ko-KR" i="1">
                              <a:latin typeface="Cambria Math" panose="02040503050406030204" pitchFamily="18" charset="0"/>
                            </a:rPr>
                            <m:t>𝜏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altLang="ko-KR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altLang="ko-KR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de-DE" altLang="ko-KR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DE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e-DE" altLang="ko-K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altLang="ko-KR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de-DE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e-DE" altLang="ko-K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de-DE" altLang="ko-KR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altLang="ko-KR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altLang="ko-KR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de-DE" altLang="ko-KR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de-DE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ko-KR" kern="0" dirty="0">
                  <a:solidFill>
                    <a:schemeClr val="tx1"/>
                  </a:solidFill>
                </a:endParaRPr>
              </a:p>
              <a:p>
                <a:pPr marL="628650" lvl="1" indent="-171450"/>
                <a:endParaRPr lang="en-US" altLang="ko-KR" kern="0" dirty="0">
                  <a:solidFill>
                    <a:schemeClr val="tx1"/>
                  </a:solidFill>
                </a:endParaRPr>
              </a:p>
              <a:p>
                <a:pPr marL="857250" lvl="2" indent="0">
                  <a:buNone/>
                </a:pPr>
                <a:endParaRPr lang="en-US" altLang="ko-KR" kern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7046" y="897241"/>
                <a:ext cx="8010525" cy="4876463"/>
              </a:xfrm>
              <a:prstGeom prst="rect">
                <a:avLst/>
              </a:prstGeom>
              <a:blipFill>
                <a:blip r:embed="rId2"/>
                <a:stretch>
                  <a:fillRect l="-152" t="-25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9940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  <p:sp>
        <p:nvSpPr>
          <p:cNvPr id="6" name="제목 4"/>
          <p:cNvSpPr txBox="1">
            <a:spLocks/>
          </p:cNvSpPr>
          <p:nvPr/>
        </p:nvSpPr>
        <p:spPr bwMode="auto">
          <a:xfrm>
            <a:off x="689610" y="727023"/>
            <a:ext cx="6753225" cy="780160"/>
          </a:xfrm>
          <a:prstGeom prst="rect">
            <a:avLst/>
          </a:prstGeom>
          <a:solidFill>
            <a:srgbClr val="003366"/>
          </a:solidFill>
          <a:ln w="9525">
            <a:noFill/>
            <a:miter lim="800000"/>
            <a:headEnd/>
            <a:tailEnd/>
          </a:ln>
        </p:spPr>
        <p:txBody>
          <a:bodyPr vert="horz" wrap="square" lIns="19800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2. </a:t>
            </a:r>
            <a:r>
              <a:rPr kumimoji="0" lang="en-US" altLang="ko-KR" sz="2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BufEEE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 Systems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26032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 dirty="0"/>
              <a:t>시스템개발 </a:t>
            </a:r>
            <a:r>
              <a:rPr lang="en-US" altLang="ko-KR" b="0" dirty="0"/>
              <a:t>: </a:t>
            </a:r>
            <a:r>
              <a:rPr lang="ko-KR" altLang="en-US" b="0" dirty="0"/>
              <a:t>상향식 </a:t>
            </a:r>
            <a:r>
              <a:rPr lang="en-US" altLang="ko-KR" b="0" dirty="0"/>
              <a:t>SW </a:t>
            </a:r>
            <a:r>
              <a:rPr lang="ko-KR" altLang="en-US" b="0" dirty="0"/>
              <a:t>시스템 개발 방향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  <p:sp>
        <p:nvSpPr>
          <p:cNvPr id="5" name="직사각형 4"/>
          <p:cNvSpPr/>
          <p:nvPr/>
        </p:nvSpPr>
        <p:spPr>
          <a:xfrm>
            <a:off x="2915979" y="3103819"/>
            <a:ext cx="921043" cy="246221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prstClr val="black"/>
                </a:solidFill>
                <a:latin typeface="맑은 고딕"/>
                <a:ea typeface="맑은 고딕"/>
              </a:rPr>
              <a:t>Easy</a:t>
            </a:r>
            <a:endParaRPr kumimoji="0" lang="ko-KR" altLang="en-US" sz="1800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66478" y="1516522"/>
            <a:ext cx="970545" cy="246221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prstClr val="black"/>
                </a:solidFill>
                <a:latin typeface="맑은 고딕"/>
                <a:ea typeface="맑은 고딕"/>
              </a:rPr>
              <a:t>Simple</a:t>
            </a:r>
            <a:endParaRPr kumimoji="0" lang="ko-KR" altLang="en-US" sz="1800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925912" y="1761739"/>
            <a:ext cx="2628220" cy="882951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21512" y="1896415"/>
            <a:ext cx="1316386" cy="246221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Simplified Notation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21511" y="2240554"/>
            <a:ext cx="1680268" cy="246221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kern="0" noProof="0" dirty="0">
                <a:solidFill>
                  <a:prstClr val="black"/>
                </a:solidFill>
                <a:latin typeface="맑은 고딕"/>
                <a:ea typeface="맑은 고딕"/>
              </a:rPr>
              <a:t>Simplified LP Formulation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909331" y="4707239"/>
            <a:ext cx="927691" cy="246221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prstClr val="black"/>
                </a:solidFill>
                <a:latin typeface="맑은 고딕"/>
                <a:ea typeface="맑은 고딕"/>
              </a:rPr>
              <a:t>Worldwide</a:t>
            </a:r>
            <a:endParaRPr kumimoji="0" lang="ko-KR" altLang="en-US" sz="1800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56" name="꺾인 연결선 55"/>
          <p:cNvCxnSpPr>
            <a:stCxn id="15" idx="1"/>
            <a:endCxn id="5" idx="1"/>
          </p:cNvCxnSpPr>
          <p:nvPr/>
        </p:nvCxnSpPr>
        <p:spPr>
          <a:xfrm rot="10800000" flipV="1">
            <a:off x="2915980" y="2203214"/>
            <a:ext cx="9933" cy="1023715"/>
          </a:xfrm>
          <a:prstGeom prst="bentConnector3">
            <a:avLst>
              <a:gd name="adj1" fmla="val 2401420"/>
            </a:avLst>
          </a:prstGeom>
          <a:noFill/>
          <a:ln w="9525" cap="flat" cmpd="sng" algn="ctr">
            <a:solidFill>
              <a:srgbClr val="183883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58" name="꺾인 연결선 57"/>
          <p:cNvCxnSpPr>
            <a:stCxn id="72" idx="1"/>
            <a:endCxn id="74" idx="1"/>
          </p:cNvCxnSpPr>
          <p:nvPr/>
        </p:nvCxnSpPr>
        <p:spPr>
          <a:xfrm rot="10800000" flipV="1">
            <a:off x="2925912" y="3793533"/>
            <a:ext cx="12700" cy="1590319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183883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68" name="직사각형 67"/>
          <p:cNvSpPr/>
          <p:nvPr/>
        </p:nvSpPr>
        <p:spPr>
          <a:xfrm>
            <a:off x="2493357" y="1032768"/>
            <a:ext cx="3493329" cy="437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33996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altLang="ko-KR" sz="1400" dirty="0">
                <a:solidFill>
                  <a:srgbClr val="33996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imple, </a:t>
            </a:r>
            <a:r>
              <a:rPr lang="en-US" altLang="ko-KR" sz="1400" b="1" dirty="0">
                <a:solidFill>
                  <a:srgbClr val="33996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r>
              <a:rPr lang="en-US" altLang="ko-KR" sz="1400" dirty="0">
                <a:solidFill>
                  <a:srgbClr val="33996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asy and </a:t>
            </a:r>
            <a:r>
              <a:rPr lang="en-US" altLang="ko-KR" sz="1400" b="1" dirty="0">
                <a:solidFill>
                  <a:srgbClr val="33996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altLang="ko-KR" sz="1400" dirty="0">
                <a:solidFill>
                  <a:srgbClr val="33996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orldwide(</a:t>
            </a:r>
            <a:r>
              <a:rPr lang="en-US" altLang="ko-KR" sz="1400" b="1" dirty="0">
                <a:solidFill>
                  <a:srgbClr val="33996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</a:t>
            </a:r>
            <a:r>
              <a:rPr lang="en-US" altLang="ko-KR" sz="1400" dirty="0">
                <a:solidFill>
                  <a:srgbClr val="33996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pen Project)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221512" y="3488855"/>
            <a:ext cx="1399742" cy="246221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Easy Understandable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925912" y="3352058"/>
            <a:ext cx="2628220" cy="882951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218010" y="3871873"/>
            <a:ext cx="606256" cy="246221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Easy UI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2925912" y="4942377"/>
            <a:ext cx="2628220" cy="882951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230766" y="5108192"/>
            <a:ext cx="1307132" cy="246221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kern="0" noProof="0" dirty="0">
                <a:solidFill>
                  <a:prstClr val="black"/>
                </a:solidFill>
                <a:latin typeface="맑은 고딕"/>
                <a:ea typeface="맑은 고딕"/>
              </a:rPr>
              <a:t>Open</a:t>
            </a:r>
            <a:r>
              <a:rPr kumimoji="0" lang="en-US" altLang="ko-KR" sz="1000" kern="0" dirty="0">
                <a:solidFill>
                  <a:prstClr val="black"/>
                </a:solidFill>
                <a:latin typeface="맑은 고딕"/>
                <a:ea typeface="맑은 고딕"/>
              </a:rPr>
              <a:t> Web Site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230766" y="5453287"/>
            <a:ext cx="1059535" cy="246221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kern="0" noProof="0" dirty="0">
                <a:solidFill>
                  <a:prstClr val="black"/>
                </a:solidFill>
                <a:latin typeface="맑은 고딕"/>
                <a:ea typeface="맑은 고딕"/>
              </a:rPr>
              <a:t>Freeware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017083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Overview</a:t>
            </a:r>
            <a:r>
              <a:rPr lang="ko-KR" altLang="en-US" b="0" dirty="0"/>
              <a:t> </a:t>
            </a:r>
            <a:r>
              <a:rPr lang="en-US" altLang="ko-KR" b="0" dirty="0"/>
              <a:t>: </a:t>
            </a:r>
            <a:r>
              <a:rPr lang="en-US" altLang="ko-KR" sz="1800" b="0" dirty="0"/>
              <a:t>base year, model year, historic capacity, decision variable </a:t>
            </a:r>
            <a:endParaRPr lang="ko-KR" altLang="en-US" sz="1800" b="0" dirty="0"/>
          </a:p>
        </p:txBody>
      </p:sp>
      <p:sp>
        <p:nvSpPr>
          <p:cNvPr id="6147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hangingPunct="1"/>
            <a:r>
              <a:rPr lang="en-US" altLang="ko-KR" sz="1400">
                <a:latin typeface="Arial" charset="0"/>
              </a:rPr>
              <a:t> </a:t>
            </a:r>
            <a:fld id="{A3780B6F-7F7D-44BD-93E1-F33BD5DC7252}" type="slidenum">
              <a:rPr lang="en-US" altLang="ko-KR" sz="1400" smtClean="0">
                <a:latin typeface="Arial" charset="0"/>
              </a:rPr>
              <a:pPr eaLnBrk="1" hangingPunct="1"/>
              <a:t>3</a:t>
            </a:fld>
            <a:endParaRPr lang="en-US" altLang="ko-KR" sz="1400">
              <a:latin typeface="Arial" charset="0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752286" y="1215840"/>
            <a:ext cx="7957859" cy="4203661"/>
            <a:chOff x="274638" y="1568450"/>
            <a:chExt cx="7957859" cy="4203661"/>
          </a:xfrm>
        </p:grpSpPr>
        <p:cxnSp>
          <p:nvCxnSpPr>
            <p:cNvPr id="6" name="직선 화살표 연결선 5"/>
            <p:cNvCxnSpPr/>
            <p:nvPr/>
          </p:nvCxnSpPr>
          <p:spPr>
            <a:xfrm>
              <a:off x="520859" y="2352675"/>
              <a:ext cx="20955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2382838" y="2000250"/>
              <a:ext cx="0" cy="33654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50" name="TextBox 9"/>
            <p:cNvSpPr txBox="1">
              <a:spLocks noChangeArrowheads="1"/>
            </p:cNvSpPr>
            <p:nvPr/>
          </p:nvSpPr>
          <p:spPr bwMode="auto">
            <a:xfrm>
              <a:off x="2163008" y="1723251"/>
              <a:ext cx="117371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9pPr>
            </a:lstStyle>
            <a:p>
              <a:pPr eaLnBrk="1" hangingPunct="1"/>
              <a:r>
                <a:rPr lang="en-US" altLang="ko-KR" dirty="0"/>
                <a:t>2014(base year)</a:t>
              </a:r>
              <a:endParaRPr lang="ko-KR" altLang="en-US" dirty="0"/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2616200" y="2221299"/>
              <a:ext cx="159" cy="31444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52" name="TextBox 11"/>
            <p:cNvSpPr txBox="1">
              <a:spLocks noChangeArrowheads="1"/>
            </p:cNvSpPr>
            <p:nvPr/>
          </p:nvSpPr>
          <p:spPr bwMode="auto">
            <a:xfrm>
              <a:off x="2382838" y="1944300"/>
              <a:ext cx="157286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9pPr>
            </a:lstStyle>
            <a:p>
              <a:pPr eaLnBrk="1" hangingPunct="1"/>
              <a:r>
                <a:rPr lang="en-US" altLang="ko-KR" dirty="0"/>
                <a:t>2015(first model year)</a:t>
              </a:r>
              <a:endParaRPr lang="ko-KR" altLang="en-US" dirty="0"/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6816725" y="2033625"/>
              <a:ext cx="4763" cy="32829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54" name="TextBox 14"/>
            <p:cNvSpPr txBox="1">
              <a:spLocks noChangeArrowheads="1"/>
            </p:cNvSpPr>
            <p:nvPr/>
          </p:nvSpPr>
          <p:spPr bwMode="auto">
            <a:xfrm>
              <a:off x="6551613" y="1757400"/>
              <a:ext cx="1538287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9pPr>
            </a:lstStyle>
            <a:p>
              <a:pPr eaLnBrk="1" hangingPunct="1"/>
              <a:r>
                <a:rPr lang="en-US" altLang="ko-KR" dirty="0"/>
                <a:t>2050(last model year)</a:t>
              </a:r>
              <a:endParaRPr lang="ko-KR" altLang="en-US" dirty="0"/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2162176" y="1861324"/>
              <a:ext cx="832" cy="3504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520700" y="1825625"/>
              <a:ext cx="159" cy="35400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57" name="TextBox 24"/>
            <p:cNvSpPr txBox="1">
              <a:spLocks noChangeArrowheads="1"/>
            </p:cNvSpPr>
            <p:nvPr/>
          </p:nvSpPr>
          <p:spPr bwMode="auto">
            <a:xfrm>
              <a:off x="1895475" y="1568450"/>
              <a:ext cx="49244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9pPr>
            </a:lstStyle>
            <a:p>
              <a:pPr eaLnBrk="1" hangingPunct="1"/>
              <a:r>
                <a:rPr lang="en-US" altLang="ko-KR" dirty="0"/>
                <a:t>2013</a:t>
              </a:r>
              <a:endParaRPr lang="ko-KR" altLang="en-US" dirty="0"/>
            </a:p>
          </p:txBody>
        </p:sp>
        <p:sp>
          <p:nvSpPr>
            <p:cNvPr id="6158" name="TextBox 25"/>
            <p:cNvSpPr txBox="1">
              <a:spLocks noChangeArrowheads="1"/>
            </p:cNvSpPr>
            <p:nvPr/>
          </p:nvSpPr>
          <p:spPr bwMode="auto">
            <a:xfrm>
              <a:off x="274638" y="1568450"/>
              <a:ext cx="49244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9pPr>
            </a:lstStyle>
            <a:p>
              <a:pPr eaLnBrk="1" hangingPunct="1"/>
              <a:r>
                <a:rPr lang="en-US" altLang="ko-KR" dirty="0"/>
                <a:t>2006</a:t>
              </a:r>
              <a:endParaRPr lang="ko-KR" altLang="en-US" dirty="0"/>
            </a:p>
          </p:txBody>
        </p:sp>
        <p:sp>
          <p:nvSpPr>
            <p:cNvPr id="6160" name="TextBox 30"/>
            <p:cNvSpPr txBox="1">
              <a:spLocks noChangeArrowheads="1"/>
            </p:cNvSpPr>
            <p:nvPr/>
          </p:nvSpPr>
          <p:spPr bwMode="auto">
            <a:xfrm>
              <a:off x="2327434" y="5495886"/>
              <a:ext cx="12033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9pPr>
            </a:lstStyle>
            <a:p>
              <a:pPr eaLnBrk="1" hangingPunct="1"/>
              <a:r>
                <a:rPr lang="en-US" altLang="ko-KR" dirty="0"/>
                <a:t>historic capacity</a:t>
              </a:r>
              <a:endParaRPr lang="ko-KR" altLang="en-US" dirty="0"/>
            </a:p>
          </p:txBody>
        </p:sp>
        <p:sp>
          <p:nvSpPr>
            <p:cNvPr id="6166" name="TextBox 41"/>
            <p:cNvSpPr txBox="1">
              <a:spLocks noChangeArrowheads="1"/>
            </p:cNvSpPr>
            <p:nvPr/>
          </p:nvSpPr>
          <p:spPr bwMode="auto">
            <a:xfrm>
              <a:off x="3280410" y="3664859"/>
              <a:ext cx="49244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9pPr>
            </a:lstStyle>
            <a:p>
              <a:pPr eaLnBrk="1" hangingPunct="1"/>
              <a:r>
                <a:rPr lang="en-US" altLang="ko-KR" dirty="0"/>
                <a:t>2020</a:t>
              </a:r>
              <a:endParaRPr lang="ko-KR" altLang="en-US" dirty="0"/>
            </a:p>
          </p:txBody>
        </p:sp>
        <p:sp>
          <p:nvSpPr>
            <p:cNvPr id="6167" name="TextBox 42"/>
            <p:cNvSpPr txBox="1">
              <a:spLocks noChangeArrowheads="1"/>
            </p:cNvSpPr>
            <p:nvPr/>
          </p:nvSpPr>
          <p:spPr bwMode="auto">
            <a:xfrm>
              <a:off x="5424488" y="3643447"/>
              <a:ext cx="49244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9pPr>
            </a:lstStyle>
            <a:p>
              <a:pPr eaLnBrk="1" hangingPunct="1"/>
              <a:r>
                <a:rPr lang="en-US" altLang="ko-KR" dirty="0"/>
                <a:t>2029</a:t>
              </a:r>
              <a:endParaRPr lang="ko-KR" altLang="en-US" dirty="0"/>
            </a:p>
          </p:txBody>
        </p:sp>
        <p:cxnSp>
          <p:nvCxnSpPr>
            <p:cNvPr id="33" name="직선 화살표 연결선 32"/>
            <p:cNvCxnSpPr/>
            <p:nvPr/>
          </p:nvCxnSpPr>
          <p:spPr>
            <a:xfrm>
              <a:off x="2384227" y="2876550"/>
              <a:ext cx="20955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Box 24"/>
            <p:cNvSpPr txBox="1">
              <a:spLocks noChangeArrowheads="1"/>
            </p:cNvSpPr>
            <p:nvPr/>
          </p:nvSpPr>
          <p:spPr bwMode="auto">
            <a:xfrm>
              <a:off x="4413052" y="2738050"/>
              <a:ext cx="49244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9pPr>
            </a:lstStyle>
            <a:p>
              <a:pPr eaLnBrk="1" hangingPunct="1"/>
              <a:r>
                <a:rPr lang="en-US" altLang="ko-KR" dirty="0"/>
                <a:t>2023</a:t>
              </a:r>
              <a:endParaRPr lang="ko-KR" altLang="en-US" dirty="0"/>
            </a:p>
          </p:txBody>
        </p:sp>
        <p:cxnSp>
          <p:nvCxnSpPr>
            <p:cNvPr id="35" name="직선 화살표 연결선 34"/>
            <p:cNvCxnSpPr/>
            <p:nvPr/>
          </p:nvCxnSpPr>
          <p:spPr>
            <a:xfrm>
              <a:off x="2616359" y="3099574"/>
              <a:ext cx="20955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24"/>
            <p:cNvSpPr txBox="1">
              <a:spLocks noChangeArrowheads="1"/>
            </p:cNvSpPr>
            <p:nvPr/>
          </p:nvSpPr>
          <p:spPr bwMode="auto">
            <a:xfrm>
              <a:off x="4718684" y="2957938"/>
              <a:ext cx="49244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9pPr>
            </a:lstStyle>
            <a:p>
              <a:pPr eaLnBrk="1" hangingPunct="1"/>
              <a:r>
                <a:rPr lang="en-US" altLang="ko-KR" dirty="0"/>
                <a:t>2024</a:t>
              </a:r>
              <a:endParaRPr lang="ko-KR" altLang="en-US" dirty="0"/>
            </a:p>
          </p:txBody>
        </p:sp>
        <p:cxnSp>
          <p:nvCxnSpPr>
            <p:cNvPr id="38" name="직선 화살표 연결선 37"/>
            <p:cNvCxnSpPr/>
            <p:nvPr/>
          </p:nvCxnSpPr>
          <p:spPr>
            <a:xfrm>
              <a:off x="3436779" y="3697422"/>
              <a:ext cx="20955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/>
            <p:nvPr/>
          </p:nvCxnSpPr>
          <p:spPr>
            <a:xfrm>
              <a:off x="758984" y="2505075"/>
              <a:ext cx="20955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41"/>
            <p:cNvSpPr txBox="1">
              <a:spLocks noChangeArrowheads="1"/>
            </p:cNvSpPr>
            <p:nvPr/>
          </p:nvSpPr>
          <p:spPr bwMode="auto">
            <a:xfrm>
              <a:off x="520700" y="2532023"/>
              <a:ext cx="49244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9pPr>
            </a:lstStyle>
            <a:p>
              <a:pPr eaLnBrk="1" hangingPunct="1"/>
              <a:r>
                <a:rPr lang="en-US" altLang="ko-KR" dirty="0"/>
                <a:t>2007</a:t>
              </a:r>
              <a:endParaRPr lang="ko-KR" altLang="en-US" dirty="0"/>
            </a:p>
          </p:txBody>
        </p:sp>
        <p:sp>
          <p:nvSpPr>
            <p:cNvPr id="41" name="TextBox 24"/>
            <p:cNvSpPr txBox="1">
              <a:spLocks noChangeArrowheads="1"/>
            </p:cNvSpPr>
            <p:nvPr/>
          </p:nvSpPr>
          <p:spPr bwMode="auto">
            <a:xfrm>
              <a:off x="2834879" y="2393523"/>
              <a:ext cx="49244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9pPr>
            </a:lstStyle>
            <a:p>
              <a:pPr eaLnBrk="1" hangingPunct="1"/>
              <a:r>
                <a:rPr lang="en-US" altLang="ko-KR" dirty="0"/>
                <a:t>2016</a:t>
              </a:r>
              <a:endParaRPr lang="ko-KR" altLang="en-US" dirty="0"/>
            </a:p>
          </p:txBody>
        </p:sp>
        <p:sp>
          <p:nvSpPr>
            <p:cNvPr id="42" name="TextBox 41"/>
            <p:cNvSpPr txBox="1">
              <a:spLocks noChangeArrowheads="1"/>
            </p:cNvSpPr>
            <p:nvPr/>
          </p:nvSpPr>
          <p:spPr bwMode="auto">
            <a:xfrm>
              <a:off x="2684911" y="3358550"/>
              <a:ext cx="49244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9pPr>
            </a:lstStyle>
            <a:p>
              <a:pPr eaLnBrk="1" hangingPunct="1"/>
              <a:r>
                <a:rPr lang="en-US" altLang="ko-KR" dirty="0"/>
                <a:t>2016</a:t>
              </a:r>
              <a:endParaRPr lang="ko-KR" altLang="en-US" dirty="0"/>
            </a:p>
          </p:txBody>
        </p:sp>
        <p:sp>
          <p:nvSpPr>
            <p:cNvPr id="43" name="TextBox 42"/>
            <p:cNvSpPr txBox="1">
              <a:spLocks noChangeArrowheads="1"/>
            </p:cNvSpPr>
            <p:nvPr/>
          </p:nvSpPr>
          <p:spPr bwMode="auto">
            <a:xfrm>
              <a:off x="4838513" y="3310111"/>
              <a:ext cx="49244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9pPr>
            </a:lstStyle>
            <a:p>
              <a:pPr eaLnBrk="1" hangingPunct="1"/>
              <a:r>
                <a:rPr lang="en-US" altLang="ko-KR" dirty="0"/>
                <a:t>2025</a:t>
              </a:r>
              <a:endParaRPr lang="ko-KR" altLang="en-US" dirty="0"/>
            </a:p>
          </p:txBody>
        </p:sp>
        <p:cxnSp>
          <p:nvCxnSpPr>
            <p:cNvPr id="44" name="직선 화살표 연결선 43"/>
            <p:cNvCxnSpPr/>
            <p:nvPr/>
          </p:nvCxnSpPr>
          <p:spPr>
            <a:xfrm>
              <a:off x="2879379" y="3335511"/>
              <a:ext cx="20955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1"/>
            <p:cNvSpPr txBox="1">
              <a:spLocks noChangeArrowheads="1"/>
            </p:cNvSpPr>
            <p:nvPr/>
          </p:nvSpPr>
          <p:spPr bwMode="auto">
            <a:xfrm>
              <a:off x="4571495" y="4070737"/>
              <a:ext cx="49244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9pPr>
            </a:lstStyle>
            <a:p>
              <a:pPr eaLnBrk="1" hangingPunct="1"/>
              <a:r>
                <a:rPr lang="en-US" altLang="ko-KR" dirty="0"/>
                <a:t>2041</a:t>
              </a:r>
              <a:endParaRPr lang="ko-KR" altLang="en-US" dirty="0"/>
            </a:p>
          </p:txBody>
        </p:sp>
        <p:cxnSp>
          <p:nvCxnSpPr>
            <p:cNvPr id="48" name="직선 화살표 연결선 47"/>
            <p:cNvCxnSpPr/>
            <p:nvPr/>
          </p:nvCxnSpPr>
          <p:spPr>
            <a:xfrm>
              <a:off x="4727864" y="4103300"/>
              <a:ext cx="20955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/>
            <p:nvPr/>
          </p:nvCxnSpPr>
          <p:spPr>
            <a:xfrm>
              <a:off x="1340168" y="5629275"/>
              <a:ext cx="89978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30"/>
            <p:cNvSpPr txBox="1">
              <a:spLocks noChangeArrowheads="1"/>
            </p:cNvSpPr>
            <p:nvPr/>
          </p:nvSpPr>
          <p:spPr bwMode="auto">
            <a:xfrm>
              <a:off x="4935220" y="5486322"/>
              <a:ext cx="137569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9pPr>
            </a:lstStyle>
            <a:p>
              <a:pPr eaLnBrk="1" hangingPunct="1"/>
              <a:r>
                <a:rPr lang="en-US" altLang="ko-KR" dirty="0"/>
                <a:t>new car production</a:t>
              </a:r>
              <a:endParaRPr lang="ko-KR" altLang="en-US" dirty="0"/>
            </a:p>
          </p:txBody>
        </p:sp>
        <p:cxnSp>
          <p:nvCxnSpPr>
            <p:cNvPr id="52" name="직선 화살표 연결선 51"/>
            <p:cNvCxnSpPr/>
            <p:nvPr/>
          </p:nvCxnSpPr>
          <p:spPr>
            <a:xfrm>
              <a:off x="3947954" y="5619711"/>
              <a:ext cx="89978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/>
            <p:nvPr/>
          </p:nvCxnSpPr>
          <p:spPr>
            <a:xfrm>
              <a:off x="7038181" y="2303500"/>
              <a:ext cx="2382" cy="29989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14"/>
            <p:cNvSpPr txBox="1">
              <a:spLocks noChangeArrowheads="1"/>
            </p:cNvSpPr>
            <p:nvPr/>
          </p:nvSpPr>
          <p:spPr bwMode="auto">
            <a:xfrm>
              <a:off x="6816725" y="2073275"/>
              <a:ext cx="141577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9pPr>
            </a:lstStyle>
            <a:p>
              <a:pPr eaLnBrk="1" hangingPunct="1"/>
              <a:r>
                <a:rPr lang="en-US" altLang="ko-KR" dirty="0"/>
                <a:t>2051(terminal year)</a:t>
              </a:r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1755525" y="2470557"/>
                  <a:ext cx="40748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latin typeface="Cambria Math"/>
                          </a:rPr>
                          <m:t>⋱</m:t>
                        </m:r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5525" y="2470557"/>
                  <a:ext cx="407483" cy="40011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/>
                <p:cNvSpPr txBox="1"/>
                <p:nvPr/>
              </p:nvSpPr>
              <p:spPr>
                <a:xfrm>
                  <a:off x="3492567" y="3295977"/>
                  <a:ext cx="40748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latin typeface="Cambria Math"/>
                          </a:rPr>
                          <m:t>⋱</m:t>
                        </m:r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98" name="TextBox 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2567" y="3295977"/>
                  <a:ext cx="407483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9" name="TextBox 41"/>
            <p:cNvSpPr txBox="1">
              <a:spLocks noChangeArrowheads="1"/>
            </p:cNvSpPr>
            <p:nvPr/>
          </p:nvSpPr>
          <p:spPr bwMode="auto">
            <a:xfrm>
              <a:off x="6185219" y="4631937"/>
              <a:ext cx="49244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9pPr>
            </a:lstStyle>
            <a:p>
              <a:pPr eaLnBrk="1" hangingPunct="1"/>
              <a:r>
                <a:rPr lang="en-US" altLang="ko-KR" dirty="0"/>
                <a:t>2049</a:t>
              </a:r>
              <a:endParaRPr lang="ko-KR" altLang="en-US" dirty="0"/>
            </a:p>
          </p:txBody>
        </p:sp>
        <p:cxnSp>
          <p:nvCxnSpPr>
            <p:cNvPr id="100" name="직선 화살표 연결선 99"/>
            <p:cNvCxnSpPr/>
            <p:nvPr/>
          </p:nvCxnSpPr>
          <p:spPr>
            <a:xfrm>
              <a:off x="6800056" y="5015725"/>
              <a:ext cx="2524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/>
                <p:cNvSpPr txBox="1"/>
                <p:nvPr/>
              </p:nvSpPr>
              <p:spPr>
                <a:xfrm>
                  <a:off x="4367753" y="3696087"/>
                  <a:ext cx="40748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latin typeface="Cambria Math"/>
                          </a:rPr>
                          <m:t>⋱</m:t>
                        </m:r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102" name="TextBox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7753" y="3696087"/>
                  <a:ext cx="407483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/>
                <p:cNvSpPr txBox="1"/>
                <p:nvPr/>
              </p:nvSpPr>
              <p:spPr>
                <a:xfrm>
                  <a:off x="5412934" y="4147681"/>
                  <a:ext cx="40748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latin typeface="Cambria Math"/>
                          </a:rPr>
                          <m:t>⋱</m:t>
                        </m:r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2934" y="4147681"/>
                  <a:ext cx="407483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4" name="직선 화살표 연결선 103"/>
            <p:cNvCxnSpPr/>
            <p:nvPr/>
          </p:nvCxnSpPr>
          <p:spPr>
            <a:xfrm>
              <a:off x="6599526" y="4751387"/>
              <a:ext cx="22383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41"/>
            <p:cNvSpPr txBox="1">
              <a:spLocks noChangeArrowheads="1"/>
            </p:cNvSpPr>
            <p:nvPr/>
          </p:nvSpPr>
          <p:spPr bwMode="auto">
            <a:xfrm>
              <a:off x="6299519" y="4889112"/>
              <a:ext cx="49244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9pPr>
            </a:lstStyle>
            <a:p>
              <a:pPr eaLnBrk="1" hangingPunct="1"/>
              <a:r>
                <a:rPr lang="en-US" altLang="ko-KR" dirty="0"/>
                <a:t>2050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41623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Development : new framework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  <p:sp>
        <p:nvSpPr>
          <p:cNvPr id="5" name="직사각형 4"/>
          <p:cNvSpPr/>
          <p:nvPr/>
        </p:nvSpPr>
        <p:spPr>
          <a:xfrm>
            <a:off x="1472263" y="3629547"/>
            <a:ext cx="1281120" cy="246221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prstClr val="black"/>
                </a:solidFill>
                <a:latin typeface="맑은 고딕"/>
                <a:ea typeface="맑은 고딕"/>
              </a:rPr>
              <a:t>Model(Basic LP all)</a:t>
            </a:r>
            <a:endParaRPr kumimoji="0" lang="ko-KR" altLang="en-US" sz="1800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2509534" y="2781454"/>
                <a:ext cx="146674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ker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ko-KR" i="1" kern="0">
                            <a:latin typeface="Cambria Math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activity variable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9534" y="2781454"/>
                <a:ext cx="1466748" cy="276999"/>
              </a:xfrm>
              <a:prstGeom prst="rect">
                <a:avLst/>
              </a:prstGeom>
              <a:blipFill>
                <a:blip r:embed="rId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정육면체 10"/>
          <p:cNvSpPr/>
          <p:nvPr/>
        </p:nvSpPr>
        <p:spPr>
          <a:xfrm>
            <a:off x="1472263" y="2446808"/>
            <a:ext cx="5987979" cy="3096348"/>
          </a:xfrm>
          <a:prstGeom prst="cube">
            <a:avLst>
              <a:gd name="adj" fmla="val 3845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2383515" y="4662824"/>
                <a:ext cx="2899014" cy="8706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6213" indent="-176213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kern="0" dirty="0">
                    <a:solidFill>
                      <a:srgbClr val="FF0000"/>
                    </a:solidFill>
                    <a:latin typeface="맑은 고딕"/>
                    <a:ea typeface="맑은 고딕"/>
                  </a:rPr>
                  <a:t>support</a:t>
                </a:r>
              </a:p>
              <a:p>
                <a:pPr marL="176213" indent="-176213" eaLnBrk="1" fontAlgn="auto" hangingPunct="1">
                  <a:spcBef>
                    <a:spcPts val="0"/>
                  </a:spcBef>
                  <a:spcAft>
                    <a:spcPts val="0"/>
                  </a:spcAft>
                  <a:buFontTx/>
                  <a:buChar char="-"/>
                  <a:defRPr/>
                </a:pPr>
                <a:r>
                  <a:rPr kumimoji="0" lang="en-US" altLang="ko-KR" kern="0" dirty="0">
                    <a:solidFill>
                      <a:srgbClr val="FF0000"/>
                    </a:solidFill>
                    <a:latin typeface="맑은 고딕"/>
                    <a:ea typeface="맑은 고딕"/>
                  </a:rPr>
                  <a:t>technology with vintage</a:t>
                </a:r>
              </a:p>
              <a:p>
                <a:pPr marL="176213" indent="-176213" eaLnBrk="1" fontAlgn="auto" hangingPunct="1">
                  <a:spcBef>
                    <a:spcPts val="0"/>
                  </a:spcBef>
                  <a:spcAft>
                    <a:spcPts val="0"/>
                  </a:spcAft>
                  <a:buFontTx/>
                  <a:buChar char="-"/>
                  <a:defRPr/>
                </a:pPr>
                <a:r>
                  <a:rPr kumimoji="0" lang="en-US" altLang="ko-KR" kern="0" dirty="0">
                    <a:solidFill>
                      <a:srgbClr val="FF0000"/>
                    </a:solidFill>
                    <a:latin typeface="맑은 고딕"/>
                    <a:ea typeface="맑은 고딕"/>
                  </a:rPr>
                  <a:t>technology with multiple activities</a:t>
                </a:r>
              </a:p>
              <a:p>
                <a:pPr marL="176213" indent="-176213" eaLnBrk="1" fontAlgn="auto" hangingPunct="1">
                  <a:spcBef>
                    <a:spcPts val="0"/>
                  </a:spcBef>
                  <a:spcAft>
                    <a:spcPts val="0"/>
                  </a:spcAft>
                  <a:buFontTx/>
                  <a:buChar char="-"/>
                  <a:defRPr/>
                </a:pPr>
                <a:r>
                  <a:rPr kumimoji="0" lang="en-US" altLang="ko-KR" kern="0" dirty="0">
                    <a:solidFill>
                      <a:srgbClr val="FF0000"/>
                    </a:solidFill>
                    <a:latin typeface="맑은 고딕"/>
                    <a:ea typeface="맑은 고딕"/>
                  </a:rPr>
                  <a:t>load region</a:t>
                </a:r>
                <a14:m>
                  <m:oMath xmlns:m="http://schemas.openxmlformats.org/officeDocument/2006/math">
                    <m:r>
                      <a:rPr lang="en-US" altLang="ko-KR" b="0" i="0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ko-KR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b="0" i="0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): </m:t>
                    </m:r>
                    <m:sSubSup>
                      <m:sSubSupPr>
                        <m:ctrlPr>
                          <a:rPr lang="en-US" altLang="ko-KR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ko-KR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 ker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𝑡</m:t>
                        </m:r>
                        <m:r>
                          <a:rPr lang="en-US" altLang="ko-KR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kumimoji="0" lang="en-US" altLang="ko-KR" kern="0" dirty="0">
                  <a:solidFill>
                    <a:srgbClr val="FF0000"/>
                  </a:solidFill>
                  <a:latin typeface="맑은 고딕"/>
                  <a:ea typeface="맑은 고딕"/>
                </a:endParaRPr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515" y="4662824"/>
                <a:ext cx="2899014" cy="870688"/>
              </a:xfrm>
              <a:prstGeom prst="rect">
                <a:avLst/>
              </a:prstGeom>
              <a:blipFill>
                <a:blip r:embed="rId3"/>
                <a:stretch>
                  <a:fillRect l="-420" t="-699" b="-48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2691745" y="2477302"/>
                <a:ext cx="415857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/>
                  <a:t>Decision Variable(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time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>
                        <a:latin typeface="Cambria Math"/>
                      </a:rPr>
                      <m:t>𝑡</m:t>
                    </m:r>
                    <m:r>
                      <a:rPr lang="en-US" altLang="ko-KR">
                        <a:latin typeface="Cambria Math"/>
                      </a:rPr>
                      <m:t>∈</m:t>
                    </m:r>
                    <m:r>
                      <a:rPr lang="en-US" altLang="ko-KR">
                        <a:latin typeface="Cambria Math"/>
                      </a:rPr>
                      <m:t>𝑇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technology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>
                        <a:latin typeface="Cambria Math"/>
                      </a:rPr>
                      <m:t>𝑖</m:t>
                    </m:r>
                    <m:r>
                      <a:rPr lang="en-US" altLang="ko-KR">
                        <a:latin typeface="Cambria Math"/>
                      </a:rPr>
                      <m:t>∈</m:t>
                    </m:r>
                    <m:r>
                      <a:rPr lang="en-US" altLang="ko-KR">
                        <a:latin typeface="Cambria Math"/>
                      </a:rPr>
                      <m:t>𝐼</m:t>
                    </m:r>
                    <m:r>
                      <a:rPr lang="en-US" altLang="ko-KR">
                        <a:latin typeface="Cambria Math"/>
                      </a:rPr>
                      <m:t>,</m:t>
                    </m:r>
                    <m:r>
                      <a:rPr lang="en-US" altLang="ko-KR" i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ko-KR" dirty="0"/>
                  <a:t>activity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>
                        <a:latin typeface="Cambria Math"/>
                      </a:rPr>
                      <m:t>∈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1745" y="2477302"/>
                <a:ext cx="4158574" cy="276999"/>
              </a:xfrm>
              <a:prstGeom prst="rect">
                <a:avLst/>
              </a:prstGeom>
              <a:blipFill>
                <a:blip r:embed="rId4"/>
                <a:stretch>
                  <a:fillRect l="-147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4098045" y="2781454"/>
                <a:ext cx="121943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ko-KR" i="1" kern="0">
                            <a:latin typeface="Cambria Math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main output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8045" y="2781454"/>
                <a:ext cx="1219436" cy="276999"/>
              </a:xfrm>
              <a:prstGeom prst="rect">
                <a:avLst/>
              </a:prstGeom>
              <a:blipFill>
                <a:blip r:embed="rId5"/>
                <a:stretch>
                  <a:fillRect r="-5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/>
              <p:cNvSpPr/>
              <p:nvPr/>
            </p:nvSpPr>
            <p:spPr>
              <a:xfrm>
                <a:off x="2252699" y="2984460"/>
                <a:ext cx="1548950" cy="29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 kern="0">
                            <a:latin typeface="Cambria Math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capacity variable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699" y="2984460"/>
                <a:ext cx="1548950" cy="294632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4079090" y="3001804"/>
                <a:ext cx="1830758" cy="2857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 kern="0">
                            <a:latin typeface="Cambria Math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total capacity variable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090" y="3001804"/>
                <a:ext cx="1830758" cy="285784"/>
              </a:xfrm>
              <a:prstGeom prst="rect">
                <a:avLst/>
              </a:prstGeom>
              <a:blipFill>
                <a:blip r:embed="rId7"/>
                <a:stretch>
                  <a:fillRect b="-148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/>
          <p:cNvSpPr/>
          <p:nvPr/>
        </p:nvSpPr>
        <p:spPr>
          <a:xfrm rot="18773001">
            <a:off x="6209864" y="3229011"/>
            <a:ext cx="16914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User Defined Constraint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yearly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cumulative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time series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383515" y="3842865"/>
            <a:ext cx="25703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RES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capacity constraint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energy flow conservation constraint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demand constraint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1959256" y="3251553"/>
                <a:ext cx="1970026" cy="2830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dummy variable(</a:t>
                </a:r>
                <a14:m>
                  <m:oMath xmlns:m="http://schemas.openxmlformats.org/officeDocument/2006/math">
                    <m:r>
                      <a:rPr lang="en-US" altLang="ko-KR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ko-KR" b="0" i="1" kern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b="0" i="1" kern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256" y="3251553"/>
                <a:ext cx="1970026" cy="283091"/>
              </a:xfrm>
              <a:prstGeom prst="rect">
                <a:avLst/>
              </a:prstGeom>
              <a:blipFill>
                <a:blip r:embed="rId8"/>
                <a:stretch>
                  <a:fillRect b="-148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/>
              <p:cNvSpPr/>
              <p:nvPr/>
            </p:nvSpPr>
            <p:spPr>
              <a:xfrm>
                <a:off x="4058843" y="3255135"/>
                <a:ext cx="206050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dummy variable</a:t>
                </a:r>
                <a14:m>
                  <m:oMath xmlns:m="http://schemas.openxmlformats.org/officeDocument/2006/math">
                    <m:r>
                      <a:rPr lang="en-US" altLang="ko-KR" b="0" i="0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ker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ko-KR" i="1" ker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b="0" i="1" kern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ko-KR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8843" y="3255135"/>
                <a:ext cx="2060500" cy="276999"/>
              </a:xfrm>
              <a:prstGeom prst="rect">
                <a:avLst/>
              </a:prstGeom>
              <a:blipFill>
                <a:blip r:embed="rId9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/>
          <p:cNvSpPr/>
          <p:nvPr/>
        </p:nvSpPr>
        <p:spPr>
          <a:xfrm>
            <a:off x="2494685" y="900462"/>
            <a:ext cx="5440913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en-US" altLang="ko-KR" sz="1400" kern="0" dirty="0"/>
              <a:t> Based on a new closed framework for bottom-up system development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400" kern="0" dirty="0"/>
              <a:t>a simplified notation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400" kern="0" dirty="0"/>
              <a:t>a new mathematical formulation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400" kern="0" dirty="0"/>
              <a:t>only 3 constraints for user defined constraint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400" kern="0" dirty="0"/>
              <a:t>9 possible outputs for optimal solution</a:t>
            </a:r>
          </a:p>
        </p:txBody>
      </p:sp>
    </p:spTree>
    <p:extLst>
      <p:ext uri="{BB962C8B-B14F-4D97-AF65-F5344CB8AC3E}">
        <p14:creationId xmlns:p14="http://schemas.microsoft.com/office/powerpoint/2010/main" val="5222911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System Development : model/data/solution separation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  <p:grpSp>
        <p:nvGrpSpPr>
          <p:cNvPr id="6" name="그룹 5"/>
          <p:cNvGrpSpPr/>
          <p:nvPr/>
        </p:nvGrpSpPr>
        <p:grpSpPr>
          <a:xfrm>
            <a:off x="907332" y="1771961"/>
            <a:ext cx="3964249" cy="3116664"/>
            <a:chOff x="1276770" y="1934608"/>
            <a:chExt cx="3964249" cy="3116664"/>
          </a:xfrm>
        </p:grpSpPr>
        <p:sp>
          <p:nvSpPr>
            <p:cNvPr id="5" name="직사각형 4"/>
            <p:cNvSpPr/>
            <p:nvPr/>
          </p:nvSpPr>
          <p:spPr>
            <a:xfrm>
              <a:off x="1276770" y="3137663"/>
              <a:ext cx="1281120" cy="246221"/>
            </a:xfrm>
            <a:prstGeom prst="rect">
              <a:avLst/>
            </a:prstGeom>
            <a:gradFill rotWithShape="1">
              <a:gsLst>
                <a:gs pos="0">
                  <a:srgbClr val="4F81BD">
                    <a:tint val="50000"/>
                    <a:satMod val="300000"/>
                  </a:srgbClr>
                </a:gs>
                <a:gs pos="35000">
                  <a:srgbClr val="4F81BD">
                    <a:tint val="37000"/>
                    <a:satMod val="300000"/>
                  </a:srgbClr>
                </a:gs>
                <a:gs pos="100000">
                  <a:srgbClr val="4F81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000" kern="0" dirty="0">
                  <a:solidFill>
                    <a:prstClr val="black"/>
                  </a:solidFill>
                  <a:latin typeface="맑은 고딕"/>
                  <a:ea typeface="맑은 고딕"/>
                </a:rPr>
                <a:t>Model(Basic LP all)</a:t>
              </a:r>
              <a:endParaRPr kumimoji="0" lang="ko-KR" altLang="en-US" sz="1800" kern="0" dirty="0">
                <a:solidFill>
                  <a:prstClr val="black"/>
                </a:solidFill>
                <a:latin typeface="맑은 고딕"/>
                <a:ea typeface="맑은 고딕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직사각형 7"/>
                <p:cNvSpPr/>
                <p:nvPr/>
              </p:nvSpPr>
              <p:spPr>
                <a:xfrm>
                  <a:off x="2215056" y="2363316"/>
                  <a:ext cx="2057486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dirty="0"/>
                    <a:t>activity :</a:t>
                  </a:r>
                  <a14:m>
                    <m:oMath xmlns:m="http://schemas.openxmlformats.org/officeDocument/2006/math">
                      <m:r>
                        <a:rPr lang="en-US" altLang="ko-KR" b="0" i="0" kern="0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i="1" kern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 ker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ko-KR" i="1" kern="0">
                              <a:latin typeface="Cambria Math"/>
                            </a:rPr>
                            <m:t>𝑡</m:t>
                          </m:r>
                        </m:sup>
                      </m:sSubSup>
                    </m:oMath>
                  </a14:m>
                  <a:r>
                    <a:rPr lang="en-US" altLang="ko-KR" dirty="0"/>
                    <a:t>(input)/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ko-KR" i="1" kern="0">
                              <a:latin typeface="Cambria Math"/>
                            </a:rPr>
                            <m:t>𝑡</m:t>
                          </m:r>
                        </m:sup>
                      </m:sSubSup>
                    </m:oMath>
                  </a14:m>
                  <a:r>
                    <a:rPr lang="en-US" altLang="ko-KR" dirty="0"/>
                    <a:t>(output)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8" name="직사각형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5056" y="2363316"/>
                  <a:ext cx="2057486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97" b="-1777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정육면체 10"/>
            <p:cNvSpPr/>
            <p:nvPr/>
          </p:nvSpPr>
          <p:spPr>
            <a:xfrm>
              <a:off x="1276771" y="1954924"/>
              <a:ext cx="3934056" cy="3096348"/>
            </a:xfrm>
            <a:prstGeom prst="cube">
              <a:avLst>
                <a:gd name="adj" fmla="val 38451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직사각형 11"/>
                <p:cNvSpPr/>
                <p:nvPr/>
              </p:nvSpPr>
              <p:spPr>
                <a:xfrm>
                  <a:off x="1276770" y="4151124"/>
                  <a:ext cx="2899014" cy="87068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176213" indent="-176213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ko-KR" kern="0" dirty="0">
                      <a:solidFill>
                        <a:srgbClr val="FF0000"/>
                      </a:solidFill>
                      <a:latin typeface="맑은 고딕"/>
                      <a:ea typeface="맑은 고딕"/>
                    </a:rPr>
                    <a:t>support</a:t>
                  </a:r>
                </a:p>
                <a:p>
                  <a:pPr marL="176213" indent="-176213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FontTx/>
                    <a:buChar char="-"/>
                    <a:defRPr/>
                  </a:pPr>
                  <a:r>
                    <a:rPr kumimoji="0" lang="en-US" altLang="ko-KR" kern="0" dirty="0">
                      <a:solidFill>
                        <a:srgbClr val="FF0000"/>
                      </a:solidFill>
                      <a:latin typeface="맑은 고딕"/>
                      <a:ea typeface="맑은 고딕"/>
                    </a:rPr>
                    <a:t>technology with vintage</a:t>
                  </a:r>
                </a:p>
                <a:p>
                  <a:pPr marL="176213" indent="-176213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FontTx/>
                    <a:buChar char="-"/>
                    <a:defRPr/>
                  </a:pPr>
                  <a:r>
                    <a:rPr kumimoji="0" lang="en-US" altLang="ko-KR" kern="0" dirty="0">
                      <a:solidFill>
                        <a:srgbClr val="FF0000"/>
                      </a:solidFill>
                      <a:latin typeface="맑은 고딕"/>
                      <a:ea typeface="맑은 고딕"/>
                    </a:rPr>
                    <a:t>technology with multiple activities</a:t>
                  </a:r>
                </a:p>
                <a:p>
                  <a:pPr marL="176213" indent="-176213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FontTx/>
                    <a:buChar char="-"/>
                    <a:defRPr/>
                  </a:pPr>
                  <a:r>
                    <a:rPr kumimoji="0" lang="en-US" altLang="ko-KR" kern="0" dirty="0">
                      <a:solidFill>
                        <a:srgbClr val="FF0000"/>
                      </a:solidFill>
                      <a:latin typeface="맑은 고딕"/>
                      <a:ea typeface="맑은 고딕"/>
                    </a:rPr>
                    <a:t>load region</a:t>
                  </a:r>
                  <a14:m>
                    <m:oMath xmlns:m="http://schemas.openxmlformats.org/officeDocument/2006/math">
                      <m:r>
                        <a:rPr lang="en-US" altLang="ko-KR" ker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i="1" ker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ko-KR" i="1" ker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ko-KR" i="1" ker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ko-KR" ker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): </m:t>
                      </m:r>
                      <m:sSubSup>
                        <m:sSubSupPr>
                          <m:ctrlPr>
                            <a:rPr lang="en-US" altLang="ko-KR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ko-KR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i="1" ker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altLang="ko-KR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ko-KR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a14:m>
                  <a:endParaRPr kumimoji="0" lang="ko-KR" altLang="en-US" kern="0" dirty="0">
                    <a:solidFill>
                      <a:srgbClr val="FF0000"/>
                    </a:solidFill>
                    <a:latin typeface="맑은 고딕"/>
                    <a:ea typeface="맑은 고딕"/>
                  </a:endParaRPr>
                </a:p>
              </p:txBody>
            </p:sp>
          </mc:Choice>
          <mc:Fallback xmlns="">
            <p:sp>
              <p:nvSpPr>
                <p:cNvPr id="12" name="직사각형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6770" y="4151124"/>
                  <a:ext cx="2899014" cy="870688"/>
                </a:xfrm>
                <a:prstGeom prst="rect">
                  <a:avLst/>
                </a:prstGeom>
                <a:blipFill>
                  <a:blip r:embed="rId3"/>
                  <a:stretch>
                    <a:fillRect l="-421" b="-559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직사각형 12"/>
            <p:cNvSpPr/>
            <p:nvPr/>
          </p:nvSpPr>
          <p:spPr>
            <a:xfrm>
              <a:off x="2432983" y="1934608"/>
              <a:ext cx="128374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Decision Variable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직사각형 14"/>
                <p:cNvSpPr/>
                <p:nvPr/>
              </p:nvSpPr>
              <p:spPr>
                <a:xfrm>
                  <a:off x="1941182" y="2570112"/>
                  <a:ext cx="2397393" cy="28578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dirty="0"/>
                    <a:t> capacity :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kern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i="1" kern="0">
                              <a:latin typeface="Cambria Math"/>
                            </a:rPr>
                            <m:t>𝑡</m:t>
                          </m:r>
                        </m:sup>
                      </m:sSubSup>
                    </m:oMath>
                  </a14:m>
                  <a:r>
                    <a:rPr lang="en-US" altLang="ko-KR" dirty="0"/>
                    <a:t>(new)/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i="1" kern="0">
                              <a:latin typeface="Cambria Math"/>
                            </a:rPr>
                            <m:t>𝑡</m:t>
                          </m:r>
                        </m:sup>
                      </m:sSubSup>
                    </m:oMath>
                  </a14:m>
                  <a:r>
                    <a:rPr lang="en-US" altLang="ko-KR" dirty="0"/>
                    <a:t>(total)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15" name="직사각형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1182" y="2570112"/>
                  <a:ext cx="2397393" cy="285784"/>
                </a:xfrm>
                <a:prstGeom prst="rect">
                  <a:avLst/>
                </a:prstGeom>
                <a:blipFill>
                  <a:blip r:embed="rId4"/>
                  <a:stretch>
                    <a:fillRect b="-1489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직사각형 16"/>
            <p:cNvSpPr/>
            <p:nvPr/>
          </p:nvSpPr>
          <p:spPr>
            <a:xfrm rot="18773001">
              <a:off x="3979776" y="2764013"/>
              <a:ext cx="169148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User Defined Constraint</a:t>
              </a:r>
            </a:p>
            <a:p>
              <a:pPr marL="171450" indent="-171450">
                <a:buFontTx/>
                <a:buChar char="-"/>
              </a:pPr>
              <a:r>
                <a:rPr lang="en-US" altLang="ko-KR" dirty="0"/>
                <a:t>yearly</a:t>
              </a:r>
            </a:p>
            <a:p>
              <a:pPr marL="171450" indent="-171450">
                <a:buFontTx/>
                <a:buChar char="-"/>
              </a:pPr>
              <a:r>
                <a:rPr lang="en-US" altLang="ko-KR" dirty="0"/>
                <a:t>cumulative</a:t>
              </a:r>
            </a:p>
            <a:p>
              <a:pPr marL="171450" indent="-171450">
                <a:buFontTx/>
                <a:buChar char="-"/>
              </a:pPr>
              <a:r>
                <a:rPr lang="en-US" altLang="ko-KR" dirty="0"/>
                <a:t>time series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280965" y="3369057"/>
              <a:ext cx="2570384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RES</a:t>
              </a:r>
            </a:p>
            <a:p>
              <a:pPr marL="171450" indent="-171450">
                <a:buFontTx/>
                <a:buChar char="-"/>
              </a:pPr>
              <a:r>
                <a:rPr lang="en-US" altLang="ko-KR" dirty="0"/>
                <a:t>capacity constraint</a:t>
              </a:r>
            </a:p>
            <a:p>
              <a:pPr marL="171450" indent="-171450">
                <a:buFontTx/>
                <a:buChar char="-"/>
              </a:pPr>
              <a:r>
                <a:rPr lang="en-US" altLang="ko-KR" dirty="0"/>
                <a:t>energy flow conservation constraint</a:t>
              </a:r>
            </a:p>
            <a:p>
              <a:pPr marL="171450" indent="-171450">
                <a:buFontTx/>
                <a:buChar char="-"/>
              </a:pPr>
              <a:r>
                <a:rPr lang="en-US" altLang="ko-KR" dirty="0"/>
                <a:t>demand constraint</a:t>
              </a:r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직사각형 18"/>
                <p:cNvSpPr/>
                <p:nvPr/>
              </p:nvSpPr>
              <p:spPr>
                <a:xfrm>
                  <a:off x="1710120" y="2821871"/>
                  <a:ext cx="2271584" cy="2830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dirty="0"/>
                    <a:t>dummy  :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kern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r>
                    <a:rPr lang="en-US" altLang="ko-KR" dirty="0"/>
                    <a:t>(</a:t>
                  </a:r>
                  <a14:m>
                    <m:oMath xmlns:m="http://schemas.openxmlformats.org/officeDocument/2006/math">
                      <m:r>
                        <a:rPr lang="en-US" altLang="ko-KR" b="0" i="1" kern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b="0" i="1" kern="0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ko-KR" b="0" i="1" kern="0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a14:m>
                  <a:r>
                    <a:rPr lang="en-US" altLang="ko-KR" dirty="0"/>
                    <a:t>)/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altLang="ko-KR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nor/>
                            </m:rPr>
                            <a:rPr lang="en-US" altLang="ko-KR" i="1" kern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m:rPr>
                              <m:nor/>
                            </m:rP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9" name="직사각형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0120" y="2821871"/>
                  <a:ext cx="2271584" cy="283091"/>
                </a:xfrm>
                <a:prstGeom prst="rect">
                  <a:avLst/>
                </a:prstGeom>
                <a:blipFill>
                  <a:blip r:embed="rId5"/>
                  <a:stretch>
                    <a:fillRect l="-268" b="-1489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직사각형 2"/>
                <p:cNvSpPr/>
                <p:nvPr/>
              </p:nvSpPr>
              <p:spPr>
                <a:xfrm>
                  <a:off x="2109049" y="2129739"/>
                  <a:ext cx="2811988" cy="2616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100" dirty="0"/>
                    <a:t>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100">
                          <a:latin typeface="Cambria Math" panose="02040503050406030204" pitchFamily="18" charset="0"/>
                        </a:rPr>
                        <m:t>time</m:t>
                      </m:r>
                      <m:r>
                        <a:rPr lang="en-US" altLang="ko-KR" sz="11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100">
                          <a:latin typeface="Cambria Math"/>
                        </a:rPr>
                        <m:t>𝑡</m:t>
                      </m:r>
                      <m:r>
                        <a:rPr lang="en-US" altLang="ko-KR" sz="1100">
                          <a:latin typeface="Cambria Math"/>
                        </a:rPr>
                        <m:t>∈</m:t>
                      </m:r>
                      <m:r>
                        <a:rPr lang="en-US" altLang="ko-KR" sz="1100">
                          <a:latin typeface="Cambria Math"/>
                        </a:rPr>
                        <m:t>𝑇</m:t>
                      </m:r>
                      <m:r>
                        <a:rPr lang="en-US" altLang="ko-KR" sz="110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ko-KR" sz="1100">
                          <a:latin typeface="Cambria Math" panose="02040503050406030204" pitchFamily="18" charset="0"/>
                        </a:rPr>
                        <m:t>technology</m:t>
                      </m:r>
                      <m:r>
                        <a:rPr lang="en-US" altLang="ko-KR" sz="11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100">
                          <a:latin typeface="Cambria Math"/>
                        </a:rPr>
                        <m:t>𝑖</m:t>
                      </m:r>
                      <m:r>
                        <a:rPr lang="en-US" altLang="ko-KR" sz="1100">
                          <a:latin typeface="Cambria Math"/>
                        </a:rPr>
                        <m:t>∈</m:t>
                      </m:r>
                      <m:r>
                        <a:rPr lang="en-US" altLang="ko-KR" sz="1100">
                          <a:latin typeface="Cambria Math"/>
                        </a:rPr>
                        <m:t>𝐼</m:t>
                      </m:r>
                      <m:r>
                        <a:rPr lang="en-US" altLang="ko-KR" sz="1100">
                          <a:latin typeface="Cambria Math"/>
                        </a:rPr>
                        <m:t>,</m:t>
                      </m:r>
                      <m:r>
                        <a:rPr lang="en-US" altLang="ko-KR" sz="1100" i="1">
                          <a:latin typeface="Cambria Math"/>
                        </a:rPr>
                        <m:t> </m:t>
                      </m:r>
                    </m:oMath>
                  </a14:m>
                  <a:r>
                    <a:rPr lang="en-US" altLang="ko-KR" sz="1100" dirty="0"/>
                    <a:t>activity </a:t>
                  </a:r>
                  <a14:m>
                    <m:oMath xmlns:m="http://schemas.openxmlformats.org/officeDocument/2006/math">
                      <m:r>
                        <a:rPr lang="en-US" altLang="ko-KR" sz="11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1100">
                          <a:latin typeface="Cambria Math"/>
                        </a:rPr>
                        <m:t>∈</m:t>
                      </m:r>
                      <m:sSub>
                        <m:sSubPr>
                          <m:ctrlPr>
                            <a:rPr lang="en-US" altLang="ko-KR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1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altLang="ko-KR" sz="1100" dirty="0"/>
                    <a:t>)</a:t>
                  </a:r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3" name="직사각형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9049" y="2129739"/>
                  <a:ext cx="2811988" cy="261610"/>
                </a:xfrm>
                <a:prstGeom prst="rect">
                  <a:avLst/>
                </a:prstGeom>
                <a:blipFill>
                  <a:blip r:embed="rId6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TextBox 24"/>
          <p:cNvSpPr txBox="1"/>
          <p:nvPr/>
        </p:nvSpPr>
        <p:spPr>
          <a:xfrm>
            <a:off x="5012742" y="828195"/>
            <a:ext cx="1059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latinLnBrk="1" hangingPunct="1"/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Model/Data</a:t>
            </a:r>
          </a:p>
          <a:p>
            <a:pPr eaLnBrk="1" latinLnBrk="1" hangingPunct="1"/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Separation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4504" y="2659224"/>
            <a:ext cx="2923242" cy="1467611"/>
          </a:xfrm>
          <a:prstGeom prst="rect">
            <a:avLst/>
          </a:prstGeom>
        </p:spPr>
      </p:pic>
      <p:cxnSp>
        <p:nvCxnSpPr>
          <p:cNvPr id="28" name="직선 연결선 27"/>
          <p:cNvCxnSpPr/>
          <p:nvPr/>
        </p:nvCxnSpPr>
        <p:spPr>
          <a:xfrm flipH="1">
            <a:off x="5588435" y="1351262"/>
            <a:ext cx="1" cy="37399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973486" y="2405633"/>
            <a:ext cx="2085708" cy="246221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prstClr val="black"/>
                </a:solidFill>
                <a:latin typeface="맑은 고딕"/>
                <a:ea typeface="맑은 고딕"/>
              </a:rPr>
              <a:t>Data(time series/historic)</a:t>
            </a:r>
            <a:endParaRPr kumimoji="0" lang="ko-KR" altLang="en-US" sz="1800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30" name="직선 화살표 연결선 29"/>
          <p:cNvCxnSpPr/>
          <p:nvPr/>
        </p:nvCxnSpPr>
        <p:spPr bwMode="auto">
          <a:xfrm flipH="1">
            <a:off x="4931049" y="2922488"/>
            <a:ext cx="948604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31" name="직선 화살표 연결선 30"/>
          <p:cNvCxnSpPr/>
          <p:nvPr/>
        </p:nvCxnSpPr>
        <p:spPr bwMode="auto">
          <a:xfrm flipH="1">
            <a:off x="4985519" y="3590341"/>
            <a:ext cx="948604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9" name="직사각형 8"/>
          <p:cNvSpPr/>
          <p:nvPr/>
        </p:nvSpPr>
        <p:spPr>
          <a:xfrm>
            <a:off x="4974579" y="2651854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support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992827" y="3311668"/>
            <a:ext cx="6222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require</a:t>
            </a:r>
          </a:p>
        </p:txBody>
      </p:sp>
    </p:spTree>
    <p:extLst>
      <p:ext uri="{BB962C8B-B14F-4D97-AF65-F5344CB8AC3E}">
        <p14:creationId xmlns:p14="http://schemas.microsoft.com/office/powerpoint/2010/main" val="18845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Development : 3 </a:t>
            </a:r>
            <a:r>
              <a:rPr lang="en-US" altLang="ko-KR" dirty="0" err="1"/>
              <a:t>BufEEE</a:t>
            </a:r>
            <a:r>
              <a:rPr lang="en-US" altLang="ko-KR" dirty="0"/>
              <a:t> Systems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  <p:sp>
        <p:nvSpPr>
          <p:cNvPr id="29" name="직사각형 28"/>
          <p:cNvSpPr/>
          <p:nvPr/>
        </p:nvSpPr>
        <p:spPr>
          <a:xfrm>
            <a:off x="4946474" y="2134563"/>
            <a:ext cx="2085708" cy="646331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kern="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Data(time series/historic)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30" name="직선 화살표 연결선 29"/>
          <p:cNvCxnSpPr/>
          <p:nvPr/>
        </p:nvCxnSpPr>
        <p:spPr bwMode="auto">
          <a:xfrm flipH="1">
            <a:off x="3962770" y="2336292"/>
            <a:ext cx="948604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31" name="직선 화살표 연결선 30"/>
          <p:cNvCxnSpPr/>
          <p:nvPr/>
        </p:nvCxnSpPr>
        <p:spPr bwMode="auto">
          <a:xfrm flipH="1">
            <a:off x="3962770" y="2682210"/>
            <a:ext cx="948604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9" name="직사각형 8"/>
          <p:cNvSpPr/>
          <p:nvPr/>
        </p:nvSpPr>
        <p:spPr>
          <a:xfrm>
            <a:off x="4155279" y="2078076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support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173129" y="2444014"/>
            <a:ext cx="6222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require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274873" y="2149951"/>
            <a:ext cx="1645487" cy="646331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kern="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Model(Basic LP)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944023" y="1873856"/>
            <a:ext cx="5492662" cy="1169152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044463" y="1603993"/>
            <a:ext cx="105990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eaLnBrk="1" latinLnBrk="1" hangingPunct="1"/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Model/Data</a:t>
            </a:r>
          </a:p>
          <a:p>
            <a:pPr eaLnBrk="1" latinLnBrk="1" hangingPunct="1"/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Separation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/>
              <p:cNvSpPr/>
              <p:nvPr/>
            </p:nvSpPr>
            <p:spPr>
              <a:xfrm>
                <a:off x="3130319" y="3281204"/>
                <a:ext cx="3645361" cy="2613536"/>
              </a:xfrm>
              <a:prstGeom prst="rect">
                <a:avLst/>
              </a:prstGeom>
              <a:gradFill rotWithShape="1">
                <a:gsLst>
                  <a:gs pos="0">
                    <a:srgbClr val="4F81BD">
                      <a:tint val="50000"/>
                      <a:satMod val="300000"/>
                    </a:srgbClr>
                  </a:gs>
                  <a:gs pos="35000">
                    <a:srgbClr val="4F81BD">
                      <a:tint val="37000"/>
                      <a:satMod val="300000"/>
                    </a:srgbClr>
                  </a:gs>
                  <a:gs pos="100000">
                    <a:srgbClr val="4F81BD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txBody>
              <a:bodyPr wrap="squar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kern="0" dirty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Solution</a:t>
                </a: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kern="0" dirty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- decision variables</a:t>
                </a: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ko-KR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ko-KR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kern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b="0" i="1" kern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 :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&gt;0, </m:t>
                          </m:r>
                          <m:r>
                            <m:rPr>
                              <m:sty m:val="p"/>
                            </m:rPr>
                            <a:rPr lang="en-US" altLang="ko-KR" b="0" i="0" kern="0" smtClean="0">
                              <a:latin typeface="Cambria Math" panose="02040503050406030204" pitchFamily="18" charset="0"/>
                            </a:rPr>
                            <m:t>some</m:t>
                          </m:r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altLang="ko-KR" i="1" kern="0" dirty="0">
                  <a:latin typeface="Cambria Math" panose="02040503050406030204" pitchFamily="18" charset="0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 :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kern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&gt;0, </m:t>
                          </m:r>
                          <m:r>
                            <m:rPr>
                              <m:sty m:val="p"/>
                            </m:rPr>
                            <a:rPr lang="en-US" altLang="ko-KR" kern="0">
                              <a:latin typeface="Cambria Math" panose="02040503050406030204" pitchFamily="18" charset="0"/>
                            </a:rPr>
                            <m:t>some</m:t>
                          </m:r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altLang="ko-KR" i="1" kern="0" dirty="0">
                  <a:latin typeface="Cambria Math" panose="02040503050406030204" pitchFamily="18" charset="0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, :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kern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b="0" i="1" kern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&gt;0, </m:t>
                          </m:r>
                          <m:r>
                            <m:rPr>
                              <m:sty m:val="p"/>
                            </m:rPr>
                            <a:rPr lang="en-US" altLang="ko-KR" kern="0">
                              <a:latin typeface="Cambria Math" panose="02040503050406030204" pitchFamily="18" charset="0"/>
                            </a:rPr>
                            <m:t>some</m:t>
                          </m:r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altLang="ko-KR" i="1" kern="0" dirty="0">
                  <a:latin typeface="Cambria Math" panose="02040503050406030204" pitchFamily="18" charset="0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, :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kern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&gt;0, </m:t>
                          </m:r>
                          <m:r>
                            <m:rPr>
                              <m:sty m:val="p"/>
                            </m:rPr>
                            <a:rPr lang="en-US" altLang="ko-KR" kern="0">
                              <a:latin typeface="Cambria Math" panose="02040503050406030204" pitchFamily="18" charset="0"/>
                            </a:rPr>
                            <m:t>some</m:t>
                          </m:r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altLang="ko-KR" i="1" kern="0" dirty="0">
                  <a:latin typeface="Cambria Math" panose="02040503050406030204" pitchFamily="18" charset="0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kern="0" dirty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- dummy variables</a:t>
                </a: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kern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b="0" i="1" kern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&gt;0, </m:t>
                          </m:r>
                          <m:r>
                            <m:rPr>
                              <m:sty m:val="p"/>
                            </m:rPr>
                            <a:rPr lang="en-US" altLang="ko-KR" kern="0">
                              <a:latin typeface="Cambria Math" panose="02040503050406030204" pitchFamily="18" charset="0"/>
                            </a:rPr>
                            <m:t>some</m:t>
                          </m:r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altLang="ko-KR" i="1" kern="0" dirty="0">
                  <a:latin typeface="Cambria Math" panose="02040503050406030204" pitchFamily="18" charset="0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altLang="ko-KR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kern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kern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US" altLang="ko-KR" i="1" kern="0" dirty="0">
                  <a:latin typeface="Cambria Math" panose="02040503050406030204" pitchFamily="18" charset="0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kern="0" dirty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- UC</a:t>
                </a: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kern="0" dirty="0"/>
                  <a:t>type-1 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ko-KR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kern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b="0" i="1" kern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  :</m:t>
                        </m:r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𝐿𝐻</m:t>
                        </m:r>
                        <m:sSubSup>
                          <m:sSubSupPr>
                            <m:ctrlPr>
                              <a:rPr lang="en-US" altLang="ko-KR" b="0" i="1" kern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kern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b="0" i="1" kern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𝑒𝑞</m:t>
                        </m:r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𝑅𝐻</m:t>
                        </m:r>
                        <m:sSubSup>
                          <m:sSubSupPr>
                            <m:ctrlPr>
                              <a:rPr lang="en-US" altLang="ko-KR" b="0" i="1" kern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kern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b="0" i="1" kern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kumimoji="0" lang="en-US" altLang="ko-KR" kern="0" dirty="0">
                  <a:solidFill>
                    <a:prstClr val="black"/>
                  </a:solidFill>
                  <a:latin typeface="맑은 고딕"/>
                  <a:ea typeface="맑은 고딕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kern="0" dirty="0"/>
                  <a:t>type-2 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ko-KR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  :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𝐿𝐻</m:t>
                        </m:r>
                        <m:sSubSup>
                          <m:sSubSupPr>
                            <m:ctrlPr>
                              <a:rPr lang="en-US" altLang="ko-KR" i="1" ker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𝑒𝑞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𝑅𝐻</m:t>
                        </m:r>
                        <m:sSubSup>
                          <m:sSubSupPr>
                            <m:ctrlPr>
                              <a:rPr lang="en-US" altLang="ko-KR" i="1" ker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kumimoji="0" lang="en-US" altLang="ko-KR" kern="0" dirty="0">
                  <a:solidFill>
                    <a:prstClr val="black"/>
                  </a:solidFill>
                  <a:latin typeface="맑은 고딕"/>
                  <a:ea typeface="맑은 고딕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kern="0" dirty="0"/>
                  <a:t>type-3 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ko-KR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b="0" i="1" kern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  :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𝐿𝐻</m:t>
                        </m:r>
                        <m:sSubSup>
                          <m:sSubSupPr>
                            <m:ctrlPr>
                              <a:rPr lang="en-US" altLang="ko-KR" i="1" ker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𝑒𝑞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𝑅𝐻</m:t>
                        </m:r>
                        <m:sSubSup>
                          <m:sSubSupPr>
                            <m:ctrlPr>
                              <a:rPr lang="en-US" altLang="ko-KR" i="1" ker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kumimoji="0" lang="en-US" altLang="ko-KR" kern="0" dirty="0">
                  <a:solidFill>
                    <a:prstClr val="black"/>
                  </a:solidFill>
                  <a:latin typeface="맑은 고딕"/>
                  <a:ea typeface="맑은 고딕"/>
                </a:endParaRPr>
              </a:p>
            </p:txBody>
          </p:sp>
        </mc:Choice>
        <mc:Fallback xmlns="">
          <p:sp>
            <p:nvSpPr>
              <p:cNvPr id="39" name="직사각형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319" y="3281204"/>
                <a:ext cx="3645361" cy="2613536"/>
              </a:xfrm>
              <a:prstGeom prst="rect">
                <a:avLst/>
              </a:prstGeom>
              <a:blipFill>
                <a:blip r:embed="rId2"/>
                <a:stretch>
                  <a:fillRect b="-232"/>
                </a:stretch>
              </a:blip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꺾인 연결선 4"/>
          <p:cNvCxnSpPr>
            <a:stCxn id="26" idx="1"/>
            <a:endCxn id="39" idx="1"/>
          </p:cNvCxnSpPr>
          <p:nvPr/>
        </p:nvCxnSpPr>
        <p:spPr>
          <a:xfrm rot="10800000" flipH="1" flipV="1">
            <a:off x="1944023" y="2458432"/>
            <a:ext cx="1186296" cy="2129540"/>
          </a:xfrm>
          <a:prstGeom prst="bentConnector3">
            <a:avLst>
              <a:gd name="adj1" fmla="val -1927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282540" y="3702909"/>
            <a:ext cx="857982" cy="246221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prstClr val="black"/>
                </a:solidFill>
                <a:latin typeface="맑은 고딕"/>
                <a:ea typeface="맑은 고딕"/>
              </a:rPr>
              <a:t>get optimal</a:t>
            </a:r>
            <a:endParaRPr kumimoji="0" lang="ko-KR" altLang="en-US" sz="1800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07413" y="4103371"/>
            <a:ext cx="700767" cy="400110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prstClr val="black"/>
                </a:solidFill>
                <a:latin typeface="맑은 고딕"/>
                <a:ea typeface="맑은 고딕"/>
              </a:rPr>
              <a:t>generate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prstClr val="black"/>
                </a:solidFill>
                <a:latin typeface="맑은 고딕"/>
                <a:ea typeface="맑은 고딕"/>
              </a:rPr>
              <a:t>solution</a:t>
            </a:r>
            <a:endParaRPr kumimoji="0" lang="ko-KR" altLang="en-US" sz="1800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53981" y="3118586"/>
            <a:ext cx="184056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eaLnBrk="1" latinLnBrk="1" hangingPunct="1"/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(Model/Data)/Solution</a:t>
            </a:r>
          </a:p>
          <a:p>
            <a:pPr eaLnBrk="1" latinLnBrk="1" hangingPunct="1"/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Separation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665505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Development : 3 </a:t>
            </a:r>
            <a:r>
              <a:rPr lang="en-US" altLang="ko-KR" dirty="0" err="1"/>
              <a:t>BufEEE</a:t>
            </a:r>
            <a:r>
              <a:rPr lang="en-US" altLang="ko-KR" dirty="0"/>
              <a:t> Systems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  <p:sp>
        <p:nvSpPr>
          <p:cNvPr id="29" name="직사각형 28"/>
          <p:cNvSpPr/>
          <p:nvPr/>
        </p:nvSpPr>
        <p:spPr>
          <a:xfrm>
            <a:off x="4946474" y="2134563"/>
            <a:ext cx="2085708" cy="646331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kern="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Data(time series/historic)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30" name="직선 화살표 연결선 29"/>
          <p:cNvCxnSpPr/>
          <p:nvPr/>
        </p:nvCxnSpPr>
        <p:spPr bwMode="auto">
          <a:xfrm flipH="1">
            <a:off x="3962770" y="2336292"/>
            <a:ext cx="948604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31" name="직선 화살표 연결선 30"/>
          <p:cNvCxnSpPr/>
          <p:nvPr/>
        </p:nvCxnSpPr>
        <p:spPr bwMode="auto">
          <a:xfrm flipH="1">
            <a:off x="3962770" y="2682210"/>
            <a:ext cx="948604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9" name="직사각형 8"/>
          <p:cNvSpPr/>
          <p:nvPr/>
        </p:nvSpPr>
        <p:spPr>
          <a:xfrm>
            <a:off x="4155279" y="2078076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support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173129" y="2444014"/>
            <a:ext cx="6222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require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274873" y="2149951"/>
            <a:ext cx="1645487" cy="646331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kern="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Model(Basic LP)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944023" y="1873856"/>
            <a:ext cx="5492662" cy="1169152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044463" y="1603993"/>
            <a:ext cx="105990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eaLnBrk="1" latinLnBrk="1" hangingPunct="1"/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Model/Data</a:t>
            </a:r>
          </a:p>
          <a:p>
            <a:pPr eaLnBrk="1" latinLnBrk="1" hangingPunct="1"/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Separation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169945" y="3834370"/>
            <a:ext cx="970672" cy="246221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prstClr val="black"/>
                </a:solidFill>
                <a:latin typeface="맑은 고딕"/>
                <a:ea typeface="맑은 고딕"/>
              </a:rPr>
              <a:t>GAMS </a:t>
            </a:r>
            <a:r>
              <a:rPr kumimoji="0" lang="en-US" altLang="ko-KR" sz="1000" kern="0" dirty="0" err="1">
                <a:solidFill>
                  <a:prstClr val="black"/>
                </a:solidFill>
                <a:latin typeface="맑은 고딕"/>
                <a:ea typeface="맑은 고딕"/>
              </a:rPr>
              <a:t>BufEEE</a:t>
            </a:r>
            <a:endParaRPr kumimoji="0" lang="ko-KR" altLang="en-US" sz="1800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221288" y="4080591"/>
            <a:ext cx="2113013" cy="1410484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387965" y="4258910"/>
            <a:ext cx="1418978" cy="246221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Model(</a:t>
            </a: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tr_model.gms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)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387965" y="4667626"/>
            <a:ext cx="1447023" cy="246221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Data(</a:t>
            </a: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tr_data.gms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)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cxnSp>
        <p:nvCxnSpPr>
          <p:cNvPr id="46" name="직선 화살표 연결선 45"/>
          <p:cNvCxnSpPr>
            <a:stCxn id="38" idx="3"/>
            <a:endCxn id="56" idx="1"/>
          </p:cNvCxnSpPr>
          <p:nvPr/>
        </p:nvCxnSpPr>
        <p:spPr>
          <a:xfrm flipV="1">
            <a:off x="2834988" y="4371786"/>
            <a:ext cx="1155296" cy="418951"/>
          </a:xfrm>
          <a:prstGeom prst="straightConnector1">
            <a:avLst/>
          </a:prstGeom>
          <a:noFill/>
          <a:ln w="9525" cap="flat" cmpd="sng" algn="ctr">
            <a:solidFill>
              <a:srgbClr val="183883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52" name="TextBox 51"/>
          <p:cNvSpPr txBox="1"/>
          <p:nvPr/>
        </p:nvSpPr>
        <p:spPr>
          <a:xfrm>
            <a:off x="1387965" y="5076342"/>
            <a:ext cx="1354858" cy="246221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Result(</a:t>
            </a: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tr_result.gms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)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593274" y="3821952"/>
            <a:ext cx="970672" cy="246221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prstClr val="black"/>
                </a:solidFill>
                <a:latin typeface="맑은 고딕"/>
                <a:ea typeface="맑은 고딕"/>
              </a:rPr>
              <a:t>EXCEL </a:t>
            </a:r>
            <a:r>
              <a:rPr kumimoji="0" lang="en-US" altLang="ko-KR" sz="1000" kern="0" dirty="0" err="1">
                <a:solidFill>
                  <a:prstClr val="black"/>
                </a:solidFill>
                <a:latin typeface="맑은 고딕"/>
                <a:ea typeface="맑은 고딕"/>
              </a:rPr>
              <a:t>BufEEE</a:t>
            </a:r>
            <a:endParaRPr kumimoji="0" lang="ko-KR" altLang="en-US" sz="1800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631447" y="4080591"/>
            <a:ext cx="2188169" cy="1410484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990284" y="4248675"/>
            <a:ext cx="1204176" cy="246221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Model(RES sheet)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990284" y="4657391"/>
            <a:ext cx="1447023" cy="246221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Data(</a:t>
            </a: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ts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 sheet)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990284" y="5066107"/>
            <a:ext cx="1138453" cy="246221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Result(sol sheet)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066107" y="3822060"/>
            <a:ext cx="970672" cy="246221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prstClr val="black"/>
                </a:solidFill>
                <a:latin typeface="맑은 고딕"/>
                <a:ea typeface="맑은 고딕"/>
              </a:rPr>
              <a:t>Web </a:t>
            </a:r>
            <a:r>
              <a:rPr kumimoji="0" lang="en-US" altLang="ko-KR" sz="1000" kern="0" dirty="0" err="1">
                <a:solidFill>
                  <a:prstClr val="black"/>
                </a:solidFill>
                <a:latin typeface="맑은 고딕"/>
                <a:ea typeface="맑은 고딕"/>
              </a:rPr>
              <a:t>BufEEE</a:t>
            </a:r>
            <a:endParaRPr kumimoji="0" lang="ko-KR" altLang="en-US" sz="1800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6104280" y="4080699"/>
            <a:ext cx="2094005" cy="1410484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250175" y="4248783"/>
            <a:ext cx="1130438" cy="246221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Model(</a:t>
            </a: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res4.php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)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250175" y="4657499"/>
            <a:ext cx="1447023" cy="246221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Data(</a:t>
            </a: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data.xlsx!ts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)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250175" y="5066215"/>
            <a:ext cx="1218603" cy="246221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Result(</a:t>
            </a: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sol.xlsx!sol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)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cxnSp>
        <p:nvCxnSpPr>
          <p:cNvPr id="66" name="직선 화살표 연결선 65"/>
          <p:cNvCxnSpPr>
            <a:endCxn id="56" idx="2"/>
          </p:cNvCxnSpPr>
          <p:nvPr/>
        </p:nvCxnSpPr>
        <p:spPr>
          <a:xfrm flipV="1">
            <a:off x="4563946" y="4494896"/>
            <a:ext cx="0" cy="162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꺾인 연결선 68"/>
          <p:cNvCxnSpPr>
            <a:stCxn id="56" idx="3"/>
            <a:endCxn id="59" idx="3"/>
          </p:cNvCxnSpPr>
          <p:nvPr/>
        </p:nvCxnSpPr>
        <p:spPr>
          <a:xfrm flipH="1">
            <a:off x="5128737" y="4371786"/>
            <a:ext cx="65723" cy="817432"/>
          </a:xfrm>
          <a:prstGeom prst="bentConnector3">
            <a:avLst>
              <a:gd name="adj1" fmla="val -6622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939452" y="3366622"/>
            <a:ext cx="7490564" cy="2457981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dash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15320" y="3189930"/>
            <a:ext cx="6380849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1600" dirty="0" err="1">
                <a:solidFill>
                  <a:srgbClr val="0070C0"/>
                </a:solidFill>
                <a:ea typeface="바탕체" panose="02030609000101010101" pitchFamily="17" charset="-127"/>
              </a:rPr>
              <a:t>3BufEEE</a:t>
            </a:r>
            <a:r>
              <a:rPr lang="en-US" altLang="ko-KR" sz="1600" dirty="0">
                <a:solidFill>
                  <a:srgbClr val="0070C0"/>
                </a:solidFill>
                <a:ea typeface="바탕체" panose="02030609000101010101" pitchFamily="17" charset="-127"/>
              </a:rPr>
              <a:t>(Bottom-up model for Energy, Emission and Evaluation) Systems</a:t>
            </a:r>
            <a:endParaRPr lang="ko-KR" altLang="en-US" sz="1600" dirty="0"/>
          </a:p>
        </p:txBody>
      </p:sp>
      <p:sp>
        <p:nvSpPr>
          <p:cNvPr id="75" name="직사각형 74"/>
          <p:cNvSpPr/>
          <p:nvPr/>
        </p:nvSpPr>
        <p:spPr>
          <a:xfrm>
            <a:off x="5151644" y="5150755"/>
            <a:ext cx="6383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solidFill>
                  <a:srgbClr val="00B050"/>
                </a:solidFill>
              </a:rPr>
              <a:t>lpsolve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cxnSp>
        <p:nvCxnSpPr>
          <p:cNvPr id="79" name="꺾인 연결선 78"/>
          <p:cNvCxnSpPr>
            <a:stCxn id="62" idx="3"/>
            <a:endCxn id="65" idx="3"/>
          </p:cNvCxnSpPr>
          <p:nvPr/>
        </p:nvCxnSpPr>
        <p:spPr>
          <a:xfrm>
            <a:off x="7380613" y="4371894"/>
            <a:ext cx="88165" cy="817432"/>
          </a:xfrm>
          <a:prstGeom prst="bentConnector3">
            <a:avLst>
              <a:gd name="adj1" fmla="val 7002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7530832" y="5156932"/>
            <a:ext cx="4748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solidFill>
                  <a:srgbClr val="00B050"/>
                </a:solidFill>
              </a:rPr>
              <a:t>glpk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cxnSp>
        <p:nvCxnSpPr>
          <p:cNvPr id="83" name="직선 화살표 연결선 82"/>
          <p:cNvCxnSpPr/>
          <p:nvPr/>
        </p:nvCxnSpPr>
        <p:spPr>
          <a:xfrm flipV="1">
            <a:off x="6889612" y="4494896"/>
            <a:ext cx="0" cy="162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2073354" y="4494896"/>
            <a:ext cx="0" cy="162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 85"/>
          <p:cNvCxnSpPr>
            <a:stCxn id="36" idx="3"/>
            <a:endCxn id="52" idx="3"/>
          </p:cNvCxnSpPr>
          <p:nvPr/>
        </p:nvCxnSpPr>
        <p:spPr>
          <a:xfrm flipH="1">
            <a:off x="2742823" y="4382021"/>
            <a:ext cx="64120" cy="817432"/>
          </a:xfrm>
          <a:prstGeom prst="bentConnector3">
            <a:avLst>
              <a:gd name="adj1" fmla="val -3565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2745999" y="5171642"/>
            <a:ext cx="5277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cplex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3086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34</a:t>
            </a:fld>
            <a:endParaRPr lang="en-US" altLang="ko-KR"/>
          </a:p>
        </p:txBody>
      </p:sp>
      <p:sp>
        <p:nvSpPr>
          <p:cNvPr id="6" name="제목 4"/>
          <p:cNvSpPr txBox="1">
            <a:spLocks/>
          </p:cNvSpPr>
          <p:nvPr/>
        </p:nvSpPr>
        <p:spPr bwMode="auto">
          <a:xfrm>
            <a:off x="689610" y="727023"/>
            <a:ext cx="6753225" cy="780160"/>
          </a:xfrm>
          <a:prstGeom prst="rect">
            <a:avLst/>
          </a:prstGeom>
          <a:solidFill>
            <a:srgbClr val="003366"/>
          </a:solidFill>
          <a:ln w="9525">
            <a:noFill/>
            <a:miter lim="800000"/>
            <a:headEnd/>
            <a:tailEnd/>
          </a:ln>
        </p:spPr>
        <p:txBody>
          <a:bodyPr vert="horz" wrap="square" lIns="19800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2.1 GAMS </a:t>
            </a:r>
            <a:r>
              <a:rPr kumimoji="0" lang="en-US" altLang="ko-KR" sz="2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BufEEE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47084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GAMS </a:t>
            </a:r>
            <a:r>
              <a:rPr lang="en-US" altLang="ko-KR" dirty="0" err="1"/>
              <a:t>BufEEE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35</a:t>
            </a:fld>
            <a:endParaRPr lang="en-US" altLang="ko-KR"/>
          </a:p>
        </p:txBody>
      </p:sp>
      <p:sp>
        <p:nvSpPr>
          <p:cNvPr id="5" name="직사각형 4"/>
          <p:cNvSpPr/>
          <p:nvPr/>
        </p:nvSpPr>
        <p:spPr>
          <a:xfrm>
            <a:off x="843734" y="3004563"/>
            <a:ext cx="1317578" cy="246221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prstClr val="black"/>
                </a:solidFill>
                <a:latin typeface="맑은 고딕"/>
                <a:ea typeface="맑은 고딕"/>
              </a:rPr>
              <a:t>Data(</a:t>
            </a:r>
            <a:r>
              <a:rPr kumimoji="0" lang="en-US" altLang="ko-KR" sz="1000" kern="0" dirty="0" err="1">
                <a:solidFill>
                  <a:prstClr val="black"/>
                </a:solidFill>
                <a:latin typeface="맑은 고딕"/>
                <a:ea typeface="맑은 고딕"/>
              </a:rPr>
              <a:t>tr_data_vi.gms</a:t>
            </a:r>
            <a:r>
              <a:rPr kumimoji="0" lang="en-US" altLang="ko-KR" sz="1000" kern="0" dirty="0">
                <a:solidFill>
                  <a:prstClr val="black"/>
                </a:solidFill>
                <a:latin typeface="맑은 고딕"/>
                <a:ea typeface="맑은 고딕"/>
              </a:rPr>
              <a:t>)</a:t>
            </a:r>
            <a:endParaRPr kumimoji="0" lang="ko-KR" altLang="en-US" sz="1800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3734" y="3221171"/>
            <a:ext cx="2371162" cy="1631216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$</a:t>
            </a:r>
            <a:r>
              <a:rPr lang="en-US" altLang="ko-KR" sz="1000" kern="0" dirty="0" err="1">
                <a:latin typeface="Consolas" panose="020B0609020204030204" pitchFamily="49" charset="0"/>
              </a:rPr>
              <a:t>onempty</a:t>
            </a:r>
            <a:endParaRPr lang="en-US" altLang="ko-KR" sz="1000" kern="0" dirty="0"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000" kern="0" dirty="0"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Sets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     I   technologies   / 1*7/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     J   energy-forms   /1*5/ 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Parameters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     a(</a:t>
            </a:r>
            <a:r>
              <a:rPr lang="en-US" altLang="ko-KR" sz="1000" kern="0" dirty="0" err="1">
                <a:latin typeface="Consolas" panose="020B0609020204030204" pitchFamily="49" charset="0"/>
              </a:rPr>
              <a:t>i</a:t>
            </a:r>
            <a:r>
              <a:rPr lang="en-US" altLang="ko-KR" sz="1000" kern="0" dirty="0">
                <a:latin typeface="Consolas" panose="020B0609020204030204" pitchFamily="49" charset="0"/>
              </a:rPr>
              <a:t>)  /1 100, 2 110, .../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Tables d(</a:t>
            </a:r>
            <a:r>
              <a:rPr lang="en-US" altLang="ko-KR" sz="1000" kern="0" dirty="0" err="1">
                <a:latin typeface="Consolas" panose="020B0609020204030204" pitchFamily="49" charset="0"/>
              </a:rPr>
              <a:t>i,j</a:t>
            </a:r>
            <a:r>
              <a:rPr lang="en-US" altLang="ko-KR" sz="1000" kern="0" dirty="0">
                <a:latin typeface="Consolas" panose="020B0609020204030204" pitchFamily="49" charset="0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     ....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Scalar f /10/;</a:t>
            </a:r>
            <a:endParaRPr lang="ko-KR" altLang="en-US" sz="1000" kern="0" dirty="0">
              <a:latin typeface="Consolas" panose="020B0609020204030204" pitchFamily="49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04850" y="845308"/>
            <a:ext cx="4916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kern="0" dirty="0"/>
              <a:t>Decoupling of Model/Data : GAMS supports it by using $</a:t>
            </a:r>
            <a:r>
              <a:rPr lang="en-US" altLang="ko-KR" kern="0" dirty="0" err="1"/>
              <a:t>onmulti</a:t>
            </a:r>
            <a:endParaRPr lang="en-US" altLang="ko-KR" kern="0" dirty="0"/>
          </a:p>
          <a:p>
            <a:pPr marL="171450" indent="-171450">
              <a:buFontTx/>
              <a:buChar char="-"/>
            </a:pPr>
            <a:r>
              <a:rPr lang="en-US" altLang="ko-KR" kern="0" dirty="0"/>
              <a:t>a GAMS code for a large scale problem decouples data, model, and output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836168" y="3004563"/>
            <a:ext cx="1641694" cy="246221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prstClr val="black"/>
                </a:solidFill>
                <a:latin typeface="맑은 고딕"/>
                <a:ea typeface="맑은 고딕"/>
              </a:rPr>
              <a:t>Model(</a:t>
            </a:r>
            <a:r>
              <a:rPr kumimoji="0" lang="en-US" altLang="ko-KR" sz="1000" kern="0" dirty="0" err="1">
                <a:solidFill>
                  <a:prstClr val="black"/>
                </a:solidFill>
                <a:latin typeface="맑은 고딕"/>
                <a:ea typeface="맑은 고딕"/>
              </a:rPr>
              <a:t>tr_model_vi.gms</a:t>
            </a:r>
            <a:r>
              <a:rPr kumimoji="0" lang="en-US" altLang="ko-KR" sz="1000" kern="0" dirty="0">
                <a:solidFill>
                  <a:prstClr val="black"/>
                </a:solidFill>
                <a:latin typeface="맑은 고딕"/>
                <a:ea typeface="맑은 고딕"/>
              </a:rPr>
              <a:t>)</a:t>
            </a:r>
            <a:endParaRPr kumimoji="0" lang="ko-KR" altLang="en-US" sz="1800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36168" y="3221171"/>
            <a:ext cx="2935419" cy="270843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$</a:t>
            </a:r>
            <a:r>
              <a:rPr lang="en-US" altLang="ko-KR" sz="1000" kern="0" dirty="0" err="1">
                <a:latin typeface="Consolas" panose="020B0609020204030204" pitchFamily="49" charset="0"/>
              </a:rPr>
              <a:t>onmulti</a:t>
            </a:r>
            <a:endParaRPr lang="en-US" altLang="ko-KR" sz="1000" kern="0" dirty="0"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$</a:t>
            </a:r>
            <a:r>
              <a:rPr lang="en-US" altLang="ko-KR" sz="1000" kern="0" dirty="0" err="1">
                <a:latin typeface="Consolas" panose="020B0609020204030204" pitchFamily="49" charset="0"/>
              </a:rPr>
              <a:t>onempty</a:t>
            </a:r>
            <a:endParaRPr lang="en-US" altLang="ko-KR" sz="1000" kern="0" dirty="0"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000" kern="0" dirty="0"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Sets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     I(*)   technologies   /  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     J(*)   energy-forms   /  / 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Parameters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     a(</a:t>
            </a:r>
            <a:r>
              <a:rPr lang="en-US" altLang="ko-KR" sz="1000" kern="0" dirty="0" err="1">
                <a:latin typeface="Consolas" panose="020B0609020204030204" pitchFamily="49" charset="0"/>
              </a:rPr>
              <a:t>i</a:t>
            </a:r>
            <a:r>
              <a:rPr lang="en-US" altLang="ko-KR" sz="1000" kern="0" dirty="0">
                <a:latin typeface="Consolas" panose="020B0609020204030204" pitchFamily="49" charset="0"/>
              </a:rPr>
              <a:t>)  /   /;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Tables d(</a:t>
            </a:r>
            <a:r>
              <a:rPr lang="en-US" altLang="ko-KR" sz="1000" kern="0" dirty="0" err="1">
                <a:latin typeface="Consolas" panose="020B0609020204030204" pitchFamily="49" charset="0"/>
              </a:rPr>
              <a:t>i,j</a:t>
            </a:r>
            <a:r>
              <a:rPr lang="en-US" altLang="ko-KR" sz="1000" kern="0" dirty="0">
                <a:latin typeface="Consolas" panose="020B0609020204030204" pitchFamily="49" charset="0"/>
              </a:rPr>
              <a:t>)  /    /;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Scalar f / </a:t>
            </a:r>
            <a:r>
              <a:rPr lang="en-US" altLang="ko-KR" sz="1000" kern="0" dirty="0" err="1">
                <a:latin typeface="Consolas" panose="020B0609020204030204" pitchFamily="49" charset="0"/>
              </a:rPr>
              <a:t>na</a:t>
            </a:r>
            <a:r>
              <a:rPr lang="en-US" altLang="ko-KR" sz="1000" kern="0" dirty="0">
                <a:latin typeface="Consolas" panose="020B0609020204030204" pitchFamily="49" charset="0"/>
              </a:rPr>
              <a:t> /;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Variables x(</a:t>
            </a:r>
            <a:r>
              <a:rPr lang="en-US" altLang="ko-KR" sz="1000" kern="0" dirty="0" err="1">
                <a:latin typeface="Consolas" panose="020B0609020204030204" pitchFamily="49" charset="0"/>
              </a:rPr>
              <a:t>i,j</a:t>
            </a:r>
            <a:r>
              <a:rPr lang="en-US" altLang="ko-KR" sz="1000" kern="0" dirty="0">
                <a:latin typeface="Consolas" panose="020B0609020204030204" pitchFamily="49" charset="0"/>
              </a:rPr>
              <a:t>),  z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Equations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   ....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Balance(j)..     sum(</a:t>
            </a:r>
            <a:r>
              <a:rPr lang="en-US" altLang="ko-KR" sz="1000" kern="0" dirty="0" err="1">
                <a:latin typeface="Consolas" panose="020B0609020204030204" pitchFamily="49" charset="0"/>
              </a:rPr>
              <a:t>j,x</a:t>
            </a:r>
            <a:r>
              <a:rPr lang="en-US" altLang="ko-KR" sz="1000" kern="0" dirty="0">
                <a:latin typeface="Consolas" panose="020B0609020204030204" pitchFamily="49" charset="0"/>
              </a:rPr>
              <a:t>(</a:t>
            </a:r>
            <a:r>
              <a:rPr lang="en-US" altLang="ko-KR" sz="1000" kern="0" dirty="0" err="1">
                <a:latin typeface="Consolas" panose="020B0609020204030204" pitchFamily="49" charset="0"/>
              </a:rPr>
              <a:t>i,j</a:t>
            </a:r>
            <a:r>
              <a:rPr lang="en-US" altLang="ko-KR" sz="1000" kern="0" dirty="0">
                <a:latin typeface="Consolas" panose="020B0609020204030204" pitchFamily="49" charset="0"/>
              </a:rPr>
              <a:t>)) =g= a(</a:t>
            </a:r>
            <a:r>
              <a:rPr lang="en-US" altLang="ko-KR" sz="1000" kern="0" dirty="0" err="1">
                <a:latin typeface="Consolas" panose="020B0609020204030204" pitchFamily="49" charset="0"/>
              </a:rPr>
              <a:t>i</a:t>
            </a:r>
            <a:r>
              <a:rPr lang="en-US" altLang="ko-KR" sz="1000" kern="0" dirty="0">
                <a:latin typeface="Consolas" panose="020B0609020204030204" pitchFamily="49" charset="0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Model </a:t>
            </a:r>
            <a:r>
              <a:rPr lang="en-US" altLang="ko-KR" sz="1000" kern="0" dirty="0" err="1">
                <a:latin typeface="Consolas" panose="020B0609020204030204" pitchFamily="49" charset="0"/>
              </a:rPr>
              <a:t>tr</a:t>
            </a:r>
            <a:r>
              <a:rPr lang="en-US" altLang="ko-KR" sz="1000" kern="0" dirty="0">
                <a:latin typeface="Consolas" panose="020B0609020204030204" pitchFamily="49" charset="0"/>
              </a:rPr>
              <a:t> /all/;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 err="1">
                <a:latin typeface="Consolas" panose="020B0609020204030204" pitchFamily="49" charset="0"/>
              </a:rPr>
              <a:t>tr.optfile</a:t>
            </a:r>
            <a:r>
              <a:rPr lang="en-US" altLang="ko-KR" sz="1000" kern="0" dirty="0">
                <a:latin typeface="Consolas" panose="020B0609020204030204" pitchFamily="49" charset="0"/>
              </a:rPr>
              <a:t>=1;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solve </a:t>
            </a:r>
            <a:r>
              <a:rPr lang="en-US" altLang="ko-KR" sz="1000" kern="0" dirty="0" err="1">
                <a:latin typeface="Consolas" panose="020B0609020204030204" pitchFamily="49" charset="0"/>
              </a:rPr>
              <a:t>tr</a:t>
            </a:r>
            <a:r>
              <a:rPr lang="en-US" altLang="ko-KR" sz="1000" kern="0" dirty="0">
                <a:latin typeface="Consolas" panose="020B0609020204030204" pitchFamily="49" charset="0"/>
              </a:rPr>
              <a:t> using </a:t>
            </a:r>
            <a:r>
              <a:rPr lang="en-US" altLang="ko-KR" sz="1000" kern="0" dirty="0" err="1">
                <a:latin typeface="Consolas" panose="020B0609020204030204" pitchFamily="49" charset="0"/>
              </a:rPr>
              <a:t>lp</a:t>
            </a:r>
            <a:r>
              <a:rPr lang="en-US" altLang="ko-KR" sz="1000" kern="0" dirty="0">
                <a:latin typeface="Consolas" panose="020B0609020204030204" pitchFamily="49" charset="0"/>
              </a:rPr>
              <a:t> minimizing z;</a:t>
            </a:r>
            <a:endParaRPr lang="ko-KR" altLang="en-US" sz="1000" kern="0" dirty="0">
              <a:latin typeface="Consolas" panose="020B0609020204030204" pitchFamily="49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048003" y="3004563"/>
            <a:ext cx="1454244" cy="246221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prstClr val="black"/>
                </a:solidFill>
                <a:latin typeface="맑은 고딕"/>
                <a:ea typeface="맑은 고딕"/>
              </a:rPr>
              <a:t>Output(</a:t>
            </a:r>
            <a:r>
              <a:rPr kumimoji="0" lang="en-US" altLang="ko-KR" sz="1000" kern="0" dirty="0" err="1">
                <a:solidFill>
                  <a:prstClr val="black"/>
                </a:solidFill>
                <a:latin typeface="맑은 고딕"/>
                <a:ea typeface="맑은 고딕"/>
              </a:rPr>
              <a:t>tr_result.gms</a:t>
            </a:r>
            <a:r>
              <a:rPr kumimoji="0" lang="en-US" altLang="ko-KR" sz="1000" kern="0" dirty="0">
                <a:solidFill>
                  <a:prstClr val="black"/>
                </a:solidFill>
                <a:latin typeface="맑은 고딕"/>
                <a:ea typeface="맑은 고딕"/>
              </a:rPr>
              <a:t>)</a:t>
            </a:r>
            <a:endParaRPr kumimoji="0" lang="ko-KR" altLang="en-US" sz="1800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48003" y="3221171"/>
            <a:ext cx="1454244" cy="707886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$</a:t>
            </a:r>
            <a:r>
              <a:rPr lang="en-US" altLang="ko-KR" sz="1000" kern="0" dirty="0" err="1">
                <a:latin typeface="Consolas" panose="020B0609020204030204" pitchFamily="49" charset="0"/>
              </a:rPr>
              <a:t>onmulti</a:t>
            </a:r>
            <a:endParaRPr lang="en-US" altLang="ko-KR" sz="1000" kern="0" dirty="0"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$</a:t>
            </a:r>
            <a:r>
              <a:rPr lang="en-US" altLang="ko-KR" sz="1000" kern="0" dirty="0" err="1">
                <a:latin typeface="Consolas" panose="020B0609020204030204" pitchFamily="49" charset="0"/>
              </a:rPr>
              <a:t>onempty</a:t>
            </a:r>
            <a:endParaRPr lang="en-US" altLang="ko-KR" sz="1000" kern="0" dirty="0"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000" kern="0" dirty="0"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Display </a:t>
            </a:r>
            <a:r>
              <a:rPr lang="en-US" altLang="ko-KR" sz="1000" kern="0" dirty="0" err="1">
                <a:latin typeface="Consolas" panose="020B0609020204030204" pitchFamily="49" charset="0"/>
              </a:rPr>
              <a:t>x.l</a:t>
            </a:r>
            <a:r>
              <a:rPr lang="en-US" altLang="ko-KR" sz="1000" kern="0" dirty="0">
                <a:latin typeface="Consolas" panose="020B0609020204030204" pitchFamily="49" charset="0"/>
              </a:rPr>
              <a:t>, </a:t>
            </a:r>
            <a:r>
              <a:rPr lang="en-US" altLang="ko-KR" sz="1000" kern="0" dirty="0" err="1">
                <a:latin typeface="Consolas" panose="020B0609020204030204" pitchFamily="49" charset="0"/>
              </a:rPr>
              <a:t>x.m</a:t>
            </a:r>
            <a:r>
              <a:rPr lang="en-US" altLang="ko-KR" sz="1000" kern="0" dirty="0">
                <a:latin typeface="Consolas" panose="020B0609020204030204" pitchFamily="49" charset="0"/>
              </a:rPr>
              <a:t> ;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731451" y="1638455"/>
            <a:ext cx="1317578" cy="246221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prstClr val="black"/>
                </a:solidFill>
                <a:latin typeface="맑은 고딕"/>
                <a:ea typeface="맑은 고딕"/>
              </a:rPr>
              <a:t>run(</a:t>
            </a:r>
            <a:r>
              <a:rPr kumimoji="0" lang="en-US" altLang="ko-KR" sz="1000" kern="0" dirty="0" err="1">
                <a:solidFill>
                  <a:prstClr val="black"/>
                </a:solidFill>
                <a:latin typeface="맑은 고딕"/>
                <a:ea typeface="맑은 고딕"/>
              </a:rPr>
              <a:t>tr_khg.gms</a:t>
            </a:r>
            <a:r>
              <a:rPr kumimoji="0" lang="en-US" altLang="ko-KR" sz="1000" kern="0" dirty="0">
                <a:solidFill>
                  <a:prstClr val="black"/>
                </a:solidFill>
                <a:latin typeface="맑은 고딕"/>
                <a:ea typeface="맑은 고딕"/>
              </a:rPr>
              <a:t>)</a:t>
            </a:r>
            <a:endParaRPr kumimoji="0" lang="ko-KR" altLang="en-US" sz="1800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31452" y="1878769"/>
            <a:ext cx="1877437" cy="55399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$include </a:t>
            </a:r>
            <a:r>
              <a:rPr lang="en-US" altLang="ko-KR" sz="1000" kern="0" dirty="0" err="1">
                <a:latin typeface="Consolas" panose="020B0609020204030204" pitchFamily="49" charset="0"/>
              </a:rPr>
              <a:t>tr_data_vi.gms</a:t>
            </a:r>
            <a:endParaRPr lang="en-US" altLang="ko-KR" sz="1000" kern="0" dirty="0"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$include </a:t>
            </a:r>
            <a:r>
              <a:rPr lang="en-US" altLang="ko-KR" sz="1000" kern="0" dirty="0" err="1">
                <a:latin typeface="Consolas" panose="020B0609020204030204" pitchFamily="49" charset="0"/>
              </a:rPr>
              <a:t>tr_model_vi.gms</a:t>
            </a:r>
            <a:endParaRPr lang="en-US" altLang="ko-KR" sz="1000" kern="0" dirty="0"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$include </a:t>
            </a:r>
            <a:r>
              <a:rPr lang="en-US" altLang="ko-KR" sz="1000" kern="0" dirty="0" err="1">
                <a:latin typeface="Consolas" panose="020B0609020204030204" pitchFamily="49" charset="0"/>
              </a:rPr>
              <a:t>tr_output.gms</a:t>
            </a:r>
            <a:endParaRPr lang="en-US" altLang="ko-KR" sz="1000" kern="0" dirty="0">
              <a:latin typeface="Consolas" panose="020B0609020204030204" pitchFamily="49" charset="0"/>
            </a:endParaRPr>
          </a:p>
        </p:txBody>
      </p:sp>
      <p:cxnSp>
        <p:nvCxnSpPr>
          <p:cNvPr id="20" name="꺾인 연결선 19"/>
          <p:cNvCxnSpPr>
            <a:stCxn id="18" idx="1"/>
            <a:endCxn id="5" idx="0"/>
          </p:cNvCxnSpPr>
          <p:nvPr/>
        </p:nvCxnSpPr>
        <p:spPr>
          <a:xfrm rot="10800000" flipV="1">
            <a:off x="1502524" y="2155767"/>
            <a:ext cx="2228929" cy="848795"/>
          </a:xfrm>
          <a:prstGeom prst="bentConnector2">
            <a:avLst/>
          </a:prstGeom>
          <a:noFill/>
          <a:ln w="9525" cap="flat" cmpd="sng" algn="ctr">
            <a:solidFill>
              <a:srgbClr val="183883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2" name="꺾인 연결선 21"/>
          <p:cNvCxnSpPr>
            <a:stCxn id="18" idx="3"/>
            <a:endCxn id="15" idx="0"/>
          </p:cNvCxnSpPr>
          <p:nvPr/>
        </p:nvCxnSpPr>
        <p:spPr>
          <a:xfrm>
            <a:off x="5608889" y="2155768"/>
            <a:ext cx="2166236" cy="848795"/>
          </a:xfrm>
          <a:prstGeom prst="bentConnector2">
            <a:avLst/>
          </a:prstGeom>
          <a:noFill/>
          <a:ln w="9525" cap="flat" cmpd="sng" algn="ctr">
            <a:solidFill>
              <a:srgbClr val="183883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4" name="직선 화살표 연결선 23"/>
          <p:cNvCxnSpPr/>
          <p:nvPr/>
        </p:nvCxnSpPr>
        <p:spPr>
          <a:xfrm flipH="1">
            <a:off x="4670556" y="2436747"/>
            <a:ext cx="4787" cy="567816"/>
          </a:xfrm>
          <a:prstGeom prst="straightConnector1">
            <a:avLst/>
          </a:prstGeom>
          <a:noFill/>
          <a:ln w="9525" cap="flat" cmpd="sng" algn="ctr">
            <a:solidFill>
              <a:srgbClr val="183883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27" name="직사각형 26"/>
          <p:cNvSpPr/>
          <p:nvPr/>
        </p:nvSpPr>
        <p:spPr>
          <a:xfrm>
            <a:off x="865149" y="5589886"/>
            <a:ext cx="1317578" cy="246221"/>
          </a:xfrm>
          <a:prstGeom prst="rect">
            <a:avLst/>
          </a:prstGeom>
          <a:solidFill>
            <a:srgbClr val="CCFFFF"/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prstClr val="black"/>
                </a:solidFill>
                <a:latin typeface="맑은 고딕"/>
                <a:ea typeface="맑은 고딕"/>
              </a:rPr>
              <a:t>LP gen(</a:t>
            </a:r>
            <a:r>
              <a:rPr kumimoji="0" lang="en-US" altLang="ko-KR" sz="1000" kern="0" dirty="0" err="1">
                <a:solidFill>
                  <a:prstClr val="black"/>
                </a:solidFill>
                <a:latin typeface="맑은 고딕"/>
                <a:ea typeface="맑은 고딕"/>
              </a:rPr>
              <a:t>cplex.opt</a:t>
            </a:r>
            <a:r>
              <a:rPr kumimoji="0" lang="en-US" altLang="ko-KR" sz="1000" kern="0" dirty="0">
                <a:solidFill>
                  <a:prstClr val="black"/>
                </a:solidFill>
                <a:latin typeface="맑은 고딕"/>
                <a:ea typeface="맑은 고딕"/>
              </a:rPr>
              <a:t>)</a:t>
            </a:r>
            <a:endParaRPr kumimoji="0" lang="ko-KR" altLang="en-US" sz="1800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65149" y="5806494"/>
            <a:ext cx="1383712" cy="24622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 err="1">
                <a:latin typeface="Consolas" panose="020B0609020204030204" pitchFamily="49" charset="0"/>
              </a:rPr>
              <a:t>writelp</a:t>
            </a:r>
            <a:r>
              <a:rPr lang="en-US" altLang="ko-KR" sz="1000" kern="0" dirty="0">
                <a:latin typeface="Consolas" panose="020B0609020204030204" pitchFamily="49" charset="0"/>
              </a:rPr>
              <a:t> </a:t>
            </a:r>
            <a:r>
              <a:rPr lang="en-US" altLang="ko-KR" sz="1000" kern="0" dirty="0" err="1">
                <a:latin typeface="Consolas" panose="020B0609020204030204" pitchFamily="49" charset="0"/>
              </a:rPr>
              <a:t>tr_khg.lp</a:t>
            </a:r>
            <a:endParaRPr lang="ko-KR" altLang="en-US" sz="1000" kern="0" dirty="0"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/>
          <p:cNvCxnSpPr>
            <a:endCxn id="27" idx="3"/>
          </p:cNvCxnSpPr>
          <p:nvPr/>
        </p:nvCxnSpPr>
        <p:spPr>
          <a:xfrm flipH="1">
            <a:off x="2182727" y="5654106"/>
            <a:ext cx="1727792" cy="58891"/>
          </a:xfrm>
          <a:prstGeom prst="straightConnector1">
            <a:avLst/>
          </a:prstGeom>
          <a:ln w="12700" cap="flat" cmpd="sng" algn="ctr">
            <a:solidFill>
              <a:schemeClr val="accent4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0051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LP formulation</a:t>
            </a:r>
            <a:r>
              <a:rPr lang="ko-KR" altLang="en-US" b="0" dirty="0"/>
              <a:t> </a:t>
            </a:r>
            <a:r>
              <a:rPr lang="en-US" altLang="ko-KR" b="0" dirty="0"/>
              <a:t>: (Basic LP vi)</a:t>
            </a:r>
            <a:endParaRPr lang="ko-KR" alt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내용 개체 틀 4"/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990363" y="768859"/>
              <a:ext cx="6634444" cy="514017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2826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39942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0675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638471">
                    <a:tc>
                      <a:txBody>
                        <a:bodyPr/>
                        <a:lstStyle/>
                        <a:p>
                          <a:pPr marL="0" indent="0" algn="just">
                            <a:spcAft>
                              <a:spcPts val="0"/>
                            </a:spcAft>
                          </a:pPr>
                          <a:r>
                            <a:rPr lang="de-DE" sz="1200" b="0" dirty="0">
                              <a:solidFill>
                                <a:srgbClr val="000000"/>
                              </a:solidFill>
                              <a:effectLst/>
                            </a:rPr>
                            <a:t>minimize</a:t>
                          </a:r>
                          <a:endParaRPr lang="ko-KR" sz="1200" b="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l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ko-KR" sz="12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sup>
                                  <m:e>
                                    <m:d>
                                      <m:dPr>
                                        <m:ctrlPr>
                                          <a:rPr lang="en-US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altLang="ko-KR" sz="1200" i="1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n-US" altLang="ko-KR" sz="120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altLang="ko-KR" sz="120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∈</m:t>
                                            </m:r>
                                            <m:r>
                                              <a:rPr lang="en-US" altLang="ko-KR" sz="120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𝐼</m:t>
                                            </m:r>
                                            <m:r>
                                              <a:rPr lang="en-US" altLang="ko-KR" sz="1200" b="1" i="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\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ko-KR" sz="12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2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𝐼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2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sub>
                                          <m:sup/>
                                          <m:e>
                                            <m:d>
                                              <m:dPr>
                                                <m:ctrlPr>
                                                  <a:rPr lang="ko-KR" altLang="en-US" sz="120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ko-KR" altLang="en-US" sz="12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ko-KR" sz="12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/>
                                                      </a:rPr>
                                                      <m:t>𝐼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2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ko-KR" sz="12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/>
                                                      </a:rPr>
                                                      <m:t>𝑡</m:t>
                                                    </m:r>
                                                  </m:sup>
                                                </m:sSubSup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/>
                                                  </a:rPr>
                                                  <m:t>+</m:t>
                                                </m:r>
                                                <m:sSubSup>
                                                  <m:sSubSupPr>
                                                    <m:ctrlPr>
                                                      <a:rPr lang="ko-KR" altLang="en-US" sz="12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ko-KR" sz="12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/>
                                                      </a:rPr>
                                                      <m:t>𝐹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2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ko-KR" sz="12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/>
                                                      </a:rPr>
                                                      <m:t>𝑡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d>
                                            <m:sSubSup>
                                              <m:sSubSupPr>
                                                <m:ctrlPr>
                                                  <a:rPr lang="ko-KR" altLang="en-US" sz="12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/>
                                                  </a:rPr>
                                                  <m:t>𝑡</m:t>
                                                </m:r>
                                              </m:sup>
                                            </m:sSubSup>
                                          </m:e>
                                        </m:nary>
                                        <m:r>
                                          <a:rPr lang="en-US" altLang="ko-KR" sz="1200" b="1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altLang="ko-KR" sz="1200" i="1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n-US" altLang="ko-KR" sz="120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altLang="ko-KR" sz="120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∈</m:t>
                                            </m:r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sub>
                                          <m:sup/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ko-KR" altLang="en-US" sz="120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  <m:t>𝑡</m:t>
                                                </m:r>
                                              </m:sup>
                                            </m:sSubSup>
                                            <m:sSubSup>
                                              <m:sSubSupPr>
                                                <m:ctrlPr>
                                                  <a:rPr lang="en-US" altLang="ko-KR" sz="12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altLang="ko-KR" sz="12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ko-KR" sz="12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sup>
                                            </m:sSubSup>
                                          </m:e>
                                        </m:nary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>
                              <a:effectLst/>
                            </a:rPr>
                            <a:t> </a:t>
                          </a:r>
                          <a:endParaRPr lang="ko-KR" sz="1200"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977874"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</a:endParaRPr>
                        </a:p>
                        <a:p>
                          <a:pPr marL="0" indent="0" algn="just">
                            <a:spcAft>
                              <a:spcPts val="0"/>
                            </a:spcAft>
                          </a:pPr>
                          <a:r>
                            <a:rPr lang="de-DE" sz="1200" b="0" dirty="0">
                              <a:solidFill>
                                <a:srgbClr val="000000"/>
                              </a:solidFill>
                              <a:effectLst/>
                            </a:rPr>
                            <a:t>subjec to</a:t>
                          </a:r>
                          <a:endParaRPr lang="ko-KR" sz="1200" b="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l">
                            <a:spcAft>
                              <a:spcPts val="0"/>
                            </a:spcAft>
                          </a:pPr>
                          <a:endParaRPr lang="en-US" sz="1200" b="0" i="1" dirty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endParaRPr>
                        </a:p>
                        <a:p>
                          <a:pPr indent="179705" algn="l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n-US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 </m:t>
                                </m:r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d>
                                  <m:dPr>
                                    <m:ctrlPr>
                                      <a:rPr lang="en-US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𝐼</m:t>
                                    </m:r>
                                    <m:r>
                                      <a:rPr lang="en-US" sz="1200" b="0" i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sz="12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altLang="ko-KR" sz="1200" b="0" dirty="0">
                            <a:solidFill>
                              <a:srgbClr val="000000"/>
                            </a:solidFill>
                            <a:effectLst/>
                          </a:endParaRPr>
                        </a:p>
                        <a:p>
                          <a:pPr marL="0" marR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ko-KR" altLang="ko-KR" sz="12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𝑠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ko-KR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𝑠</m:t>
                                    </m:r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p>
                                        </m:sSubSup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p>
                                        </m:sSubSup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</m:e>
                                    </m:eqArr>
                                    <m:eqArr>
                                      <m:eqArrPr>
                                        <m:ctrlP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 </m:t>
                                        </m:r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≤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−1 ,  </m:t>
                                        </m:r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+1,</m:t>
                                        </m:r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+2,⋯,0</m:t>
                                        </m:r>
                                      </m:e>
                                      <m:e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func>
                                          <m:funcPr>
                                            <m:ctrlP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ko-KR" sz="1200" b="0" i="0" smtClean="0">
                                                <a:latin typeface="Cambria Math" panose="02040503050406030204" pitchFamily="18" charset="0"/>
                                              </a:rPr>
                                              <m:t>max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begChr m:val="{"/>
                                                <m:endChr m:val="}"/>
                                                <m:ctrlPr>
                                                  <a:rPr lang="en-US" altLang="ko-KR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ko-KR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1,</m:t>
                                                </m:r>
                                                <m:r>
                                                  <a:rPr lang="en-US" altLang="ko-KR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altLang="ko-KR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altLang="ko-KR" sz="1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sz="1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altLang="ko-KR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e>
                                            </m:d>
                                            <m: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,⋯,</m:t>
                                            </m:r>
                                            <m: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func>
                                      </m:e>
                                    </m:eqArr>
                                  </m:e>
                                </m:d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altLang="ko-KR" sz="1200" i="1" dirty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endParaRPr>
                        </a:p>
                        <a:p>
                          <a:pPr indent="179705" algn="l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ko-KR" sz="1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ko-KR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16"/>
                                      </m:rPr>
                                      <a:rPr lang="en-US" altLang="ko-KR" sz="12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ko-KR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bSup>
                                      <m:sSubSupPr>
                                        <m:ctrlPr>
                                          <a:rPr lang="ko-KR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en-US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≥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120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altLang="ko-KR" sz="120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ko-KR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bSup>
                                      <m:sSubSupPr>
                                        <m:ctrlPr>
                                          <a:rPr lang="ko-KR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  </m:t>
                                </m:r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𝐽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</a:endParaRPr>
                        </a:p>
                        <a:p>
                          <a:pPr marL="0" marR="0" indent="179705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ko-KR" sz="1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ko-KR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16"/>
                                      </m:rPr>
                                      <a:rPr lang="en-US" altLang="ko-KR" sz="12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ko-KR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bSup>
                                      <m:sSubSupPr>
                                        <m:ctrlPr>
                                          <a:rPr lang="ko-KR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de-DE" altLang="ko-KR" sz="12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≥</m:t>
                                </m:r>
                                <m:sSubSup>
                                  <m:sSubSupPr>
                                    <m:ctrlPr>
                                      <a:rPr lang="ko-KR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de-DE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altLang="ko-KR" sz="1200" b="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</a:endParaRPr>
                        </a:p>
                        <a:p>
                          <a:pPr marL="0" marR="0" indent="179705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ko-KR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𝑠</m:t>
                                    </m:r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=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max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1,</m:t>
                                        </m:r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ko-KR" altLang="en-US" sz="12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b>
                                  <m:sup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ko-KR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ko-KR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 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alt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  <a:p>
                          <a:pPr marL="0" marR="0" lvl="0" indent="179705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ko-KR" sz="12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𝑒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ko-KR" sz="12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bSup>
                                        <m:sSubSup>
                                          <m:sSubSupPr>
                                            <m:ctrlPr>
                                              <a:rPr lang="ko-KR" altLang="ko-KR" sz="12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𝑡</m:t>
                                            </m:r>
                                          </m:sup>
                                        </m:sSub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,        </m:t>
                                        </m:r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∈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12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  <m:r>
                                              <a:rPr lang="en-US" altLang="ko-KR" sz="1200" b="0" i="0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\</m:t>
                                            </m:r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nary>
                                          <m:naryPr>
                                            <m:chr m:val="∑"/>
                                            <m:limLoc m:val="undOvr"/>
                                            <m:ctrlPr>
                                              <a:rPr lang="ko-KR" altLang="ko-KR" sz="120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=</m:t>
                                            </m:r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ko-KR" sz="12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2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2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+1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𝑡</m:t>
                                            </m:r>
                                          </m:sup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ko-KR" altLang="ko-KR" sz="12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altLang="ko-KR" sz="12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2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  <m:t>𝑠</m:t>
                                                </m:r>
                                              </m:sup>
                                            </m:sSubSup>
                                            <m:sSubSup>
                                              <m:sSubSupPr>
                                                <m:ctrlPr>
                                                  <a:rPr lang="ko-KR" altLang="ko-KR" sz="12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altLang="ko-KR" sz="12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2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ko-KR" sz="12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altLang="ko-KR" sz="12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</m:e>
                                        </m:nary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∈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12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</m:t>
                                </m:r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alt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  <a:p>
                          <a:pPr marL="0" marR="0" lvl="0" indent="179705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ko-KR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alt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effectLst/>
                            </a:rPr>
                            <a:t> </a:t>
                          </a:r>
                          <a:endParaRPr lang="ko-KR" sz="1200" dirty="0"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7330"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ko-KR" altLang="ko-KR" sz="12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≥0, </m:t>
                                </m:r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𝐼</m:t>
                                </m:r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</m:t>
                                </m:r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alt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ko-KR" altLang="ko-KR" sz="12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≥0,  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 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𝑇</m:t>
                                </m:r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+2,⋯,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alt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ko-KR" altLang="ko-KR" sz="12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0,   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𝐼</m:t>
                                </m:r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   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𝑇</m:t>
                                </m:r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r>
                                  <m:rPr>
                                    <m:lit/>
                                  </m:rP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alt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  <a:p>
                          <a:pPr marL="0" marR="0" lvl="0" indent="179705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ko-KR" altLang="ko-KR" sz="12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≥0,   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𝐼</m:t>
                                </m:r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   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effectLst/>
                            </a:rPr>
                            <a:t> </a:t>
                          </a:r>
                          <a:endParaRPr lang="ko-KR" sz="1200" dirty="0"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내용 개체 틀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06775999"/>
                  </p:ext>
                </p:extLst>
              </p:nvPr>
            </p:nvGraphicFramePr>
            <p:xfrm>
              <a:off x="990363" y="768859"/>
              <a:ext cx="6634444" cy="514017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2826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39942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0675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638471">
                    <a:tc>
                      <a:txBody>
                        <a:bodyPr/>
                        <a:lstStyle/>
                        <a:p>
                          <a:pPr marL="0" indent="0" algn="just">
                            <a:spcAft>
                              <a:spcPts val="0"/>
                            </a:spcAft>
                          </a:pPr>
                          <a:r>
                            <a:rPr lang="de-DE" sz="1200" b="0" dirty="0">
                              <a:solidFill>
                                <a:srgbClr val="000000"/>
                              </a:solidFill>
                              <a:effectLst/>
                            </a:rPr>
                            <a:t>minimize</a:t>
                          </a:r>
                          <a:endParaRPr lang="ko-KR" sz="1200" b="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9187" t="-15238" r="-4289" b="-7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>
                              <a:effectLst/>
                            </a:rPr>
                            <a:t> </a:t>
                          </a:r>
                          <a:endParaRPr lang="ko-KR" sz="1200"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18814"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</a:endParaRPr>
                        </a:p>
                        <a:p>
                          <a:pPr marL="0" indent="0" algn="just">
                            <a:spcAft>
                              <a:spcPts val="0"/>
                            </a:spcAft>
                          </a:pPr>
                          <a:r>
                            <a:rPr lang="de-DE" sz="1200" b="0" dirty="0">
                              <a:solidFill>
                                <a:srgbClr val="000000"/>
                              </a:solidFill>
                              <a:effectLst/>
                            </a:rPr>
                            <a:t>subjec to</a:t>
                          </a:r>
                          <a:endParaRPr lang="ko-KR" sz="1200" b="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9187" t="-19836" r="-4289" b="-22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effectLst/>
                            </a:rPr>
                            <a:t> </a:t>
                          </a:r>
                          <a:endParaRPr lang="ko-KR" sz="1200" dirty="0"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782892"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9187" t="-566667" r="-4289" b="-77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effectLst/>
                            </a:rPr>
                            <a:t> </a:t>
                          </a:r>
                          <a:endParaRPr lang="ko-KR" sz="1200" dirty="0"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E463F-3C21-4925-9D63-7FFCEC4373DE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E02072B-6D9E-49D4-8561-4FADF55ED110}"/>
                  </a:ext>
                </a:extLst>
              </p:cNvPr>
              <p:cNvSpPr/>
              <p:nvPr/>
            </p:nvSpPr>
            <p:spPr>
              <a:xfrm>
                <a:off x="7323498" y="1579373"/>
                <a:ext cx="1221938" cy="2918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/>
                  <a:t>  </a:t>
                </a:r>
                <a:r>
                  <a:rPr lang="en-US" altLang="ko-KR" dirty="0"/>
                  <a:t>: P_V(</a:t>
                </a:r>
                <a:r>
                  <a:rPr lang="en-US" altLang="ko-KR" dirty="0" err="1"/>
                  <a:t>j,i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E02072B-6D9E-49D4-8561-4FADF55ED1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498" y="1579373"/>
                <a:ext cx="1221938" cy="291875"/>
              </a:xfrm>
              <a:prstGeom prst="rect">
                <a:avLst/>
              </a:prstGeom>
              <a:blipFill>
                <a:blip r:embed="rId3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B33A73AB-8F4D-4E5B-86BB-3A1808C9A893}"/>
                  </a:ext>
                </a:extLst>
              </p:cNvPr>
              <p:cNvSpPr/>
              <p:nvPr/>
            </p:nvSpPr>
            <p:spPr>
              <a:xfrm>
                <a:off x="7323498" y="1302374"/>
                <a:ext cx="110818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ko-KR" altLang="en-US" dirty="0"/>
                  <a:t>   </a:t>
                </a:r>
                <a:r>
                  <a:rPr lang="en-US" altLang="ko-KR" dirty="0"/>
                  <a:t>: </a:t>
                </a:r>
                <a:r>
                  <a:rPr lang="en-US" altLang="ko-KR" dirty="0" err="1"/>
                  <a:t>I_v</a:t>
                </a:r>
                <a:r>
                  <a:rPr lang="en-US" altLang="ko-KR" dirty="0"/>
                  <a:t>(</a:t>
                </a:r>
                <a:r>
                  <a:rPr lang="en-US" altLang="ko-KR" dirty="0" err="1"/>
                  <a:t>i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B33A73AB-8F4D-4E5B-86BB-3A1808C9A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498" y="1302374"/>
                <a:ext cx="1108188" cy="276999"/>
              </a:xfrm>
              <a:prstGeom prst="rect">
                <a:avLst/>
              </a:prstGeom>
              <a:blipFill>
                <a:blip r:embed="rId4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B4987D33-8704-44B3-9F33-9A7C27629698}"/>
              </a:ext>
            </a:extLst>
          </p:cNvPr>
          <p:cNvSpPr/>
          <p:nvPr/>
        </p:nvSpPr>
        <p:spPr>
          <a:xfrm>
            <a:off x="6860720" y="341927"/>
            <a:ext cx="12346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tr_model_vi.gms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67D70797-E5D0-41CD-A656-4FEDBF573EA6}"/>
                  </a:ext>
                </a:extLst>
              </p:cNvPr>
              <p:cNvSpPr/>
              <p:nvPr/>
            </p:nvSpPr>
            <p:spPr>
              <a:xfrm>
                <a:off x="7323498" y="3230524"/>
                <a:ext cx="1544781" cy="2777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</a:t>
                </a:r>
                <a:r>
                  <a:rPr lang="en-US" altLang="ko-KR" dirty="0" err="1"/>
                  <a:t>hminus</a:t>
                </a:r>
                <a:r>
                  <a:rPr lang="en-US" altLang="ko-KR" dirty="0"/>
                  <a:t>(</a:t>
                </a:r>
                <a:r>
                  <a:rPr lang="en-US" altLang="ko-KR" dirty="0" err="1"/>
                  <a:t>i,s</a:t>
                </a:r>
                <a:r>
                  <a:rPr lang="en-US" altLang="ko-KR" dirty="0"/>
                  <a:t>)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67D70797-E5D0-41CD-A656-4FEDBF573E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498" y="3230524"/>
                <a:ext cx="1544781" cy="277705"/>
              </a:xfrm>
              <a:prstGeom prst="rect">
                <a:avLst/>
              </a:prstGeom>
              <a:blipFill>
                <a:blip r:embed="rId5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8175B6E-8D4C-4DF6-A602-6AF5749CF6F4}"/>
                  </a:ext>
                </a:extLst>
              </p:cNvPr>
              <p:cNvSpPr/>
              <p:nvPr/>
            </p:nvSpPr>
            <p:spPr>
              <a:xfrm>
                <a:off x="7323498" y="3718301"/>
                <a:ext cx="2339615" cy="3025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>
                            <a:solidFill>
                              <a:srgbClr val="00000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en-US" altLang="ko-KR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>
                        <a:solidFill>
                          <a:srgbClr val="000000"/>
                        </a:solidFill>
                        <a:latin typeface="Cambria Math"/>
                      </a:rPr>
                      <m:t>𝑠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ko-KR" dirty="0"/>
                  <a:t> : </a:t>
                </a:r>
                <a:r>
                  <a:rPr lang="en-US" altLang="ko-KR" dirty="0" err="1"/>
                  <a:t>x_vi</a:t>
                </a:r>
                <a:r>
                  <a:rPr lang="en-US" altLang="ko-KR" dirty="0"/>
                  <a:t>(</a:t>
                </a:r>
                <a:r>
                  <a:rPr lang="en-US" altLang="ko-KR" dirty="0" err="1"/>
                  <a:t>i,s,t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8175B6E-8D4C-4DF6-A602-6AF5749CF6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498" y="3718301"/>
                <a:ext cx="2339615" cy="302519"/>
              </a:xfrm>
              <a:prstGeom prst="rect">
                <a:avLst/>
              </a:prstGeom>
              <a:blipFill>
                <a:blip r:embed="rId6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3B4FEE3E-318B-40DC-AB5E-A97D1C058C7E}"/>
                  </a:ext>
                </a:extLst>
              </p:cNvPr>
              <p:cNvSpPr/>
              <p:nvPr/>
            </p:nvSpPr>
            <p:spPr>
              <a:xfrm>
                <a:off x="7323498" y="2174116"/>
                <a:ext cx="249826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+2,⋯,0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∪</m:t>
                      </m:r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ko-KR" b="0" dirty="0">
                  <a:solidFill>
                    <a:srgbClr val="000000"/>
                  </a:solidFill>
                </a:endParaRPr>
              </a:p>
              <a:p>
                <a:r>
                  <a:rPr lang="en-US" altLang="ko-KR" dirty="0"/>
                  <a:t>         where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3B4FEE3E-318B-40DC-AB5E-A97D1C058C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498" y="2174116"/>
                <a:ext cx="2498268" cy="461665"/>
              </a:xfrm>
              <a:prstGeom prst="rect">
                <a:avLst/>
              </a:prstGeom>
              <a:blipFill>
                <a:blip r:embed="rId7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7DF4266-A61B-4CFA-94D9-B744FA877002}"/>
                  </a:ext>
                </a:extLst>
              </p:cNvPr>
              <p:cNvSpPr/>
              <p:nvPr/>
            </p:nvSpPr>
            <p:spPr>
              <a:xfrm>
                <a:off x="7323498" y="2797975"/>
                <a:ext cx="1544781" cy="2777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</a:t>
                </a:r>
                <a:r>
                  <a:rPr lang="en-US" altLang="ko-KR" dirty="0" err="1"/>
                  <a:t>l_max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7DF4266-A61B-4CFA-94D9-B744FA8770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498" y="2797975"/>
                <a:ext cx="1544781" cy="277705"/>
              </a:xfrm>
              <a:prstGeom prst="rect">
                <a:avLst/>
              </a:prstGeom>
              <a:blipFill>
                <a:blip r:embed="rId8"/>
                <a:stretch>
                  <a:fillRect t="-2174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/>
          <p:cNvSpPr/>
          <p:nvPr/>
        </p:nvSpPr>
        <p:spPr>
          <a:xfrm>
            <a:off x="25103" y="1529730"/>
            <a:ext cx="8034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err="1"/>
              <a:t>capacity</a:t>
            </a:r>
            <a:r>
              <a:rPr lang="ko-KR" altLang="en-US" sz="1000" dirty="0"/>
              <a:t>(</a:t>
            </a:r>
            <a:r>
              <a:rPr lang="ko-KR" altLang="en-US" sz="1000" dirty="0" err="1"/>
              <a:t>i,t</a:t>
            </a:r>
            <a:r>
              <a:rPr lang="ko-KR" altLang="en-US" sz="1000" dirty="0"/>
              <a:t>)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1737258"/>
            <a:ext cx="173477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/>
              <a:t> </a:t>
            </a:r>
            <a:r>
              <a:rPr lang="ko-KR" altLang="en-US" sz="1000" dirty="0" err="1"/>
              <a:t>capacity_vi_hist</a:t>
            </a:r>
            <a:r>
              <a:rPr lang="ko-KR" altLang="en-US" sz="1000" dirty="0"/>
              <a:t>(</a:t>
            </a:r>
            <a:r>
              <a:rPr lang="ko-KR" altLang="en-US" sz="1000" dirty="0" err="1"/>
              <a:t>i,s,t,prevT</a:t>
            </a:r>
            <a:r>
              <a:rPr lang="ko-KR" altLang="en-US" sz="1000" dirty="0"/>
              <a:t>)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5103" y="1931656"/>
            <a:ext cx="148470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err="1"/>
              <a:t>capacity_vi_new</a:t>
            </a:r>
            <a:r>
              <a:rPr lang="ko-KR" altLang="en-US" sz="1000" dirty="0"/>
              <a:t>(</a:t>
            </a:r>
            <a:r>
              <a:rPr lang="ko-KR" altLang="en-US" sz="1000" dirty="0" err="1"/>
              <a:t>i,s,t,tt</a:t>
            </a:r>
            <a:r>
              <a:rPr lang="ko-KR" altLang="en-US" sz="1000" dirty="0"/>
              <a:t>)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5103" y="2345605"/>
            <a:ext cx="13308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err="1"/>
              <a:t>flow_conservation</a:t>
            </a:r>
            <a:r>
              <a:rPr lang="ko-KR" altLang="en-US" sz="1000" dirty="0"/>
              <a:t>(</a:t>
            </a:r>
            <a:r>
              <a:rPr lang="ko-KR" altLang="en-US" sz="1000" dirty="0" err="1"/>
              <a:t>j,t</a:t>
            </a:r>
            <a:r>
              <a:rPr lang="ko-KR" altLang="en-US" sz="1000" dirty="0"/>
              <a:t>)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5103" y="2781731"/>
            <a:ext cx="78098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err="1"/>
              <a:t>demand</a:t>
            </a:r>
            <a:r>
              <a:rPr lang="ko-KR" altLang="en-US" sz="1000" dirty="0"/>
              <a:t>(</a:t>
            </a:r>
            <a:r>
              <a:rPr lang="ko-KR" altLang="en-US" sz="1000" dirty="0" err="1"/>
              <a:t>j,t</a:t>
            </a:r>
            <a:r>
              <a:rPr lang="ko-KR" altLang="en-US" sz="1000" dirty="0"/>
              <a:t>)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5103" y="3308620"/>
            <a:ext cx="116570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err="1"/>
              <a:t>Y_cap_dummy</a:t>
            </a:r>
            <a:r>
              <a:rPr lang="ko-KR" altLang="en-US" sz="1000" dirty="0"/>
              <a:t>(</a:t>
            </a:r>
            <a:r>
              <a:rPr lang="ko-KR" altLang="en-US" sz="1000" dirty="0" err="1"/>
              <a:t>i,t</a:t>
            </a:r>
            <a:r>
              <a:rPr lang="ko-KR" altLang="en-US" sz="1000" dirty="0"/>
              <a:t>)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5103" y="3884282"/>
            <a:ext cx="118173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/>
              <a:t> </a:t>
            </a:r>
            <a:r>
              <a:rPr lang="ko-KR" altLang="en-US" sz="1000" dirty="0" err="1"/>
              <a:t>X_out_dummy</a:t>
            </a:r>
            <a:r>
              <a:rPr lang="ko-KR" altLang="en-US" sz="1000" dirty="0"/>
              <a:t>(</a:t>
            </a:r>
            <a:r>
              <a:rPr lang="ko-KR" altLang="en-US" sz="1000" dirty="0" err="1"/>
              <a:t>i,t</a:t>
            </a:r>
            <a:r>
              <a:rPr lang="ko-KR" altLang="en-US" sz="1000" dirty="0"/>
              <a:t>)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5103" y="4223646"/>
            <a:ext cx="13131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err="1"/>
              <a:t>X_out_vi_dummy</a:t>
            </a:r>
            <a:r>
              <a:rPr lang="ko-KR" altLang="en-US" sz="1000" dirty="0"/>
              <a:t>(</a:t>
            </a:r>
            <a:r>
              <a:rPr lang="ko-KR" altLang="en-US" sz="1000" dirty="0" err="1"/>
              <a:t>i,t</a:t>
            </a:r>
            <a:r>
              <a:rPr lang="ko-KR" altLang="en-US" sz="1000" dirty="0"/>
              <a:t>)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5103" y="4664265"/>
            <a:ext cx="133402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err="1"/>
              <a:t>x_sum_vi_dummy</a:t>
            </a:r>
            <a:r>
              <a:rPr lang="ko-KR" altLang="en-US" sz="1000" dirty="0"/>
              <a:t>(</a:t>
            </a:r>
            <a:r>
              <a:rPr lang="ko-KR" altLang="en-US" sz="1000" dirty="0" err="1"/>
              <a:t>i,t</a:t>
            </a:r>
            <a:r>
              <a:rPr lang="ko-KR" altLang="en-US" sz="1000" dirty="0"/>
              <a:t>)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5103" y="5441674"/>
            <a:ext cx="7248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err="1"/>
              <a:t>y_zero</a:t>
            </a:r>
            <a:r>
              <a:rPr lang="ko-KR" altLang="en-US" sz="1000" dirty="0"/>
              <a:t>(</a:t>
            </a:r>
            <a:r>
              <a:rPr lang="ko-KR" altLang="en-US" sz="1000" dirty="0" err="1"/>
              <a:t>i,t</a:t>
            </a:r>
            <a:r>
              <a:rPr lang="ko-KR" altLang="en-US" sz="1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99461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(Basic LP vi) gams coding</a:t>
            </a: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E463F-3C21-4925-9D63-7FFCEC4373DE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4987D33-8704-44B3-9F33-9A7C27629698}"/>
              </a:ext>
            </a:extLst>
          </p:cNvPr>
          <p:cNvSpPr/>
          <p:nvPr/>
        </p:nvSpPr>
        <p:spPr>
          <a:xfrm>
            <a:off x="6860720" y="341927"/>
            <a:ext cx="12346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tr_model_vi.gms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657548" y="4039890"/>
                <a:ext cx="5322910" cy="310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ko-KR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sSubSup>
                        <m:sSubSupPr>
                          <m:ctrlPr>
                            <a:rPr lang="ko-KR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−1 , 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+1,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+2,⋯,0,  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48" y="4039890"/>
                <a:ext cx="5322910" cy="3109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524268" y="830432"/>
                <a:ext cx="5081130" cy="10464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S</a:t>
                </a:r>
                <a:r>
                  <a:rPr lang="ko-KR" altLang="en-US" sz="1000" dirty="0"/>
                  <a:t>(*)       </a:t>
                </a:r>
                <a:r>
                  <a:rPr lang="ko-KR" altLang="en-US" sz="1000" dirty="0" err="1"/>
                  <a:t>superset</a:t>
                </a:r>
                <a:r>
                  <a:rPr lang="ko-KR" altLang="en-US" sz="1000" dirty="0"/>
                  <a:t> of </a:t>
                </a:r>
                <a:r>
                  <a:rPr lang="ko-KR" altLang="en-US" sz="1000" dirty="0" err="1"/>
                  <a:t>T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including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historic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years</a:t>
                </a:r>
                <a:r>
                  <a:rPr lang="ko-KR" altLang="en-US" sz="1000" dirty="0"/>
                  <a:t> and </a:t>
                </a:r>
                <a:r>
                  <a:rPr lang="ko-KR" altLang="en-US" sz="1000" dirty="0" err="1"/>
                  <a:t>time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periods</a:t>
                </a:r>
                <a:r>
                  <a:rPr lang="ko-KR" altLang="en-US" sz="1000" dirty="0"/>
                  <a:t>    / </a:t>
                </a:r>
                <a:r>
                  <a:rPr lang="en-US" altLang="ko-KR" sz="1000" dirty="0" err="1"/>
                  <a:t>pr2006</a:t>
                </a:r>
                <a:r>
                  <a:rPr lang="en-US" altLang="ko-KR" sz="1000" dirty="0"/>
                  <a:t>*</a:t>
                </a:r>
                <a:r>
                  <a:rPr lang="en-US" altLang="ko-KR" sz="1000" dirty="0" err="1"/>
                  <a:t>pr2014</a:t>
                </a:r>
                <a:r>
                  <a:rPr lang="en-US" altLang="ko-KR" sz="1000" dirty="0"/>
                  <a:t>, 1*36</a:t>
                </a:r>
                <a:r>
                  <a:rPr lang="ko-KR" altLang="en-US" sz="1000" dirty="0"/>
                  <a:t> /</a:t>
                </a:r>
              </a:p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T</a:t>
                </a:r>
                <a:r>
                  <a:rPr lang="ko-KR" altLang="en-US" sz="1000" dirty="0"/>
                  <a:t>(</a:t>
                </a:r>
                <a:r>
                  <a:rPr lang="ko-KR" altLang="en-US" sz="1000" dirty="0" err="1"/>
                  <a:t>s</a:t>
                </a:r>
                <a:r>
                  <a:rPr lang="ko-KR" altLang="en-US" sz="1000" dirty="0"/>
                  <a:t>)       </a:t>
                </a:r>
                <a:r>
                  <a:rPr lang="ko-KR" altLang="en-US" sz="1000" dirty="0" err="1"/>
                  <a:t>time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periods</a:t>
                </a:r>
                <a:r>
                  <a:rPr lang="ko-KR" altLang="en-US" sz="1000" dirty="0"/>
                  <a:t>    /</a:t>
                </a:r>
                <a:r>
                  <a:rPr lang="en-US" altLang="ko-KR" sz="1000" dirty="0"/>
                  <a:t>1*36</a:t>
                </a:r>
                <a:r>
                  <a:rPr lang="ko-KR" altLang="en-US" sz="1000" dirty="0"/>
                  <a:t>  /                 </a:t>
                </a:r>
                <a14:m>
                  <m:oMath xmlns:m="http://schemas.openxmlformats.org/officeDocument/2006/math">
                    <m:r>
                      <a:rPr lang="en-US" altLang="ko-KR" sz="1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ko-KR" altLang="en-US" sz="1000" dirty="0"/>
              </a:p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I</a:t>
                </a:r>
                <a:r>
                  <a:rPr lang="ko-KR" altLang="en-US" sz="1000" dirty="0"/>
                  <a:t>(*)       </a:t>
                </a:r>
                <a:r>
                  <a:rPr lang="ko-KR" altLang="en-US" sz="1000" dirty="0" err="1"/>
                  <a:t>technologies</a:t>
                </a:r>
                <a:r>
                  <a:rPr lang="ko-KR" altLang="en-US" sz="1000" dirty="0"/>
                  <a:t>    /  /                            </a:t>
                </a:r>
                <a14:m>
                  <m:oMath xmlns:m="http://schemas.openxmlformats.org/officeDocument/2006/math"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ko-KR" altLang="en-US" sz="1000" dirty="0"/>
              </a:p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I_0</a:t>
                </a:r>
                <a:r>
                  <a:rPr lang="ko-KR" altLang="en-US" sz="1000" dirty="0"/>
                  <a:t>(</a:t>
                </a:r>
                <a:r>
                  <a:rPr lang="ko-KR" altLang="en-US" sz="1000" dirty="0" err="1"/>
                  <a:t>i</a:t>
                </a:r>
                <a:r>
                  <a:rPr lang="ko-KR" altLang="en-US" sz="1000" dirty="0"/>
                  <a:t>)  </a:t>
                </a:r>
                <a:r>
                  <a:rPr lang="ko-KR" altLang="en-US" sz="1000" dirty="0" err="1"/>
                  <a:t>technologies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with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no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cap</a:t>
                </a:r>
                <a:r>
                  <a:rPr lang="ko-KR" altLang="en-US" sz="1000" dirty="0"/>
                  <a:t>. </a:t>
                </a:r>
                <a:r>
                  <a:rPr lang="ko-KR" altLang="en-US" sz="1000" dirty="0" err="1"/>
                  <a:t>constraint</a:t>
                </a:r>
                <a:r>
                  <a:rPr lang="ko-KR" altLang="en-US" sz="1000" dirty="0"/>
                  <a:t>   / </a:t>
                </a:r>
                <a:r>
                  <a:rPr lang="en-US" altLang="ko-KR" sz="1000" dirty="0"/>
                  <a:t>1*7</a:t>
                </a:r>
                <a:r>
                  <a:rPr lang="ko-KR" altLang="en-US" sz="1000" dirty="0"/>
                  <a:t> /           </a:t>
                </a:r>
                <a14:m>
                  <m:oMath xmlns:m="http://schemas.openxmlformats.org/officeDocument/2006/math"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ko-KR" altLang="en-US" sz="1000" dirty="0"/>
              </a:p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I_v</a:t>
                </a:r>
                <a:r>
                  <a:rPr lang="ko-KR" altLang="en-US" sz="1000" dirty="0"/>
                  <a:t>(</a:t>
                </a:r>
                <a:r>
                  <a:rPr lang="ko-KR" altLang="en-US" sz="1000" dirty="0" err="1"/>
                  <a:t>i</a:t>
                </a:r>
                <a:r>
                  <a:rPr lang="ko-KR" altLang="en-US" sz="1000" dirty="0"/>
                  <a:t>)  </a:t>
                </a:r>
                <a:r>
                  <a:rPr lang="ko-KR" altLang="en-US" sz="1000" dirty="0" err="1"/>
                  <a:t>technologies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with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vintage</a:t>
                </a:r>
                <a:r>
                  <a:rPr lang="ko-KR" altLang="en-US" sz="1000" dirty="0"/>
                  <a:t>   /  </a:t>
                </a:r>
                <a:r>
                  <a:rPr lang="en-US" altLang="ko-KR" sz="1000" dirty="0"/>
                  <a:t>8, 9, 10,11 </a:t>
                </a:r>
                <a:r>
                  <a:rPr lang="ko-KR" altLang="en-US" sz="1000" dirty="0"/>
                  <a:t>/                 </a:t>
                </a:r>
                <a14:m>
                  <m:oMath xmlns:m="http://schemas.openxmlformats.org/officeDocument/2006/math"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altLang="ko-KR" sz="1000" dirty="0"/>
              </a:p>
              <a:p>
                <a:r>
                  <a:rPr lang="en-US" altLang="ko-KR" sz="1000" dirty="0"/>
                  <a:t> </a:t>
                </a:r>
                <a:r>
                  <a:rPr lang="en-US" altLang="ko-KR" sz="1000" dirty="0" err="1"/>
                  <a:t>prevT</a:t>
                </a:r>
                <a:r>
                  <a:rPr lang="en-US" altLang="ko-KR" sz="1000" dirty="0"/>
                  <a:t>(s)        / </a:t>
                </a:r>
                <a:r>
                  <a:rPr lang="en-US" altLang="ko-KR" sz="1000" dirty="0" err="1"/>
                  <a:t>pr2006</a:t>
                </a:r>
                <a:r>
                  <a:rPr lang="en-US" altLang="ko-KR" sz="1000" dirty="0"/>
                  <a:t>*</a:t>
                </a:r>
                <a:r>
                  <a:rPr lang="en-US" altLang="ko-KR" sz="1000" dirty="0" err="1"/>
                  <a:t>pr2014</a:t>
                </a:r>
                <a:r>
                  <a:rPr lang="en-US" altLang="ko-KR" sz="1000" dirty="0"/>
                  <a:t> /</a:t>
                </a:r>
                <a:endParaRPr lang="ko-KR" altLang="en-US" sz="1000" dirty="0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68" y="830432"/>
                <a:ext cx="5081130" cy="10464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/>
          <p:cNvSpPr/>
          <p:nvPr/>
        </p:nvSpPr>
        <p:spPr>
          <a:xfrm>
            <a:off x="761999" y="3589069"/>
            <a:ext cx="706213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 </a:t>
            </a:r>
            <a:r>
              <a:rPr lang="en-US" altLang="ko-KR" sz="1100" dirty="0" err="1"/>
              <a:t>capacity_vi_hist</a:t>
            </a:r>
            <a:r>
              <a:rPr lang="en-US" altLang="ko-KR" sz="1100" dirty="0"/>
              <a:t>(</a:t>
            </a:r>
            <a:r>
              <a:rPr lang="en-US" altLang="ko-KR" sz="1100" dirty="0" err="1"/>
              <a:t>i,t,s</a:t>
            </a:r>
            <a:r>
              <a:rPr lang="en-US" altLang="ko-KR" sz="1100" dirty="0"/>
              <a:t>)$(</a:t>
            </a:r>
            <a:r>
              <a:rPr lang="en-US" altLang="ko-KR" sz="1100" dirty="0" err="1"/>
              <a:t>I_v</a:t>
            </a:r>
            <a:r>
              <a:rPr lang="en-US" altLang="ko-KR" sz="1100" dirty="0"/>
              <a:t>(</a:t>
            </a:r>
            <a:r>
              <a:rPr lang="en-US" altLang="ko-KR" sz="1100" dirty="0" err="1"/>
              <a:t>i</a:t>
            </a:r>
            <a:r>
              <a:rPr lang="en-US" altLang="ko-KR" sz="1100" dirty="0"/>
              <a:t>) and </a:t>
            </a:r>
            <a:r>
              <a:rPr lang="en-US" altLang="ko-KR" sz="1100" dirty="0" err="1"/>
              <a:t>t.val</a:t>
            </a:r>
            <a:r>
              <a:rPr lang="en-US" altLang="ko-KR" sz="1100" dirty="0"/>
              <a:t>&lt;life(</a:t>
            </a:r>
            <a:r>
              <a:rPr lang="en-US" altLang="ko-KR" sz="1100" dirty="0" err="1"/>
              <a:t>i</a:t>
            </a:r>
            <a:r>
              <a:rPr lang="en-US" altLang="ko-KR" sz="1100" dirty="0"/>
              <a:t>) and (</a:t>
            </a:r>
            <a:r>
              <a:rPr lang="en-US" altLang="ko-KR" sz="1100" dirty="0" err="1"/>
              <a:t>ord</a:t>
            </a:r>
            <a:r>
              <a:rPr lang="en-US" altLang="ko-KR" sz="1100" dirty="0"/>
              <a:t>(t)-life(</a:t>
            </a:r>
            <a:r>
              <a:rPr lang="en-US" altLang="ko-KR" sz="1100" dirty="0" err="1"/>
              <a:t>i</a:t>
            </a:r>
            <a:r>
              <a:rPr lang="en-US" altLang="ko-KR" sz="1100" dirty="0"/>
              <a:t>)+1+(</a:t>
            </a:r>
            <a:r>
              <a:rPr lang="en-US" altLang="ko-KR" sz="1100" dirty="0" err="1"/>
              <a:t>l_max</a:t>
            </a:r>
            <a:r>
              <a:rPr lang="en-US" altLang="ko-KR" sz="1100" dirty="0"/>
              <a:t>-1))&lt;=</a:t>
            </a:r>
            <a:r>
              <a:rPr lang="en-US" altLang="ko-KR" sz="1100" dirty="0" err="1"/>
              <a:t>ord</a:t>
            </a:r>
            <a:r>
              <a:rPr lang="en-US" altLang="ko-KR" sz="1100" dirty="0"/>
              <a:t>(s) and </a:t>
            </a:r>
            <a:r>
              <a:rPr lang="en-US" altLang="ko-KR" sz="1100" dirty="0" err="1"/>
              <a:t>ord</a:t>
            </a:r>
            <a:r>
              <a:rPr lang="en-US" altLang="ko-KR" sz="1100" dirty="0"/>
              <a:t>(s)&lt;</a:t>
            </a:r>
            <a:r>
              <a:rPr lang="en-US" altLang="ko-KR" sz="1100" dirty="0" err="1"/>
              <a:t>l_max</a:t>
            </a:r>
            <a:r>
              <a:rPr lang="en-US" altLang="ko-KR" sz="1100" dirty="0"/>
              <a:t>)..</a:t>
            </a:r>
          </a:p>
          <a:p>
            <a:r>
              <a:rPr lang="en-US" altLang="ko-KR" sz="1100" dirty="0"/>
              <a:t>             </a:t>
            </a:r>
            <a:r>
              <a:rPr lang="en-US" altLang="ko-KR" sz="1100" dirty="0" err="1"/>
              <a:t>eff_prev</a:t>
            </a:r>
            <a:r>
              <a:rPr lang="en-US" altLang="ko-KR" sz="1100" dirty="0"/>
              <a:t>(</a:t>
            </a:r>
            <a:r>
              <a:rPr lang="en-US" altLang="ko-KR" sz="1100" dirty="0" err="1"/>
              <a:t>i,s</a:t>
            </a:r>
            <a:r>
              <a:rPr lang="en-US" altLang="ko-KR" sz="1100" dirty="0"/>
              <a:t>)*</a:t>
            </a:r>
            <a:r>
              <a:rPr lang="en-US" altLang="ko-KR" sz="1100" dirty="0" err="1"/>
              <a:t>x_vi</a:t>
            </a:r>
            <a:r>
              <a:rPr lang="en-US" altLang="ko-KR" sz="1100" dirty="0"/>
              <a:t>(</a:t>
            </a:r>
            <a:r>
              <a:rPr lang="en-US" altLang="ko-KR" sz="1100" dirty="0" err="1"/>
              <a:t>i,s,t</a:t>
            </a:r>
            <a:r>
              <a:rPr lang="en-US" altLang="ko-KR" sz="1100" dirty="0"/>
              <a:t>) =l= </a:t>
            </a:r>
            <a:r>
              <a:rPr lang="en-US" altLang="ko-KR" sz="1100" dirty="0" err="1"/>
              <a:t>hminus</a:t>
            </a:r>
            <a:r>
              <a:rPr lang="en-US" altLang="ko-KR" sz="1100" dirty="0"/>
              <a:t>(</a:t>
            </a:r>
            <a:r>
              <a:rPr lang="en-US" altLang="ko-KR" sz="1100" dirty="0" err="1"/>
              <a:t>i,s</a:t>
            </a:r>
            <a:r>
              <a:rPr lang="en-US" altLang="ko-KR" sz="1100" dirty="0"/>
              <a:t>) ;</a:t>
            </a:r>
            <a:endParaRPr lang="ko-KR" alt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5980458" y="830432"/>
                <a:ext cx="3687349" cy="9330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x_vi</a:t>
                </a:r>
                <a:r>
                  <a:rPr lang="ko-KR" altLang="en-US" sz="1000" dirty="0"/>
                  <a:t>(</a:t>
                </a:r>
                <a:r>
                  <a:rPr lang="ko-KR" altLang="en-US" sz="1000" dirty="0" err="1"/>
                  <a:t>i,s,t</a:t>
                </a:r>
                <a:r>
                  <a:rPr lang="ko-KR" altLang="en-US" sz="1000" dirty="0"/>
                  <a:t>)</a:t>
                </a:r>
                <a:r>
                  <a:rPr lang="en-US" altLang="ko-KR" sz="100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000">
                            <a:solidFill>
                              <a:srgbClr val="00000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en-US" altLang="ko-KR" sz="1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ko-KR" sz="1000" dirty="0"/>
                      <m:t> 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000">
                        <a:solidFill>
                          <a:srgbClr val="000000"/>
                        </a:solidFill>
                        <a:latin typeface="Cambria Math"/>
                      </a:rPr>
                      <m:t>𝑠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ko-KR" altLang="en-US" sz="1000" dirty="0"/>
              </a:p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y</a:t>
                </a:r>
                <a:r>
                  <a:rPr lang="ko-KR" altLang="en-US" sz="1000" dirty="0"/>
                  <a:t>(</a:t>
                </a:r>
                <a:r>
                  <a:rPr lang="ko-KR" altLang="en-US" sz="1000" dirty="0" err="1"/>
                  <a:t>i,t</a:t>
                </a:r>
                <a:r>
                  <a:rPr lang="ko-KR" altLang="en-US" sz="1000" dirty="0"/>
                  <a:t>) </a:t>
                </a:r>
                <a:r>
                  <a:rPr lang="en-US" altLang="ko-KR" sz="100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sz="1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ko-KR" sz="1000" dirty="0"/>
                      <m:t> 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ko-KR" sz="1000" dirty="0"/>
              </a:p>
              <a:p>
                <a:r>
                  <a:rPr lang="en-US" altLang="ko-KR" sz="1000" dirty="0"/>
                  <a:t>eff(</a:t>
                </a:r>
                <a:r>
                  <a:rPr lang="en-US" altLang="ko-KR" sz="1000" dirty="0" err="1"/>
                  <a:t>i,t</a:t>
                </a:r>
                <a:r>
                  <a:rPr lang="en-US" altLang="ko-KR" sz="1000" dirty="0"/>
                  <a:t>) 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ko-KR" sz="1000" dirty="0"/>
                      <m:t> 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ko-KR" sz="1000" dirty="0"/>
              </a:p>
              <a:p>
                <a:r>
                  <a:rPr lang="en-US" altLang="ko-KR" sz="1000" dirty="0" err="1"/>
                  <a:t>eff_prev</a:t>
                </a:r>
                <a:r>
                  <a:rPr lang="en-US" altLang="ko-KR" sz="1000" dirty="0"/>
                  <a:t>(</a:t>
                </a:r>
                <a:r>
                  <a:rPr lang="en-US" altLang="ko-KR" sz="1000" dirty="0" err="1"/>
                  <a:t>i,s</a:t>
                </a:r>
                <a:r>
                  <a:rPr lang="en-US" altLang="ko-KR" sz="1000" dirty="0"/>
                  <a:t>) 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sz="1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ko-KR" sz="1000" dirty="0"/>
                      <m:t> 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𝑝𝑟𝑒𝑣𝑇</m:t>
                    </m:r>
                    <m:r>
                      <a:rPr lang="en-US" altLang="ko-KR" sz="1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1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sz="1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1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sz="1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+2,⋯,0</m:t>
                        </m:r>
                      </m:e>
                    </m:d>
                  </m:oMath>
                </a14:m>
                <a:endParaRPr lang="en-US" altLang="ko-KR" sz="1000" dirty="0"/>
              </a:p>
              <a:p>
                <a:r>
                  <a:rPr lang="en-US" altLang="ko-KR" sz="1000" dirty="0" err="1"/>
                  <a:t>hminus</a:t>
                </a:r>
                <a:r>
                  <a:rPr lang="en-US" altLang="ko-KR" sz="1000" dirty="0"/>
                  <a:t>(</a:t>
                </a:r>
                <a:r>
                  <a:rPr lang="en-US" altLang="ko-KR" sz="1000" dirty="0" err="1"/>
                  <a:t>i,s</a:t>
                </a:r>
                <a:r>
                  <a:rPr lang="en-US" altLang="ko-KR" sz="1000" dirty="0"/>
                  <a:t>) 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ko-KR" sz="10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𝑝𝑟𝑒𝑣𝑇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ko-KR" altLang="en-US" sz="1000" dirty="0"/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458" y="830432"/>
                <a:ext cx="3687349" cy="9330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08" y="4350873"/>
            <a:ext cx="8970983" cy="19600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C67E0C3-F8CB-4513-986B-A0B4E1F8CB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50" y="2007770"/>
            <a:ext cx="7867650" cy="151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86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(Basic LP vi) gams coding</a:t>
            </a: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E463F-3C21-4925-9D63-7FFCEC4373DE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4987D33-8704-44B3-9F33-9A7C27629698}"/>
              </a:ext>
            </a:extLst>
          </p:cNvPr>
          <p:cNvSpPr/>
          <p:nvPr/>
        </p:nvSpPr>
        <p:spPr>
          <a:xfrm>
            <a:off x="6860720" y="341927"/>
            <a:ext cx="12346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tr_model_vi.gms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601068" y="4484529"/>
                <a:ext cx="5322910" cy="3025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ko-KR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𝑠</m:t>
                          </m:r>
                        </m:sup>
                      </m:sSubSup>
                      <m:sSubSup>
                        <m:sSubSupPr>
                          <m:ctrlPr>
                            <a:rPr lang="ko-KR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,⋯,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68" y="4484529"/>
                <a:ext cx="5322910" cy="3025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524268" y="830432"/>
                <a:ext cx="5081130" cy="10464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S</a:t>
                </a:r>
                <a:r>
                  <a:rPr lang="ko-KR" altLang="en-US" sz="1000" dirty="0"/>
                  <a:t>(*)       </a:t>
                </a:r>
                <a:r>
                  <a:rPr lang="ko-KR" altLang="en-US" sz="1000" dirty="0" err="1"/>
                  <a:t>superset</a:t>
                </a:r>
                <a:r>
                  <a:rPr lang="ko-KR" altLang="en-US" sz="1000" dirty="0"/>
                  <a:t> of </a:t>
                </a:r>
                <a:r>
                  <a:rPr lang="ko-KR" altLang="en-US" sz="1000" dirty="0" err="1"/>
                  <a:t>T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including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historic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years</a:t>
                </a:r>
                <a:r>
                  <a:rPr lang="ko-KR" altLang="en-US" sz="1000" dirty="0"/>
                  <a:t> and </a:t>
                </a:r>
                <a:r>
                  <a:rPr lang="ko-KR" altLang="en-US" sz="1000" dirty="0" err="1"/>
                  <a:t>time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periods</a:t>
                </a:r>
                <a:r>
                  <a:rPr lang="ko-KR" altLang="en-US" sz="1000" dirty="0"/>
                  <a:t>    / </a:t>
                </a:r>
                <a:r>
                  <a:rPr lang="en-US" altLang="ko-KR" sz="1000" dirty="0" err="1"/>
                  <a:t>pr2006</a:t>
                </a:r>
                <a:r>
                  <a:rPr lang="en-US" altLang="ko-KR" sz="1000" dirty="0"/>
                  <a:t>*</a:t>
                </a:r>
                <a:r>
                  <a:rPr lang="en-US" altLang="ko-KR" sz="1000" dirty="0" err="1"/>
                  <a:t>pr2014</a:t>
                </a:r>
                <a:r>
                  <a:rPr lang="en-US" altLang="ko-KR" sz="1000" dirty="0"/>
                  <a:t>, 1*36</a:t>
                </a:r>
                <a:r>
                  <a:rPr lang="ko-KR" altLang="en-US" sz="1000" dirty="0"/>
                  <a:t> /</a:t>
                </a:r>
              </a:p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T</a:t>
                </a:r>
                <a:r>
                  <a:rPr lang="ko-KR" altLang="en-US" sz="1000" dirty="0"/>
                  <a:t>(</a:t>
                </a:r>
                <a:r>
                  <a:rPr lang="ko-KR" altLang="en-US" sz="1000" dirty="0" err="1"/>
                  <a:t>s</a:t>
                </a:r>
                <a:r>
                  <a:rPr lang="ko-KR" altLang="en-US" sz="1000" dirty="0"/>
                  <a:t>)       </a:t>
                </a:r>
                <a:r>
                  <a:rPr lang="ko-KR" altLang="en-US" sz="1000" dirty="0" err="1"/>
                  <a:t>time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periods</a:t>
                </a:r>
                <a:r>
                  <a:rPr lang="ko-KR" altLang="en-US" sz="1000" dirty="0"/>
                  <a:t>    /</a:t>
                </a:r>
                <a:r>
                  <a:rPr lang="en-US" altLang="ko-KR" sz="1000" dirty="0"/>
                  <a:t>1*36</a:t>
                </a:r>
                <a:r>
                  <a:rPr lang="ko-KR" altLang="en-US" sz="1000" dirty="0"/>
                  <a:t>  /                 </a:t>
                </a:r>
                <a14:m>
                  <m:oMath xmlns:m="http://schemas.openxmlformats.org/officeDocument/2006/math">
                    <m:r>
                      <a:rPr lang="en-US" altLang="ko-KR" sz="1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ko-KR" altLang="en-US" sz="1000" dirty="0"/>
              </a:p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I</a:t>
                </a:r>
                <a:r>
                  <a:rPr lang="ko-KR" altLang="en-US" sz="1000" dirty="0"/>
                  <a:t>(*)       </a:t>
                </a:r>
                <a:r>
                  <a:rPr lang="ko-KR" altLang="en-US" sz="1000" dirty="0" err="1"/>
                  <a:t>technologies</a:t>
                </a:r>
                <a:r>
                  <a:rPr lang="ko-KR" altLang="en-US" sz="1000" dirty="0"/>
                  <a:t>    /  /                            </a:t>
                </a:r>
                <a14:m>
                  <m:oMath xmlns:m="http://schemas.openxmlformats.org/officeDocument/2006/math"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ko-KR" altLang="en-US" sz="1000" dirty="0"/>
              </a:p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I_0</a:t>
                </a:r>
                <a:r>
                  <a:rPr lang="ko-KR" altLang="en-US" sz="1000" dirty="0"/>
                  <a:t>(</a:t>
                </a:r>
                <a:r>
                  <a:rPr lang="ko-KR" altLang="en-US" sz="1000" dirty="0" err="1"/>
                  <a:t>i</a:t>
                </a:r>
                <a:r>
                  <a:rPr lang="ko-KR" altLang="en-US" sz="1000" dirty="0"/>
                  <a:t>)  </a:t>
                </a:r>
                <a:r>
                  <a:rPr lang="ko-KR" altLang="en-US" sz="1000" dirty="0" err="1"/>
                  <a:t>technologies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with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no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cap</a:t>
                </a:r>
                <a:r>
                  <a:rPr lang="ko-KR" altLang="en-US" sz="1000" dirty="0"/>
                  <a:t>. </a:t>
                </a:r>
                <a:r>
                  <a:rPr lang="ko-KR" altLang="en-US" sz="1000" dirty="0" err="1"/>
                  <a:t>constraint</a:t>
                </a:r>
                <a:r>
                  <a:rPr lang="ko-KR" altLang="en-US" sz="1000" dirty="0"/>
                  <a:t>   / </a:t>
                </a:r>
                <a:r>
                  <a:rPr lang="en-US" altLang="ko-KR" sz="1000" dirty="0"/>
                  <a:t>1*7</a:t>
                </a:r>
                <a:r>
                  <a:rPr lang="ko-KR" altLang="en-US" sz="1000" dirty="0"/>
                  <a:t> /           </a:t>
                </a:r>
                <a14:m>
                  <m:oMath xmlns:m="http://schemas.openxmlformats.org/officeDocument/2006/math"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ko-KR" altLang="en-US" sz="1000" dirty="0"/>
              </a:p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I_v</a:t>
                </a:r>
                <a:r>
                  <a:rPr lang="ko-KR" altLang="en-US" sz="1000" dirty="0"/>
                  <a:t>(</a:t>
                </a:r>
                <a:r>
                  <a:rPr lang="ko-KR" altLang="en-US" sz="1000" dirty="0" err="1"/>
                  <a:t>i</a:t>
                </a:r>
                <a:r>
                  <a:rPr lang="ko-KR" altLang="en-US" sz="1000" dirty="0"/>
                  <a:t>)  </a:t>
                </a:r>
                <a:r>
                  <a:rPr lang="ko-KR" altLang="en-US" sz="1000" dirty="0" err="1"/>
                  <a:t>technologies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with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vintage</a:t>
                </a:r>
                <a:r>
                  <a:rPr lang="ko-KR" altLang="en-US" sz="1000" dirty="0"/>
                  <a:t>   /  </a:t>
                </a:r>
                <a:r>
                  <a:rPr lang="en-US" altLang="ko-KR" sz="1000" dirty="0"/>
                  <a:t>8, 9, 10,11 </a:t>
                </a:r>
                <a:r>
                  <a:rPr lang="ko-KR" altLang="en-US" sz="1000" dirty="0"/>
                  <a:t>/                 </a:t>
                </a:r>
                <a14:m>
                  <m:oMath xmlns:m="http://schemas.openxmlformats.org/officeDocument/2006/math"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altLang="ko-KR" sz="1000" dirty="0"/>
              </a:p>
              <a:p>
                <a:r>
                  <a:rPr lang="en-US" altLang="ko-KR" sz="1000" dirty="0"/>
                  <a:t> </a:t>
                </a:r>
                <a:endParaRPr lang="ko-KR" altLang="en-US" sz="1000" dirty="0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68" y="830432"/>
                <a:ext cx="5081130" cy="10464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/>
          <p:cNvSpPr/>
          <p:nvPr/>
        </p:nvSpPr>
        <p:spPr>
          <a:xfrm>
            <a:off x="366584" y="3749947"/>
            <a:ext cx="88345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capacity_vi_new</a:t>
            </a:r>
            <a:r>
              <a:rPr lang="en-US" altLang="ko-KR" dirty="0"/>
              <a:t>(</a:t>
            </a:r>
            <a:r>
              <a:rPr lang="en-US" altLang="ko-KR" dirty="0" err="1"/>
              <a:t>i,s,t,tt</a:t>
            </a:r>
            <a:r>
              <a:rPr lang="en-US" altLang="ko-KR" dirty="0"/>
              <a:t>)$(</a:t>
            </a:r>
            <a:r>
              <a:rPr lang="en-US" altLang="ko-KR" dirty="0" err="1"/>
              <a:t>I_v</a:t>
            </a:r>
            <a:r>
              <a:rPr lang="en-US" altLang="ko-KR" dirty="0"/>
              <a:t>(</a:t>
            </a:r>
            <a:r>
              <a:rPr lang="en-US" altLang="ko-KR" dirty="0" err="1"/>
              <a:t>i</a:t>
            </a:r>
            <a:r>
              <a:rPr lang="en-US" altLang="ko-KR" dirty="0"/>
              <a:t>) and (</a:t>
            </a:r>
            <a:r>
              <a:rPr lang="en-US" altLang="ko-KR" dirty="0" err="1"/>
              <a:t>ord</a:t>
            </a:r>
            <a:r>
              <a:rPr lang="en-US" altLang="ko-KR" dirty="0"/>
              <a:t>(s)+(</a:t>
            </a:r>
            <a:r>
              <a:rPr lang="en-US" altLang="ko-KR" dirty="0" err="1"/>
              <a:t>l_max</a:t>
            </a:r>
            <a:r>
              <a:rPr lang="en-US" altLang="ko-KR" dirty="0"/>
              <a:t>-life(</a:t>
            </a:r>
            <a:r>
              <a:rPr lang="en-US" altLang="ko-KR" dirty="0" err="1"/>
              <a:t>i</a:t>
            </a:r>
            <a:r>
              <a:rPr lang="en-US" altLang="ko-KR" dirty="0"/>
              <a:t>)))&gt;=life(</a:t>
            </a:r>
            <a:r>
              <a:rPr lang="en-US" altLang="ko-KR" dirty="0" err="1"/>
              <a:t>i</a:t>
            </a:r>
            <a:r>
              <a:rPr lang="en-US" altLang="ko-KR" dirty="0"/>
              <a:t>) and </a:t>
            </a:r>
            <a:r>
              <a:rPr lang="en-US" altLang="ko-KR" dirty="0" err="1"/>
              <a:t>ord</a:t>
            </a:r>
            <a:r>
              <a:rPr lang="en-US" altLang="ko-KR" dirty="0"/>
              <a:t>(</a:t>
            </a:r>
            <a:r>
              <a:rPr lang="en-US" altLang="ko-KR" dirty="0" err="1"/>
              <a:t>tt</a:t>
            </a:r>
            <a:r>
              <a:rPr lang="en-US" altLang="ko-KR" dirty="0"/>
              <a:t>)=((</a:t>
            </a:r>
            <a:r>
              <a:rPr lang="en-US" altLang="ko-KR" dirty="0" err="1"/>
              <a:t>ord</a:t>
            </a:r>
            <a:r>
              <a:rPr lang="en-US" altLang="ko-KR" dirty="0"/>
              <a:t>(s)-(</a:t>
            </a:r>
            <a:r>
              <a:rPr lang="en-US" altLang="ko-KR" dirty="0" err="1"/>
              <a:t>l_max</a:t>
            </a:r>
            <a:r>
              <a:rPr lang="en-US" altLang="ko-KR" dirty="0"/>
              <a:t>-life(</a:t>
            </a:r>
            <a:r>
              <a:rPr lang="en-US" altLang="ko-KR" dirty="0" err="1"/>
              <a:t>i</a:t>
            </a:r>
            <a:r>
              <a:rPr lang="en-US" altLang="ko-KR" dirty="0"/>
              <a:t>)))-(life(</a:t>
            </a:r>
            <a:r>
              <a:rPr lang="en-US" altLang="ko-KR" dirty="0" err="1"/>
              <a:t>i</a:t>
            </a:r>
            <a:r>
              <a:rPr lang="en-US" altLang="ko-KR" dirty="0"/>
              <a:t>)-1)) </a:t>
            </a:r>
          </a:p>
          <a:p>
            <a:r>
              <a:rPr lang="en-US" altLang="ko-KR" dirty="0"/>
              <a:t>                                                         and </a:t>
            </a:r>
            <a:r>
              <a:rPr lang="en-US" altLang="ko-KR" dirty="0" err="1"/>
              <a:t>ord</a:t>
            </a:r>
            <a:r>
              <a:rPr lang="en-US" altLang="ko-KR" dirty="0"/>
              <a:t>(t)&gt;=((</a:t>
            </a:r>
            <a:r>
              <a:rPr lang="en-US" altLang="ko-KR" dirty="0" err="1"/>
              <a:t>ord</a:t>
            </a:r>
            <a:r>
              <a:rPr lang="en-US" altLang="ko-KR" dirty="0"/>
              <a:t>(s)-(</a:t>
            </a:r>
            <a:r>
              <a:rPr lang="en-US" altLang="ko-KR" dirty="0" err="1"/>
              <a:t>l_max</a:t>
            </a:r>
            <a:r>
              <a:rPr lang="en-US" altLang="ko-KR" dirty="0"/>
              <a:t>-life(</a:t>
            </a:r>
            <a:r>
              <a:rPr lang="en-US" altLang="ko-KR" dirty="0" err="1"/>
              <a:t>i</a:t>
            </a:r>
            <a:r>
              <a:rPr lang="en-US" altLang="ko-KR" dirty="0"/>
              <a:t>)))-(life(</a:t>
            </a:r>
            <a:r>
              <a:rPr lang="en-US" altLang="ko-KR" dirty="0" err="1"/>
              <a:t>i</a:t>
            </a:r>
            <a:r>
              <a:rPr lang="en-US" altLang="ko-KR" dirty="0"/>
              <a:t>)-1)) and </a:t>
            </a:r>
            <a:r>
              <a:rPr lang="en-US" altLang="ko-KR" dirty="0" err="1"/>
              <a:t>ord</a:t>
            </a:r>
            <a:r>
              <a:rPr lang="en-US" altLang="ko-KR" dirty="0"/>
              <a:t>(t)&lt;=(</a:t>
            </a:r>
            <a:r>
              <a:rPr lang="en-US" altLang="ko-KR" dirty="0" err="1"/>
              <a:t>ord</a:t>
            </a:r>
            <a:r>
              <a:rPr lang="en-US" altLang="ko-KR" dirty="0"/>
              <a:t>(s)-(</a:t>
            </a:r>
            <a:r>
              <a:rPr lang="en-US" altLang="ko-KR" dirty="0" err="1"/>
              <a:t>l_max</a:t>
            </a:r>
            <a:r>
              <a:rPr lang="en-US" altLang="ko-KR" dirty="0"/>
              <a:t>-life(</a:t>
            </a:r>
            <a:r>
              <a:rPr lang="en-US" altLang="ko-KR" dirty="0" err="1"/>
              <a:t>i</a:t>
            </a:r>
            <a:r>
              <a:rPr lang="en-US" altLang="ko-KR" dirty="0"/>
              <a:t>))) )..</a:t>
            </a:r>
          </a:p>
          <a:p>
            <a:r>
              <a:rPr lang="en-US" altLang="ko-KR" dirty="0"/>
              <a:t>             eff(</a:t>
            </a:r>
            <a:r>
              <a:rPr lang="en-US" altLang="ko-KR" dirty="0" err="1"/>
              <a:t>i,tt</a:t>
            </a:r>
            <a:r>
              <a:rPr lang="en-US" altLang="ko-KR" dirty="0"/>
              <a:t>)*</a:t>
            </a:r>
            <a:r>
              <a:rPr lang="en-US" altLang="ko-KR" dirty="0" err="1"/>
              <a:t>x_vi</a:t>
            </a:r>
            <a:r>
              <a:rPr lang="en-US" altLang="ko-KR" dirty="0"/>
              <a:t>(</a:t>
            </a:r>
            <a:r>
              <a:rPr lang="en-US" altLang="ko-KR" dirty="0" err="1"/>
              <a:t>i,s,t</a:t>
            </a:r>
            <a:r>
              <a:rPr lang="en-US" altLang="ko-KR" dirty="0"/>
              <a:t>) =l= y(</a:t>
            </a:r>
            <a:r>
              <a:rPr lang="en-US" altLang="ko-KR" dirty="0" err="1"/>
              <a:t>i,tt</a:t>
            </a:r>
            <a:r>
              <a:rPr lang="en-US" altLang="ko-KR" dirty="0"/>
              <a:t>) ;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5923978" y="853657"/>
                <a:ext cx="2298004" cy="5898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x_vi</a:t>
                </a:r>
                <a:r>
                  <a:rPr lang="ko-KR" altLang="en-US" sz="1000" dirty="0"/>
                  <a:t>(</a:t>
                </a:r>
                <a:r>
                  <a:rPr lang="ko-KR" altLang="en-US" sz="1000" dirty="0" err="1"/>
                  <a:t>i,s,t</a:t>
                </a:r>
                <a:r>
                  <a:rPr lang="ko-KR" altLang="en-US" sz="1000" dirty="0"/>
                  <a:t>)</a:t>
                </a:r>
                <a:r>
                  <a:rPr lang="en-US" altLang="ko-KR" sz="100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000">
                            <a:solidFill>
                              <a:srgbClr val="00000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en-US" altLang="ko-KR" sz="1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ko-KR" sz="1000" dirty="0"/>
                      <m:t> 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000">
                        <a:solidFill>
                          <a:srgbClr val="000000"/>
                        </a:solidFill>
                        <a:latin typeface="Cambria Math"/>
                      </a:rPr>
                      <m:t>𝑠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ko-KR" altLang="en-US" sz="1000" dirty="0"/>
              </a:p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y</a:t>
                </a:r>
                <a:r>
                  <a:rPr lang="ko-KR" altLang="en-US" sz="1000" dirty="0"/>
                  <a:t>(</a:t>
                </a:r>
                <a:r>
                  <a:rPr lang="ko-KR" altLang="en-US" sz="1000" dirty="0" err="1"/>
                  <a:t>i,t</a:t>
                </a:r>
                <a:r>
                  <a:rPr lang="ko-KR" altLang="en-US" sz="1000" dirty="0"/>
                  <a:t>) </a:t>
                </a:r>
                <a:r>
                  <a:rPr lang="en-US" altLang="ko-KR" sz="100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sz="1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ko-KR" sz="1000" dirty="0"/>
                      <m:t> 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ko-KR" sz="1000" dirty="0"/>
              </a:p>
              <a:p>
                <a:r>
                  <a:rPr lang="en-US" altLang="ko-KR" sz="1000" dirty="0"/>
                  <a:t>eff(</a:t>
                </a:r>
                <a:r>
                  <a:rPr lang="en-US" altLang="ko-KR" sz="1000" dirty="0" err="1"/>
                  <a:t>i,t</a:t>
                </a:r>
                <a:r>
                  <a:rPr lang="en-US" altLang="ko-KR" sz="1000" dirty="0"/>
                  <a:t>) 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ko-KR" sz="1000" dirty="0"/>
                      <m:t> 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ko-KR" sz="1000" dirty="0"/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3978" y="853657"/>
                <a:ext cx="2298004" cy="589841"/>
              </a:xfrm>
              <a:prstGeom prst="rect">
                <a:avLst/>
              </a:prstGeom>
              <a:blipFill>
                <a:blip r:embed="rId5"/>
                <a:stretch>
                  <a:fillRect b="-51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B6647DB2-26EE-48B5-98DD-338D86CC0C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732" y="2036486"/>
            <a:ext cx="9883718" cy="14410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55415A-B506-47C5-9E88-6C2DBCB51D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268" y="4875298"/>
            <a:ext cx="8748440" cy="118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2490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(Basic LP vi) gams coding</a:t>
            </a: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E463F-3C21-4925-9D63-7FFCEC4373DE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4987D33-8704-44B3-9F33-9A7C27629698}"/>
              </a:ext>
            </a:extLst>
          </p:cNvPr>
          <p:cNvSpPr/>
          <p:nvPr/>
        </p:nvSpPr>
        <p:spPr>
          <a:xfrm>
            <a:off x="6860720" y="341927"/>
            <a:ext cx="12346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tr_model_vi.gms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524268" y="830432"/>
                <a:ext cx="5081130" cy="10464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S</a:t>
                </a:r>
                <a:r>
                  <a:rPr lang="ko-KR" altLang="en-US" sz="1000" dirty="0"/>
                  <a:t>(*)       </a:t>
                </a:r>
                <a:r>
                  <a:rPr lang="ko-KR" altLang="en-US" sz="1000" dirty="0" err="1"/>
                  <a:t>superset</a:t>
                </a:r>
                <a:r>
                  <a:rPr lang="ko-KR" altLang="en-US" sz="1000" dirty="0"/>
                  <a:t> of </a:t>
                </a:r>
                <a:r>
                  <a:rPr lang="ko-KR" altLang="en-US" sz="1000" dirty="0" err="1"/>
                  <a:t>T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including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historic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years</a:t>
                </a:r>
                <a:r>
                  <a:rPr lang="ko-KR" altLang="en-US" sz="1000" dirty="0"/>
                  <a:t> and </a:t>
                </a:r>
                <a:r>
                  <a:rPr lang="ko-KR" altLang="en-US" sz="1000" dirty="0" err="1"/>
                  <a:t>time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periods</a:t>
                </a:r>
                <a:r>
                  <a:rPr lang="ko-KR" altLang="en-US" sz="1000" dirty="0"/>
                  <a:t>    / </a:t>
                </a:r>
                <a:r>
                  <a:rPr lang="en-US" altLang="ko-KR" sz="1000" dirty="0" err="1"/>
                  <a:t>pr2006</a:t>
                </a:r>
                <a:r>
                  <a:rPr lang="en-US" altLang="ko-KR" sz="1000" dirty="0"/>
                  <a:t>*</a:t>
                </a:r>
                <a:r>
                  <a:rPr lang="en-US" altLang="ko-KR" sz="1000" dirty="0" err="1"/>
                  <a:t>pr2014</a:t>
                </a:r>
                <a:r>
                  <a:rPr lang="en-US" altLang="ko-KR" sz="1000" dirty="0"/>
                  <a:t>, 1*36</a:t>
                </a:r>
                <a:r>
                  <a:rPr lang="ko-KR" altLang="en-US" sz="1000" dirty="0"/>
                  <a:t> /</a:t>
                </a:r>
              </a:p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T</a:t>
                </a:r>
                <a:r>
                  <a:rPr lang="ko-KR" altLang="en-US" sz="1000" dirty="0"/>
                  <a:t>(</a:t>
                </a:r>
                <a:r>
                  <a:rPr lang="ko-KR" altLang="en-US" sz="1000" dirty="0" err="1"/>
                  <a:t>s</a:t>
                </a:r>
                <a:r>
                  <a:rPr lang="ko-KR" altLang="en-US" sz="1000" dirty="0"/>
                  <a:t>)       </a:t>
                </a:r>
                <a:r>
                  <a:rPr lang="ko-KR" altLang="en-US" sz="1000" dirty="0" err="1"/>
                  <a:t>time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periods</a:t>
                </a:r>
                <a:r>
                  <a:rPr lang="ko-KR" altLang="en-US" sz="1000" dirty="0"/>
                  <a:t>    /</a:t>
                </a:r>
                <a:r>
                  <a:rPr lang="en-US" altLang="ko-KR" sz="1000" dirty="0"/>
                  <a:t>1*36</a:t>
                </a:r>
                <a:r>
                  <a:rPr lang="ko-KR" altLang="en-US" sz="1000" dirty="0"/>
                  <a:t>  /                 </a:t>
                </a:r>
                <a14:m>
                  <m:oMath xmlns:m="http://schemas.openxmlformats.org/officeDocument/2006/math">
                    <m:r>
                      <a:rPr lang="en-US" altLang="ko-KR" sz="1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ko-KR" altLang="en-US" sz="1000" dirty="0"/>
              </a:p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I</a:t>
                </a:r>
                <a:r>
                  <a:rPr lang="ko-KR" altLang="en-US" sz="1000" dirty="0"/>
                  <a:t>(*)       </a:t>
                </a:r>
                <a:r>
                  <a:rPr lang="ko-KR" altLang="en-US" sz="1000" dirty="0" err="1"/>
                  <a:t>technologies</a:t>
                </a:r>
                <a:r>
                  <a:rPr lang="ko-KR" altLang="en-US" sz="1000" dirty="0"/>
                  <a:t>    /  /                            </a:t>
                </a:r>
                <a14:m>
                  <m:oMath xmlns:m="http://schemas.openxmlformats.org/officeDocument/2006/math"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ko-KR" altLang="en-US" sz="1000" dirty="0"/>
              </a:p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I_0</a:t>
                </a:r>
                <a:r>
                  <a:rPr lang="ko-KR" altLang="en-US" sz="1000" dirty="0"/>
                  <a:t>(</a:t>
                </a:r>
                <a:r>
                  <a:rPr lang="ko-KR" altLang="en-US" sz="1000" dirty="0" err="1"/>
                  <a:t>i</a:t>
                </a:r>
                <a:r>
                  <a:rPr lang="ko-KR" altLang="en-US" sz="1000" dirty="0"/>
                  <a:t>)  </a:t>
                </a:r>
                <a:r>
                  <a:rPr lang="ko-KR" altLang="en-US" sz="1000" dirty="0" err="1"/>
                  <a:t>technologies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with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no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cap</a:t>
                </a:r>
                <a:r>
                  <a:rPr lang="ko-KR" altLang="en-US" sz="1000" dirty="0"/>
                  <a:t>. </a:t>
                </a:r>
                <a:r>
                  <a:rPr lang="ko-KR" altLang="en-US" sz="1000" dirty="0" err="1"/>
                  <a:t>constraint</a:t>
                </a:r>
                <a:r>
                  <a:rPr lang="ko-KR" altLang="en-US" sz="1000" dirty="0"/>
                  <a:t>   / </a:t>
                </a:r>
                <a:r>
                  <a:rPr lang="en-US" altLang="ko-KR" sz="1000" dirty="0"/>
                  <a:t>1*7</a:t>
                </a:r>
                <a:r>
                  <a:rPr lang="ko-KR" altLang="en-US" sz="1000" dirty="0"/>
                  <a:t> /           </a:t>
                </a:r>
                <a14:m>
                  <m:oMath xmlns:m="http://schemas.openxmlformats.org/officeDocument/2006/math"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ko-KR" altLang="en-US" sz="1000" dirty="0"/>
              </a:p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I_v</a:t>
                </a:r>
                <a:r>
                  <a:rPr lang="ko-KR" altLang="en-US" sz="1000" dirty="0"/>
                  <a:t>(</a:t>
                </a:r>
                <a:r>
                  <a:rPr lang="ko-KR" altLang="en-US" sz="1000" dirty="0" err="1"/>
                  <a:t>i</a:t>
                </a:r>
                <a:r>
                  <a:rPr lang="ko-KR" altLang="en-US" sz="1000" dirty="0"/>
                  <a:t>)  </a:t>
                </a:r>
                <a:r>
                  <a:rPr lang="ko-KR" altLang="en-US" sz="1000" dirty="0" err="1"/>
                  <a:t>technologies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with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vintage</a:t>
                </a:r>
                <a:r>
                  <a:rPr lang="ko-KR" altLang="en-US" sz="1000" dirty="0"/>
                  <a:t>   /  </a:t>
                </a:r>
                <a:r>
                  <a:rPr lang="en-US" altLang="ko-KR" sz="1000" dirty="0"/>
                  <a:t>8, 9, 10,11 </a:t>
                </a:r>
                <a:r>
                  <a:rPr lang="ko-KR" altLang="en-US" sz="1000" dirty="0"/>
                  <a:t>/                 </a:t>
                </a:r>
                <a14:m>
                  <m:oMath xmlns:m="http://schemas.openxmlformats.org/officeDocument/2006/math"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altLang="ko-KR" sz="1000" dirty="0"/>
              </a:p>
              <a:p>
                <a:r>
                  <a:rPr lang="en-US" altLang="ko-KR" sz="1000" dirty="0"/>
                  <a:t> </a:t>
                </a:r>
                <a:endParaRPr lang="ko-KR" altLang="en-US" sz="1000" dirty="0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68" y="830432"/>
                <a:ext cx="5081130" cy="10464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641698" y="1738339"/>
                <a:ext cx="2298004" cy="751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x_vi</a:t>
                </a:r>
                <a:r>
                  <a:rPr lang="ko-KR" altLang="en-US" sz="1000" dirty="0"/>
                  <a:t>(</a:t>
                </a:r>
                <a:r>
                  <a:rPr lang="ko-KR" altLang="en-US" sz="1000" dirty="0" err="1"/>
                  <a:t>i,s,t</a:t>
                </a:r>
                <a:r>
                  <a:rPr lang="ko-KR" altLang="en-US" sz="1000" dirty="0"/>
                  <a:t>)</a:t>
                </a:r>
                <a:r>
                  <a:rPr lang="en-US" altLang="ko-KR" sz="100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000">
                            <a:solidFill>
                              <a:srgbClr val="00000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en-US" altLang="ko-KR" sz="1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ko-KR" sz="1000" dirty="0"/>
                      <m:t> 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000">
                        <a:solidFill>
                          <a:srgbClr val="000000"/>
                        </a:solidFill>
                        <a:latin typeface="Cambria Math"/>
                      </a:rPr>
                      <m:t>𝑠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ko-KR" altLang="en-US" sz="1000" dirty="0"/>
              </a:p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y</a:t>
                </a:r>
                <a:r>
                  <a:rPr lang="ko-KR" altLang="en-US" sz="1000" dirty="0"/>
                  <a:t>(</a:t>
                </a:r>
                <a:r>
                  <a:rPr lang="ko-KR" altLang="en-US" sz="1000" dirty="0" err="1"/>
                  <a:t>i,t</a:t>
                </a:r>
                <a:r>
                  <a:rPr lang="ko-KR" altLang="en-US" sz="1000" dirty="0"/>
                  <a:t>) </a:t>
                </a:r>
                <a:r>
                  <a:rPr lang="en-US" altLang="ko-KR" sz="100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sz="1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ko-KR" sz="1000" dirty="0"/>
                      <m:t> 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ko-KR" sz="1000" dirty="0"/>
              </a:p>
              <a:p>
                <a:r>
                  <a:rPr lang="en-US" altLang="ko-KR" sz="1000" dirty="0"/>
                  <a:t>eff(</a:t>
                </a:r>
                <a:r>
                  <a:rPr lang="en-US" altLang="ko-KR" sz="1000" dirty="0" err="1"/>
                  <a:t>i,t</a:t>
                </a:r>
                <a:r>
                  <a:rPr lang="en-US" altLang="ko-KR" sz="1000" dirty="0"/>
                  <a:t>) 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ko-KR" sz="1000" dirty="0"/>
                      <m:t> 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ko-KR" sz="1000" dirty="0"/>
              </a:p>
              <a:p>
                <a:r>
                  <a:rPr lang="en-US" altLang="ko-KR" sz="1000" dirty="0" err="1"/>
                  <a:t>X_out</a:t>
                </a:r>
                <a:r>
                  <a:rPr lang="en-US" altLang="ko-KR" sz="1000" dirty="0"/>
                  <a:t>(</a:t>
                </a:r>
                <a:r>
                  <a:rPr lang="en-US" altLang="ko-KR" sz="1000" dirty="0" err="1"/>
                  <a:t>i,t</a:t>
                </a:r>
                <a:r>
                  <a:rPr lang="en-US" altLang="ko-KR" sz="1000" dirty="0"/>
                  <a:t>) 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endParaRPr lang="en-US" altLang="ko-KR" sz="1000" dirty="0"/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98" y="1738339"/>
                <a:ext cx="2298004" cy="751039"/>
              </a:xfrm>
              <a:prstGeom prst="rect">
                <a:avLst/>
              </a:prstGeom>
              <a:blipFill>
                <a:blip r:embed="rId3"/>
                <a:stretch>
                  <a:fillRect b="-40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/>
          <p:cNvSpPr/>
          <p:nvPr/>
        </p:nvSpPr>
        <p:spPr>
          <a:xfrm>
            <a:off x="6159935" y="2377306"/>
            <a:ext cx="30412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 </a:t>
            </a:r>
            <a:r>
              <a:rPr lang="ko-KR" altLang="en-US" dirty="0" err="1"/>
              <a:t>X_out_dummy</a:t>
            </a:r>
            <a:r>
              <a:rPr lang="ko-KR" altLang="en-US" dirty="0"/>
              <a:t>(</a:t>
            </a:r>
            <a:r>
              <a:rPr lang="ko-KR" altLang="en-US" dirty="0" err="1"/>
              <a:t>i,t</a:t>
            </a:r>
            <a:r>
              <a:rPr lang="ko-KR" altLang="en-US" dirty="0"/>
              <a:t> )$(</a:t>
            </a:r>
            <a:r>
              <a:rPr lang="en-US" altLang="ko-KR" dirty="0"/>
              <a:t>not </a:t>
            </a:r>
            <a:r>
              <a:rPr lang="ko-KR" altLang="en-US" dirty="0" err="1"/>
              <a:t>I_v</a:t>
            </a:r>
            <a:r>
              <a:rPr lang="ko-KR" altLang="en-US" dirty="0"/>
              <a:t>(</a:t>
            </a:r>
            <a:r>
              <a:rPr lang="ko-KR" altLang="en-US" dirty="0" err="1"/>
              <a:t>i</a:t>
            </a:r>
            <a:r>
              <a:rPr lang="ko-KR" altLang="en-US" dirty="0"/>
              <a:t>))..               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ko-KR" altLang="en-US" dirty="0"/>
              <a:t> </a:t>
            </a:r>
            <a:r>
              <a:rPr lang="ko-KR" altLang="en-US" dirty="0" err="1"/>
              <a:t>X_out</a:t>
            </a:r>
            <a:r>
              <a:rPr lang="ko-KR" altLang="en-US" dirty="0"/>
              <a:t>(</a:t>
            </a:r>
            <a:r>
              <a:rPr lang="ko-KR" altLang="en-US" dirty="0" err="1"/>
              <a:t>i,t</a:t>
            </a:r>
            <a:r>
              <a:rPr lang="ko-KR" altLang="en-US" dirty="0"/>
              <a:t>) =</a:t>
            </a:r>
            <a:r>
              <a:rPr lang="ko-KR" altLang="en-US" dirty="0" err="1"/>
              <a:t>e</a:t>
            </a:r>
            <a:r>
              <a:rPr lang="ko-KR" altLang="en-US" dirty="0"/>
              <a:t>= </a:t>
            </a:r>
            <a:r>
              <a:rPr lang="ko-KR" altLang="en-US" dirty="0" err="1"/>
              <a:t>eff</a:t>
            </a:r>
            <a:r>
              <a:rPr lang="ko-KR" altLang="en-US" dirty="0"/>
              <a:t>(</a:t>
            </a:r>
            <a:r>
              <a:rPr lang="ko-KR" altLang="en-US" dirty="0" err="1"/>
              <a:t>i,t</a:t>
            </a:r>
            <a:r>
              <a:rPr lang="ko-KR" altLang="en-US" dirty="0"/>
              <a:t>)*</a:t>
            </a:r>
            <a:r>
              <a:rPr lang="ko-KR" altLang="en-US" dirty="0" err="1"/>
              <a:t>x</a:t>
            </a:r>
            <a:r>
              <a:rPr lang="ko-KR" altLang="en-US" dirty="0"/>
              <a:t>(</a:t>
            </a:r>
            <a:r>
              <a:rPr lang="ko-KR" altLang="en-US" dirty="0" err="1"/>
              <a:t>i,t</a:t>
            </a:r>
            <a:r>
              <a:rPr lang="ko-KR" altLang="en-US" dirty="0"/>
              <a:t>);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5957428" y="2924492"/>
                <a:ext cx="2314095" cy="2857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b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sSubSup>
                        <m:sSubSupPr>
                          <m:ctrlPr>
                            <a:rPr lang="ko-KR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bSup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,        </m:t>
                      </m:r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𝑖</m:t>
                      </m:r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∈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\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,</m:t>
                      </m:r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altLang="ko-KR" dirty="0">
                  <a:solidFill>
                    <a:srgbClr val="000000"/>
                  </a:solidFill>
                  <a:latin typeface="Times New Roman"/>
                  <a:ea typeface="SimSun"/>
                </a:endParaRPr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428" y="2924492"/>
                <a:ext cx="2314095" cy="285784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7E3FC4A-8EDA-47F3-BE5B-4B4477E7A489}"/>
                  </a:ext>
                </a:extLst>
              </p:cNvPr>
              <p:cNvSpPr/>
              <p:nvPr/>
            </p:nvSpPr>
            <p:spPr>
              <a:xfrm>
                <a:off x="443180" y="2806857"/>
                <a:ext cx="4162037" cy="6363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indent="179705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+1</m:t>
                          </m:r>
                        </m:sub>
                        <m:sup>
                          <m:r>
                            <a:rPr lang="en-US" altLang="ko-KR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  <m:e>
                          <m:sSubSup>
                            <m:sSubSupPr>
                              <m:ctrlPr>
                                <a:rPr lang="ko-KR" altLang="ko-K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ko-KR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en-US" altLang="ko-KR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func>
                        </m:sub>
                        <m:sup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𝑖</m:t>
                      </m:r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∈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, </m:t>
                      </m:r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altLang="ko-KR" dirty="0">
                  <a:solidFill>
                    <a:srgbClr val="000000"/>
                  </a:solidFill>
                  <a:latin typeface="Times New Roman"/>
                  <a:ea typeface="SimSun"/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7E3FC4A-8EDA-47F3-BE5B-4B4477E7A4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80" y="2806857"/>
                <a:ext cx="4162037" cy="6363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559F87-A7F3-4DC4-A8F5-07F9B1AC00CB}"/>
              </a:ext>
            </a:extLst>
          </p:cNvPr>
          <p:cNvSpPr/>
          <p:nvPr/>
        </p:nvSpPr>
        <p:spPr>
          <a:xfrm>
            <a:off x="504282" y="3437563"/>
            <a:ext cx="88974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X_out_vi_dummy</a:t>
            </a:r>
            <a:r>
              <a:rPr lang="en-US" altLang="ko-KR" dirty="0"/>
              <a:t>(</a:t>
            </a:r>
            <a:r>
              <a:rPr lang="en-US" altLang="ko-KR" dirty="0" err="1"/>
              <a:t>i,t</a:t>
            </a:r>
            <a:r>
              <a:rPr lang="en-US" altLang="ko-KR" dirty="0"/>
              <a:t>)$(</a:t>
            </a:r>
            <a:r>
              <a:rPr lang="en-US" altLang="ko-KR" dirty="0" err="1"/>
              <a:t>I_v</a:t>
            </a:r>
            <a:r>
              <a:rPr lang="en-US" altLang="ko-KR" dirty="0"/>
              <a:t>(</a:t>
            </a:r>
            <a:r>
              <a:rPr lang="en-US" altLang="ko-KR" dirty="0" err="1"/>
              <a:t>i</a:t>
            </a:r>
            <a:r>
              <a:rPr lang="en-US" altLang="ko-KR" dirty="0"/>
              <a:t>))..</a:t>
            </a:r>
          </a:p>
          <a:p>
            <a:r>
              <a:rPr lang="en-US" altLang="ko-KR" dirty="0"/>
              <a:t>                       </a:t>
            </a:r>
            <a:r>
              <a:rPr lang="en-US" altLang="ko-KR" dirty="0" err="1"/>
              <a:t>X_out</a:t>
            </a:r>
            <a:r>
              <a:rPr lang="en-US" altLang="ko-KR" dirty="0"/>
              <a:t>(</a:t>
            </a:r>
            <a:r>
              <a:rPr lang="en-US" altLang="ko-KR" dirty="0" err="1"/>
              <a:t>i,t</a:t>
            </a:r>
            <a:r>
              <a:rPr lang="en-US" altLang="ko-KR" dirty="0"/>
              <a:t>) =e=  sum(s$( </a:t>
            </a:r>
            <a:r>
              <a:rPr lang="en-US" altLang="ko-KR" dirty="0" err="1"/>
              <a:t>ord</a:t>
            </a:r>
            <a:r>
              <a:rPr lang="en-US" altLang="ko-KR" dirty="0"/>
              <a:t>(s)&gt;=(</a:t>
            </a:r>
            <a:r>
              <a:rPr lang="en-US" altLang="ko-KR" dirty="0" err="1"/>
              <a:t>ord</a:t>
            </a:r>
            <a:r>
              <a:rPr lang="en-US" altLang="ko-KR" dirty="0"/>
              <a:t>(t)-life(</a:t>
            </a:r>
            <a:r>
              <a:rPr lang="en-US" altLang="ko-KR" dirty="0" err="1"/>
              <a:t>i</a:t>
            </a:r>
            <a:r>
              <a:rPr lang="en-US" altLang="ko-KR" dirty="0"/>
              <a:t>)+1+(</a:t>
            </a:r>
            <a:r>
              <a:rPr lang="en-US" altLang="ko-KR" dirty="0" err="1"/>
              <a:t>l_max</a:t>
            </a:r>
            <a:r>
              <a:rPr lang="en-US" altLang="ko-KR" dirty="0"/>
              <a:t>-1)) and </a:t>
            </a:r>
            <a:r>
              <a:rPr lang="en-US" altLang="ko-KR" dirty="0" err="1"/>
              <a:t>ord</a:t>
            </a:r>
            <a:r>
              <a:rPr lang="en-US" altLang="ko-KR" dirty="0"/>
              <a:t>(s)&lt;</a:t>
            </a:r>
            <a:r>
              <a:rPr lang="en-US" altLang="ko-KR" dirty="0" err="1"/>
              <a:t>l_max</a:t>
            </a:r>
            <a:r>
              <a:rPr lang="en-US" altLang="ko-KR" dirty="0"/>
              <a:t>), </a:t>
            </a:r>
            <a:r>
              <a:rPr lang="en-US" altLang="ko-KR" dirty="0" err="1"/>
              <a:t>eff_prev</a:t>
            </a:r>
            <a:r>
              <a:rPr lang="en-US" altLang="ko-KR" dirty="0"/>
              <a:t>(</a:t>
            </a:r>
            <a:r>
              <a:rPr lang="en-US" altLang="ko-KR" dirty="0" err="1"/>
              <a:t>i,s</a:t>
            </a:r>
            <a:r>
              <a:rPr lang="en-US" altLang="ko-KR" dirty="0"/>
              <a:t>)*</a:t>
            </a:r>
            <a:r>
              <a:rPr lang="en-US" altLang="ko-KR" dirty="0" err="1"/>
              <a:t>x_vi</a:t>
            </a:r>
            <a:r>
              <a:rPr lang="en-US" altLang="ko-KR" dirty="0"/>
              <a:t>(</a:t>
            </a:r>
            <a:r>
              <a:rPr lang="en-US" altLang="ko-KR" dirty="0" err="1"/>
              <a:t>i,s,t</a:t>
            </a:r>
            <a:r>
              <a:rPr lang="en-US" altLang="ko-KR" dirty="0"/>
              <a:t>) )</a:t>
            </a:r>
          </a:p>
          <a:p>
            <a:r>
              <a:rPr lang="en-US" altLang="ko-KR" dirty="0"/>
              <a:t>                        +sum(s$( ((</a:t>
            </a:r>
            <a:r>
              <a:rPr lang="en-US" altLang="ko-KR" dirty="0" err="1"/>
              <a:t>ord</a:t>
            </a:r>
            <a:r>
              <a:rPr lang="en-US" altLang="ko-KR" dirty="0"/>
              <a:t>(s)-</a:t>
            </a:r>
            <a:r>
              <a:rPr lang="en-US" altLang="ko-KR" dirty="0" err="1"/>
              <a:t>l_max+1</a:t>
            </a:r>
            <a:r>
              <a:rPr lang="en-US" altLang="ko-KR" dirty="0"/>
              <a:t>)&gt;=1 and (</a:t>
            </a:r>
            <a:r>
              <a:rPr lang="en-US" altLang="ko-KR" dirty="0" err="1"/>
              <a:t>ord</a:t>
            </a:r>
            <a:r>
              <a:rPr lang="en-US" altLang="ko-KR" dirty="0"/>
              <a:t>(s)-</a:t>
            </a:r>
            <a:r>
              <a:rPr lang="en-US" altLang="ko-KR" dirty="0" err="1"/>
              <a:t>l_max+1</a:t>
            </a:r>
            <a:r>
              <a:rPr lang="en-US" altLang="ko-KR" dirty="0"/>
              <a:t>)&gt;=</a:t>
            </a:r>
            <a:r>
              <a:rPr lang="en-US" altLang="ko-KR" dirty="0" err="1"/>
              <a:t>ord</a:t>
            </a:r>
            <a:r>
              <a:rPr lang="en-US" altLang="ko-KR" dirty="0"/>
              <a:t>(t)-life(</a:t>
            </a:r>
            <a:r>
              <a:rPr lang="en-US" altLang="ko-KR" dirty="0" err="1"/>
              <a:t>i</a:t>
            </a:r>
            <a:r>
              <a:rPr lang="en-US" altLang="ko-KR" dirty="0"/>
              <a:t>)+1) and (</a:t>
            </a:r>
            <a:r>
              <a:rPr lang="en-US" altLang="ko-KR" dirty="0" err="1"/>
              <a:t>ord</a:t>
            </a:r>
            <a:r>
              <a:rPr lang="en-US" altLang="ko-KR" dirty="0"/>
              <a:t>(s)-</a:t>
            </a:r>
            <a:r>
              <a:rPr lang="en-US" altLang="ko-KR" dirty="0" err="1"/>
              <a:t>l_max+1</a:t>
            </a:r>
            <a:r>
              <a:rPr lang="en-US" altLang="ko-KR" dirty="0"/>
              <a:t>)&lt;=</a:t>
            </a:r>
            <a:r>
              <a:rPr lang="en-US" altLang="ko-KR" dirty="0" err="1"/>
              <a:t>ord</a:t>
            </a:r>
            <a:r>
              <a:rPr lang="en-US" altLang="ko-KR" dirty="0"/>
              <a:t>(t) ), eff(</a:t>
            </a:r>
            <a:r>
              <a:rPr lang="en-US" altLang="ko-KR" dirty="0" err="1"/>
              <a:t>i,s</a:t>
            </a:r>
            <a:r>
              <a:rPr lang="en-US" altLang="ko-KR" dirty="0"/>
              <a:t>)*</a:t>
            </a:r>
            <a:r>
              <a:rPr lang="en-US" altLang="ko-KR" dirty="0" err="1"/>
              <a:t>x_vi</a:t>
            </a:r>
            <a:r>
              <a:rPr lang="en-US" altLang="ko-KR" dirty="0"/>
              <a:t>(</a:t>
            </a:r>
            <a:r>
              <a:rPr lang="en-US" altLang="ko-KR" dirty="0" err="1"/>
              <a:t>i,s,t</a:t>
            </a:r>
            <a:r>
              <a:rPr lang="en-US" altLang="ko-KR" dirty="0"/>
              <a:t>)) ;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8F75D0-F370-4D77-A233-C82212A0E7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139661"/>
            <a:ext cx="9906000" cy="214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440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 Box 8"/>
          <p:cNvSpPr txBox="1">
            <a:spLocks noChangeArrowheads="1"/>
          </p:cNvSpPr>
          <p:nvPr/>
        </p:nvSpPr>
        <p:spPr bwMode="auto">
          <a:xfrm>
            <a:off x="1595970" y="1602229"/>
            <a:ext cx="863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>
                <a:solidFill>
                  <a:srgbClr val="000000"/>
                </a:solidFill>
                <a:ea typeface="굴림" charset="-127"/>
              </a:rPr>
              <a:t>car energy </a:t>
            </a:r>
          </a:p>
        </p:txBody>
      </p:sp>
      <p:sp>
        <p:nvSpPr>
          <p:cNvPr id="57" name="Text Box 136"/>
          <p:cNvSpPr txBox="1">
            <a:spLocks noChangeArrowheads="1"/>
          </p:cNvSpPr>
          <p:nvPr/>
        </p:nvSpPr>
        <p:spPr bwMode="auto">
          <a:xfrm>
            <a:off x="1667408" y="1805429"/>
            <a:ext cx="52770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oil(1)</a:t>
            </a:r>
          </a:p>
        </p:txBody>
      </p:sp>
      <p:sp>
        <p:nvSpPr>
          <p:cNvPr id="59" name="Text Box 136"/>
          <p:cNvSpPr txBox="1">
            <a:spLocks noChangeArrowheads="1"/>
          </p:cNvSpPr>
          <p:nvPr/>
        </p:nvSpPr>
        <p:spPr bwMode="auto">
          <a:xfrm>
            <a:off x="2099208" y="2126848"/>
            <a:ext cx="98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kern="0" dirty="0">
                <a:solidFill>
                  <a:srgbClr val="000000"/>
                </a:solidFill>
              </a:rPr>
              <a:t>electricity(3)</a:t>
            </a:r>
          </a:p>
        </p:txBody>
      </p:sp>
      <p:sp>
        <p:nvSpPr>
          <p:cNvPr id="63" name="Text Box 136"/>
          <p:cNvSpPr txBox="1">
            <a:spLocks noChangeArrowheads="1"/>
          </p:cNvSpPr>
          <p:nvPr/>
        </p:nvSpPr>
        <p:spPr bwMode="auto">
          <a:xfrm>
            <a:off x="1883308" y="1940409"/>
            <a:ext cx="10550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kern="0" dirty="0">
                <a:solidFill>
                  <a:srgbClr val="000000"/>
                </a:solidFill>
              </a:rPr>
              <a:t>bio ethanol(2)</a:t>
            </a:r>
          </a:p>
        </p:txBody>
      </p:sp>
      <p:sp>
        <p:nvSpPr>
          <p:cNvPr id="66" name="Line 223"/>
          <p:cNvSpPr>
            <a:spLocks noChangeShapeType="1"/>
          </p:cNvSpPr>
          <p:nvPr/>
        </p:nvSpPr>
        <p:spPr bwMode="auto">
          <a:xfrm>
            <a:off x="1413408" y="2977003"/>
            <a:ext cx="466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67" name="Line 224"/>
          <p:cNvSpPr>
            <a:spLocks noChangeShapeType="1"/>
          </p:cNvSpPr>
          <p:nvPr/>
        </p:nvSpPr>
        <p:spPr bwMode="auto">
          <a:xfrm flipV="1">
            <a:off x="1408646" y="4457128"/>
            <a:ext cx="90963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68" name="Line 226"/>
          <p:cNvSpPr>
            <a:spLocks noChangeShapeType="1"/>
          </p:cNvSpPr>
          <p:nvPr/>
        </p:nvSpPr>
        <p:spPr bwMode="auto">
          <a:xfrm>
            <a:off x="2103970" y="4213697"/>
            <a:ext cx="1001096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69" name="Text Box 8"/>
          <p:cNvSpPr txBox="1">
            <a:spLocks noChangeArrowheads="1"/>
          </p:cNvSpPr>
          <p:nvPr/>
        </p:nvSpPr>
        <p:spPr bwMode="auto">
          <a:xfrm>
            <a:off x="1595970" y="1602229"/>
            <a:ext cx="863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>
                <a:solidFill>
                  <a:srgbClr val="000000"/>
                </a:solidFill>
                <a:ea typeface="굴림" charset="-127"/>
              </a:rPr>
              <a:t>car energy </a:t>
            </a:r>
          </a:p>
        </p:txBody>
      </p:sp>
      <p:sp>
        <p:nvSpPr>
          <p:cNvPr id="72" name="Text Box 8"/>
          <p:cNvSpPr txBox="1">
            <a:spLocks noChangeArrowheads="1"/>
          </p:cNvSpPr>
          <p:nvPr/>
        </p:nvSpPr>
        <p:spPr bwMode="auto">
          <a:xfrm>
            <a:off x="4222750" y="1599054"/>
            <a:ext cx="11604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>
                <a:solidFill>
                  <a:srgbClr val="000000"/>
                </a:solidFill>
                <a:ea typeface="굴림" charset="-127"/>
              </a:rPr>
              <a:t>blended energy </a:t>
            </a:r>
          </a:p>
        </p:txBody>
      </p:sp>
      <p:sp>
        <p:nvSpPr>
          <p:cNvPr id="73" name="Text Box 136"/>
          <p:cNvSpPr txBox="1">
            <a:spLocks noChangeArrowheads="1"/>
          </p:cNvSpPr>
          <p:nvPr/>
        </p:nvSpPr>
        <p:spPr bwMode="auto">
          <a:xfrm>
            <a:off x="4179888" y="1792729"/>
            <a:ext cx="165622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dirty="0" err="1">
                <a:solidFill>
                  <a:srgbClr val="000000"/>
                </a:solidFill>
                <a:ea typeface="굴림" charset="-127"/>
              </a:rPr>
              <a:t>gasoline+bio</a:t>
            </a:r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 ethanol(4)</a:t>
            </a:r>
          </a:p>
        </p:txBody>
      </p:sp>
      <p:sp>
        <p:nvSpPr>
          <p:cNvPr id="74" name="Line 233"/>
          <p:cNvSpPr>
            <a:spLocks noChangeShapeType="1"/>
          </p:cNvSpPr>
          <p:nvPr/>
        </p:nvSpPr>
        <p:spPr bwMode="auto">
          <a:xfrm>
            <a:off x="3943132" y="4096431"/>
            <a:ext cx="73840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75" name="Line 236"/>
          <p:cNvSpPr>
            <a:spLocks noChangeShapeType="1"/>
          </p:cNvSpPr>
          <p:nvPr/>
        </p:nvSpPr>
        <p:spPr bwMode="auto">
          <a:xfrm>
            <a:off x="4681537" y="2462865"/>
            <a:ext cx="8572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78" name="Line 237"/>
          <p:cNvSpPr>
            <a:spLocks noChangeShapeType="1"/>
          </p:cNvSpPr>
          <p:nvPr/>
        </p:nvSpPr>
        <p:spPr bwMode="auto">
          <a:xfrm>
            <a:off x="4687139" y="3330685"/>
            <a:ext cx="847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80" name="Text Box 8"/>
          <p:cNvSpPr txBox="1">
            <a:spLocks noChangeArrowheads="1"/>
          </p:cNvSpPr>
          <p:nvPr/>
        </p:nvSpPr>
        <p:spPr bwMode="auto">
          <a:xfrm>
            <a:off x="4222750" y="1599054"/>
            <a:ext cx="11604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>
                <a:solidFill>
                  <a:srgbClr val="000000"/>
                </a:solidFill>
                <a:ea typeface="굴림" charset="-127"/>
              </a:rPr>
              <a:t>blended energy </a:t>
            </a:r>
          </a:p>
        </p:txBody>
      </p:sp>
      <p:sp>
        <p:nvSpPr>
          <p:cNvPr id="82" name="Text Box 8"/>
          <p:cNvSpPr txBox="1">
            <a:spLocks noChangeArrowheads="1"/>
          </p:cNvSpPr>
          <p:nvPr/>
        </p:nvSpPr>
        <p:spPr bwMode="auto">
          <a:xfrm>
            <a:off x="6886626" y="1605368"/>
            <a:ext cx="9318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 dirty="0">
                <a:solidFill>
                  <a:srgbClr val="000000"/>
                </a:solidFill>
                <a:ea typeface="굴림" charset="-127"/>
              </a:rPr>
              <a:t>car demand </a:t>
            </a:r>
          </a:p>
        </p:txBody>
      </p:sp>
      <p:sp>
        <p:nvSpPr>
          <p:cNvPr id="83" name="Text Box 136"/>
          <p:cNvSpPr txBox="1">
            <a:spLocks noChangeArrowheads="1"/>
          </p:cNvSpPr>
          <p:nvPr/>
        </p:nvSpPr>
        <p:spPr bwMode="auto">
          <a:xfrm>
            <a:off x="6228643" y="1786753"/>
            <a:ext cx="169790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2,000 billion km/year(5)</a:t>
            </a:r>
          </a:p>
        </p:txBody>
      </p:sp>
      <p:sp>
        <p:nvSpPr>
          <p:cNvPr id="84" name="Line 243"/>
          <p:cNvSpPr>
            <a:spLocks noChangeShapeType="1"/>
          </p:cNvSpPr>
          <p:nvPr/>
        </p:nvSpPr>
        <p:spPr bwMode="auto">
          <a:xfrm>
            <a:off x="7352557" y="2143566"/>
            <a:ext cx="0" cy="287216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85" name="Line 246"/>
          <p:cNvSpPr>
            <a:spLocks noChangeShapeType="1"/>
          </p:cNvSpPr>
          <p:nvPr/>
        </p:nvSpPr>
        <p:spPr bwMode="auto">
          <a:xfrm>
            <a:off x="6584207" y="4572239"/>
            <a:ext cx="7715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86" name="Text Box 247"/>
          <p:cNvSpPr txBox="1">
            <a:spLocks noChangeArrowheads="1"/>
          </p:cNvSpPr>
          <p:nvPr/>
        </p:nvSpPr>
        <p:spPr bwMode="auto">
          <a:xfrm>
            <a:off x="1408752" y="2761104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87" name="Text Box 248"/>
          <p:cNvSpPr txBox="1">
            <a:spLocks noChangeArrowheads="1"/>
          </p:cNvSpPr>
          <p:nvPr/>
        </p:nvSpPr>
        <p:spPr bwMode="auto">
          <a:xfrm>
            <a:off x="1377392" y="3446156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88" name="Text Box 249"/>
          <p:cNvSpPr txBox="1">
            <a:spLocks noChangeArrowheads="1"/>
          </p:cNvSpPr>
          <p:nvPr/>
        </p:nvSpPr>
        <p:spPr bwMode="auto">
          <a:xfrm>
            <a:off x="1399308" y="4220293"/>
            <a:ext cx="5008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1kWh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89" name="Text Box 252"/>
          <p:cNvSpPr txBox="1">
            <a:spLocks noChangeArrowheads="1"/>
          </p:cNvSpPr>
          <p:nvPr/>
        </p:nvSpPr>
        <p:spPr bwMode="auto">
          <a:xfrm>
            <a:off x="4026335" y="3912620"/>
            <a:ext cx="6703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90" name="Text Box 253"/>
          <p:cNvSpPr txBox="1">
            <a:spLocks noChangeArrowheads="1"/>
          </p:cNvSpPr>
          <p:nvPr/>
        </p:nvSpPr>
        <p:spPr bwMode="auto">
          <a:xfrm>
            <a:off x="6533407" y="2181879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15km</a:t>
            </a:r>
          </a:p>
        </p:txBody>
      </p:sp>
      <p:sp>
        <p:nvSpPr>
          <p:cNvPr id="91" name="Line 257"/>
          <p:cNvSpPr>
            <a:spLocks noChangeShapeType="1"/>
          </p:cNvSpPr>
          <p:nvPr/>
        </p:nvSpPr>
        <p:spPr bwMode="auto">
          <a:xfrm flipV="1">
            <a:off x="1891246" y="3975986"/>
            <a:ext cx="1212561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92" name="Text Box 259"/>
          <p:cNvSpPr txBox="1">
            <a:spLocks noChangeArrowheads="1"/>
          </p:cNvSpPr>
          <p:nvPr/>
        </p:nvSpPr>
        <p:spPr bwMode="auto">
          <a:xfrm>
            <a:off x="4818255" y="3138175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94" name="Text Box 261"/>
          <p:cNvSpPr txBox="1">
            <a:spLocks noChangeArrowheads="1"/>
          </p:cNvSpPr>
          <p:nvPr/>
        </p:nvSpPr>
        <p:spPr bwMode="auto">
          <a:xfrm>
            <a:off x="4781814" y="4376795"/>
            <a:ext cx="59182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10KWh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95" name="Text Box 262"/>
          <p:cNvSpPr txBox="1">
            <a:spLocks noChangeArrowheads="1"/>
          </p:cNvSpPr>
          <p:nvPr/>
        </p:nvSpPr>
        <p:spPr bwMode="auto">
          <a:xfrm>
            <a:off x="4843915" y="2271609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96" name="Line 271"/>
          <p:cNvSpPr>
            <a:spLocks noChangeShapeType="1"/>
          </p:cNvSpPr>
          <p:nvPr/>
        </p:nvSpPr>
        <p:spPr bwMode="auto">
          <a:xfrm>
            <a:off x="1413407" y="3658040"/>
            <a:ext cx="685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97" name="Line 272"/>
          <p:cNvSpPr>
            <a:spLocks noChangeShapeType="1"/>
          </p:cNvSpPr>
          <p:nvPr/>
        </p:nvSpPr>
        <p:spPr bwMode="auto">
          <a:xfrm flipV="1">
            <a:off x="2324633" y="4600814"/>
            <a:ext cx="322367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99" name="Text Box 274"/>
          <p:cNvSpPr txBox="1">
            <a:spLocks noChangeArrowheads="1"/>
          </p:cNvSpPr>
          <p:nvPr/>
        </p:nvSpPr>
        <p:spPr bwMode="auto">
          <a:xfrm>
            <a:off x="2332668" y="3750839"/>
            <a:ext cx="7260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9/10 litter </a:t>
            </a:r>
          </a:p>
        </p:txBody>
      </p:sp>
      <p:sp>
        <p:nvSpPr>
          <p:cNvPr id="102" name="Text Box 253"/>
          <p:cNvSpPr txBox="1">
            <a:spLocks noChangeArrowheads="1"/>
          </p:cNvSpPr>
          <p:nvPr/>
        </p:nvSpPr>
        <p:spPr bwMode="auto">
          <a:xfrm>
            <a:off x="6511182" y="4329729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100km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103" name="Line 271"/>
          <p:cNvSpPr>
            <a:spLocks noChangeShapeType="1"/>
          </p:cNvSpPr>
          <p:nvPr/>
        </p:nvSpPr>
        <p:spPr bwMode="auto">
          <a:xfrm>
            <a:off x="6596718" y="2453340"/>
            <a:ext cx="76044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0" name="Line 272"/>
          <p:cNvSpPr>
            <a:spLocks noChangeShapeType="1"/>
          </p:cNvSpPr>
          <p:nvPr/>
        </p:nvSpPr>
        <p:spPr bwMode="auto">
          <a:xfrm flipV="1">
            <a:off x="2324633" y="3552965"/>
            <a:ext cx="3209101" cy="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1" name="Text Box 260"/>
          <p:cNvSpPr txBox="1">
            <a:spLocks noChangeArrowheads="1"/>
          </p:cNvSpPr>
          <p:nvPr/>
        </p:nvSpPr>
        <p:spPr bwMode="auto">
          <a:xfrm>
            <a:off x="4781831" y="3363579"/>
            <a:ext cx="5277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3KWh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112" name="Line 237"/>
          <p:cNvSpPr>
            <a:spLocks noChangeShapeType="1"/>
          </p:cNvSpPr>
          <p:nvPr/>
        </p:nvSpPr>
        <p:spPr bwMode="auto">
          <a:xfrm>
            <a:off x="6585534" y="3424897"/>
            <a:ext cx="7715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3" name="Text Box 253"/>
          <p:cNvSpPr txBox="1">
            <a:spLocks noChangeArrowheads="1"/>
          </p:cNvSpPr>
          <p:nvPr/>
        </p:nvSpPr>
        <p:spPr bwMode="auto">
          <a:xfrm>
            <a:off x="6513903" y="3192736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50km</a:t>
            </a:r>
          </a:p>
        </p:txBody>
      </p:sp>
      <p:sp>
        <p:nvSpPr>
          <p:cNvPr id="106" name="Rectangle 7"/>
          <p:cNvSpPr>
            <a:spLocks noChangeArrowheads="1"/>
          </p:cNvSpPr>
          <p:nvPr/>
        </p:nvSpPr>
        <p:spPr bwMode="auto">
          <a:xfrm>
            <a:off x="5544673" y="3261623"/>
            <a:ext cx="1033871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  <a:ea typeface="굴림" charset="-127"/>
              </a:rPr>
              <a:t>  plug-in hybrid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542638" y="3261199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6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21" name="Rectangle 7"/>
          <p:cNvSpPr>
            <a:spLocks noChangeArrowheads="1"/>
          </p:cNvSpPr>
          <p:nvPr/>
        </p:nvSpPr>
        <p:spPr bwMode="auto">
          <a:xfrm>
            <a:off x="5541576" y="2264795"/>
            <a:ext cx="1050501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  <a:ea typeface="굴림" charset="-127"/>
              </a:rPr>
              <a:t>    </a:t>
            </a:r>
            <a:r>
              <a:rPr lang="en-US" altLang="ko-KR" sz="1000" kern="0" dirty="0">
                <a:solidFill>
                  <a:srgbClr val="000000"/>
                </a:solidFill>
              </a:rPr>
              <a:t>middle car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5542173" y="2264779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5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23" name="Rectangle 7"/>
          <p:cNvSpPr>
            <a:spLocks noChangeArrowheads="1"/>
          </p:cNvSpPr>
          <p:nvPr/>
        </p:nvSpPr>
        <p:spPr bwMode="auto">
          <a:xfrm>
            <a:off x="5537190" y="4392322"/>
            <a:ext cx="1054887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    electric car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537133" y="4389306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>
                <a:solidFill>
                  <a:srgbClr val="FF0000"/>
                </a:solidFill>
              </a:rPr>
              <a:t>7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5" name="Rectangle 7"/>
          <p:cNvSpPr>
            <a:spLocks noChangeArrowheads="1"/>
          </p:cNvSpPr>
          <p:nvPr/>
        </p:nvSpPr>
        <p:spPr bwMode="auto">
          <a:xfrm>
            <a:off x="3106527" y="3912048"/>
            <a:ext cx="828675" cy="361171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    BE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3105066" y="3912839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>
                <a:solidFill>
                  <a:srgbClr val="FF0000"/>
                </a:solidFill>
              </a:rPr>
              <a:t>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7" name="Rectangle 7"/>
          <p:cNvSpPr>
            <a:spLocks noChangeArrowheads="1"/>
          </p:cNvSpPr>
          <p:nvPr/>
        </p:nvSpPr>
        <p:spPr bwMode="auto">
          <a:xfrm>
            <a:off x="574598" y="4308883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electricity</a:t>
            </a: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carrier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4541" y="4305492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3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29" name="Rectangle 7"/>
          <p:cNvSpPr>
            <a:spLocks noChangeArrowheads="1"/>
          </p:cNvSpPr>
          <p:nvPr/>
        </p:nvSpPr>
        <p:spPr bwMode="auto">
          <a:xfrm>
            <a:off x="586377" y="3491702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indent="85725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bio ethanol</a:t>
            </a:r>
          </a:p>
          <a:p>
            <a:pPr indent="85725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carrier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586320" y="3487534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2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31" name="Rectangle 7"/>
          <p:cNvSpPr>
            <a:spLocks noChangeArrowheads="1"/>
          </p:cNvSpPr>
          <p:nvPr/>
        </p:nvSpPr>
        <p:spPr bwMode="auto">
          <a:xfrm>
            <a:off x="586377" y="2803281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indent="88900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oil carrier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586376" y="2799025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1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77" name="Line 243"/>
          <p:cNvSpPr>
            <a:spLocks noChangeShapeType="1"/>
          </p:cNvSpPr>
          <p:nvPr/>
        </p:nvSpPr>
        <p:spPr bwMode="auto">
          <a:xfrm>
            <a:off x="4681537" y="2088714"/>
            <a:ext cx="0" cy="287216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108" name="Line 243"/>
          <p:cNvSpPr>
            <a:spLocks noChangeShapeType="1"/>
          </p:cNvSpPr>
          <p:nvPr/>
        </p:nvSpPr>
        <p:spPr bwMode="auto">
          <a:xfrm flipH="1">
            <a:off x="2317488" y="2417026"/>
            <a:ext cx="0" cy="25438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109" name="Line 243"/>
          <p:cNvSpPr>
            <a:spLocks noChangeShapeType="1"/>
          </p:cNvSpPr>
          <p:nvPr/>
        </p:nvSpPr>
        <p:spPr bwMode="auto">
          <a:xfrm flipH="1">
            <a:off x="2103970" y="2181879"/>
            <a:ext cx="1364" cy="25438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4" name="Line 243"/>
          <p:cNvSpPr>
            <a:spLocks noChangeShapeType="1"/>
          </p:cNvSpPr>
          <p:nvPr/>
        </p:nvSpPr>
        <p:spPr bwMode="auto">
          <a:xfrm flipH="1">
            <a:off x="1891245" y="2036222"/>
            <a:ext cx="1364" cy="25438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70" name="Text Box 8"/>
          <p:cNvSpPr txBox="1">
            <a:spLocks noChangeArrowheads="1"/>
          </p:cNvSpPr>
          <p:nvPr/>
        </p:nvSpPr>
        <p:spPr bwMode="auto">
          <a:xfrm>
            <a:off x="572121" y="4891133"/>
            <a:ext cx="89845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>
                <a:solidFill>
                  <a:srgbClr val="000000"/>
                </a:solidFill>
                <a:ea typeface="굴림" charset="-127"/>
              </a:rPr>
              <a:t>energy tech</a:t>
            </a:r>
          </a:p>
        </p:txBody>
      </p:sp>
      <p:sp>
        <p:nvSpPr>
          <p:cNvPr id="71" name="Text Box 8"/>
          <p:cNvSpPr txBox="1">
            <a:spLocks noChangeArrowheads="1"/>
          </p:cNvSpPr>
          <p:nvPr/>
        </p:nvSpPr>
        <p:spPr bwMode="auto">
          <a:xfrm>
            <a:off x="3154537" y="4891133"/>
            <a:ext cx="94288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>
                <a:solidFill>
                  <a:srgbClr val="000000"/>
                </a:solidFill>
                <a:ea typeface="굴림" charset="-127"/>
              </a:rPr>
              <a:t>process tech</a:t>
            </a:r>
          </a:p>
        </p:txBody>
      </p:sp>
      <p:sp>
        <p:nvSpPr>
          <p:cNvPr id="81" name="Text Box 8"/>
          <p:cNvSpPr txBox="1">
            <a:spLocks noChangeArrowheads="1"/>
          </p:cNvSpPr>
          <p:nvPr/>
        </p:nvSpPr>
        <p:spPr bwMode="auto">
          <a:xfrm>
            <a:off x="5474732" y="4891133"/>
            <a:ext cx="9701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>
                <a:solidFill>
                  <a:srgbClr val="000000"/>
                </a:solidFill>
                <a:ea typeface="굴림" charset="-127"/>
              </a:rPr>
              <a:t>demand tech</a:t>
            </a: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RES example : transportation</a:t>
            </a:r>
            <a:endParaRPr lang="ko-KR" altLang="en-US" b="0" dirty="0"/>
          </a:p>
        </p:txBody>
      </p:sp>
      <p:sp>
        <p:nvSpPr>
          <p:cNvPr id="76" name="Text Box 274"/>
          <p:cNvSpPr txBox="1">
            <a:spLocks noChangeArrowheads="1"/>
          </p:cNvSpPr>
          <p:nvPr/>
        </p:nvSpPr>
        <p:spPr bwMode="auto">
          <a:xfrm>
            <a:off x="2373931" y="4022127"/>
            <a:ext cx="7260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1/9 litter </a:t>
            </a:r>
          </a:p>
        </p:txBody>
      </p:sp>
      <p:sp>
        <p:nvSpPr>
          <p:cNvPr id="116" name="Text Box 136"/>
          <p:cNvSpPr txBox="1">
            <a:spLocks noChangeArrowheads="1"/>
          </p:cNvSpPr>
          <p:nvPr/>
        </p:nvSpPr>
        <p:spPr bwMode="auto">
          <a:xfrm>
            <a:off x="792814" y="930223"/>
            <a:ext cx="617027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400" kern="0" dirty="0">
                <a:solidFill>
                  <a:srgbClr val="000000"/>
                </a:solidFill>
              </a:rPr>
              <a:t> RES(Reference Energy System) denotes energy flows to satisfy a given demand</a:t>
            </a:r>
          </a:p>
        </p:txBody>
      </p:sp>
    </p:spTree>
    <p:extLst>
      <p:ext uri="{BB962C8B-B14F-4D97-AF65-F5344CB8AC3E}">
        <p14:creationId xmlns:p14="http://schemas.microsoft.com/office/powerpoint/2010/main" val="3887699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(Basic LP vi) gams coding</a:t>
            </a: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E463F-3C21-4925-9D63-7FFCEC4373DE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4987D33-8704-44B3-9F33-9A7C27629698}"/>
              </a:ext>
            </a:extLst>
          </p:cNvPr>
          <p:cNvSpPr/>
          <p:nvPr/>
        </p:nvSpPr>
        <p:spPr>
          <a:xfrm>
            <a:off x="6860720" y="341927"/>
            <a:ext cx="12346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tr_model_vi.gms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524268" y="830432"/>
                <a:ext cx="5081130" cy="10464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S</a:t>
                </a:r>
                <a:r>
                  <a:rPr lang="ko-KR" altLang="en-US" sz="1000" dirty="0"/>
                  <a:t>(*)       </a:t>
                </a:r>
                <a:r>
                  <a:rPr lang="ko-KR" altLang="en-US" sz="1000" dirty="0" err="1"/>
                  <a:t>superset</a:t>
                </a:r>
                <a:r>
                  <a:rPr lang="ko-KR" altLang="en-US" sz="1000" dirty="0"/>
                  <a:t> of </a:t>
                </a:r>
                <a:r>
                  <a:rPr lang="ko-KR" altLang="en-US" sz="1000" dirty="0" err="1"/>
                  <a:t>T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including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historic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years</a:t>
                </a:r>
                <a:r>
                  <a:rPr lang="ko-KR" altLang="en-US" sz="1000" dirty="0"/>
                  <a:t> and </a:t>
                </a:r>
                <a:r>
                  <a:rPr lang="ko-KR" altLang="en-US" sz="1000" dirty="0" err="1"/>
                  <a:t>time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periods</a:t>
                </a:r>
                <a:r>
                  <a:rPr lang="ko-KR" altLang="en-US" sz="1000" dirty="0"/>
                  <a:t>    / </a:t>
                </a:r>
                <a:r>
                  <a:rPr lang="en-US" altLang="ko-KR" sz="1000" dirty="0" err="1"/>
                  <a:t>pr2006</a:t>
                </a:r>
                <a:r>
                  <a:rPr lang="en-US" altLang="ko-KR" sz="1000" dirty="0"/>
                  <a:t>*</a:t>
                </a:r>
                <a:r>
                  <a:rPr lang="en-US" altLang="ko-KR" sz="1000" dirty="0" err="1"/>
                  <a:t>pr2014</a:t>
                </a:r>
                <a:r>
                  <a:rPr lang="en-US" altLang="ko-KR" sz="1000" dirty="0"/>
                  <a:t>, 1*36</a:t>
                </a:r>
                <a:r>
                  <a:rPr lang="ko-KR" altLang="en-US" sz="1000" dirty="0"/>
                  <a:t> /</a:t>
                </a:r>
              </a:p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T</a:t>
                </a:r>
                <a:r>
                  <a:rPr lang="ko-KR" altLang="en-US" sz="1000" dirty="0"/>
                  <a:t>(</a:t>
                </a:r>
                <a:r>
                  <a:rPr lang="ko-KR" altLang="en-US" sz="1000" dirty="0" err="1"/>
                  <a:t>s</a:t>
                </a:r>
                <a:r>
                  <a:rPr lang="ko-KR" altLang="en-US" sz="1000" dirty="0"/>
                  <a:t>)       </a:t>
                </a:r>
                <a:r>
                  <a:rPr lang="ko-KR" altLang="en-US" sz="1000" dirty="0" err="1"/>
                  <a:t>time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periods</a:t>
                </a:r>
                <a:r>
                  <a:rPr lang="ko-KR" altLang="en-US" sz="1000" dirty="0"/>
                  <a:t>    /</a:t>
                </a:r>
                <a:r>
                  <a:rPr lang="en-US" altLang="ko-KR" sz="1000" dirty="0"/>
                  <a:t>1*36</a:t>
                </a:r>
                <a:r>
                  <a:rPr lang="ko-KR" altLang="en-US" sz="1000" dirty="0"/>
                  <a:t>  /                 </a:t>
                </a:r>
                <a14:m>
                  <m:oMath xmlns:m="http://schemas.openxmlformats.org/officeDocument/2006/math">
                    <m:r>
                      <a:rPr lang="en-US" altLang="ko-KR" sz="1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ko-KR" altLang="en-US" sz="1000" dirty="0"/>
              </a:p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I</a:t>
                </a:r>
                <a:r>
                  <a:rPr lang="ko-KR" altLang="en-US" sz="1000" dirty="0"/>
                  <a:t>(*)       </a:t>
                </a:r>
                <a:r>
                  <a:rPr lang="ko-KR" altLang="en-US" sz="1000" dirty="0" err="1"/>
                  <a:t>technologies</a:t>
                </a:r>
                <a:r>
                  <a:rPr lang="ko-KR" altLang="en-US" sz="1000" dirty="0"/>
                  <a:t>    /  /                            </a:t>
                </a:r>
                <a14:m>
                  <m:oMath xmlns:m="http://schemas.openxmlformats.org/officeDocument/2006/math"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ko-KR" altLang="en-US" sz="1000" dirty="0"/>
              </a:p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I_0</a:t>
                </a:r>
                <a:r>
                  <a:rPr lang="ko-KR" altLang="en-US" sz="1000" dirty="0"/>
                  <a:t>(</a:t>
                </a:r>
                <a:r>
                  <a:rPr lang="ko-KR" altLang="en-US" sz="1000" dirty="0" err="1"/>
                  <a:t>i</a:t>
                </a:r>
                <a:r>
                  <a:rPr lang="ko-KR" altLang="en-US" sz="1000" dirty="0"/>
                  <a:t>)  </a:t>
                </a:r>
                <a:r>
                  <a:rPr lang="ko-KR" altLang="en-US" sz="1000" dirty="0" err="1"/>
                  <a:t>technologies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with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no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cap</a:t>
                </a:r>
                <a:r>
                  <a:rPr lang="ko-KR" altLang="en-US" sz="1000" dirty="0"/>
                  <a:t>. </a:t>
                </a:r>
                <a:r>
                  <a:rPr lang="ko-KR" altLang="en-US" sz="1000" dirty="0" err="1"/>
                  <a:t>constraint</a:t>
                </a:r>
                <a:r>
                  <a:rPr lang="ko-KR" altLang="en-US" sz="1000" dirty="0"/>
                  <a:t>   / </a:t>
                </a:r>
                <a:r>
                  <a:rPr lang="en-US" altLang="ko-KR" sz="1000" dirty="0"/>
                  <a:t>1*7</a:t>
                </a:r>
                <a:r>
                  <a:rPr lang="ko-KR" altLang="en-US" sz="1000" dirty="0"/>
                  <a:t> /           </a:t>
                </a:r>
                <a14:m>
                  <m:oMath xmlns:m="http://schemas.openxmlformats.org/officeDocument/2006/math"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ko-KR" altLang="en-US" sz="1000" dirty="0"/>
              </a:p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I_v</a:t>
                </a:r>
                <a:r>
                  <a:rPr lang="ko-KR" altLang="en-US" sz="1000" dirty="0"/>
                  <a:t>(</a:t>
                </a:r>
                <a:r>
                  <a:rPr lang="ko-KR" altLang="en-US" sz="1000" dirty="0" err="1"/>
                  <a:t>i</a:t>
                </a:r>
                <a:r>
                  <a:rPr lang="ko-KR" altLang="en-US" sz="1000" dirty="0"/>
                  <a:t>)  </a:t>
                </a:r>
                <a:r>
                  <a:rPr lang="ko-KR" altLang="en-US" sz="1000" dirty="0" err="1"/>
                  <a:t>technologies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with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vintage</a:t>
                </a:r>
                <a:r>
                  <a:rPr lang="ko-KR" altLang="en-US" sz="1000" dirty="0"/>
                  <a:t>   /  </a:t>
                </a:r>
                <a:r>
                  <a:rPr lang="en-US" altLang="ko-KR" sz="1000" dirty="0"/>
                  <a:t>8, 9, 10,11 </a:t>
                </a:r>
                <a:r>
                  <a:rPr lang="ko-KR" altLang="en-US" sz="1000" dirty="0"/>
                  <a:t>/                 </a:t>
                </a:r>
                <a14:m>
                  <m:oMath xmlns:m="http://schemas.openxmlformats.org/officeDocument/2006/math"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altLang="ko-KR" sz="1000" dirty="0"/>
              </a:p>
              <a:p>
                <a:r>
                  <a:rPr lang="en-US" altLang="ko-KR" sz="1000" dirty="0"/>
                  <a:t> </a:t>
                </a:r>
                <a:endParaRPr lang="ko-KR" altLang="en-US" sz="1000" dirty="0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68" y="830432"/>
                <a:ext cx="5081130" cy="10464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521396" y="1842958"/>
                <a:ext cx="2298004" cy="751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x_vi</a:t>
                </a:r>
                <a:r>
                  <a:rPr lang="ko-KR" altLang="en-US" sz="1000" dirty="0"/>
                  <a:t>(</a:t>
                </a:r>
                <a:r>
                  <a:rPr lang="ko-KR" altLang="en-US" sz="1000" dirty="0" err="1"/>
                  <a:t>i,s,t</a:t>
                </a:r>
                <a:r>
                  <a:rPr lang="ko-KR" altLang="en-US" sz="1000" dirty="0"/>
                  <a:t>)</a:t>
                </a:r>
                <a:r>
                  <a:rPr lang="en-US" altLang="ko-KR" sz="100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000">
                            <a:solidFill>
                              <a:srgbClr val="00000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en-US" altLang="ko-KR" sz="1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ko-KR" sz="1000" dirty="0"/>
                      <m:t> 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000">
                        <a:solidFill>
                          <a:srgbClr val="000000"/>
                        </a:solidFill>
                        <a:latin typeface="Cambria Math"/>
                      </a:rPr>
                      <m:t>𝑠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ko-KR" altLang="en-US" sz="1000" dirty="0"/>
              </a:p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y</a:t>
                </a:r>
                <a:r>
                  <a:rPr lang="ko-KR" altLang="en-US" sz="1000" dirty="0"/>
                  <a:t>(</a:t>
                </a:r>
                <a:r>
                  <a:rPr lang="ko-KR" altLang="en-US" sz="1000" dirty="0" err="1"/>
                  <a:t>i,t</a:t>
                </a:r>
                <a:r>
                  <a:rPr lang="ko-KR" altLang="en-US" sz="1000" dirty="0"/>
                  <a:t>) </a:t>
                </a:r>
                <a:r>
                  <a:rPr lang="en-US" altLang="ko-KR" sz="100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sz="1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ko-KR" sz="1000" dirty="0"/>
                      <m:t> 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ko-KR" sz="1000" dirty="0"/>
              </a:p>
              <a:p>
                <a:r>
                  <a:rPr lang="en-US" altLang="ko-KR" sz="1000" dirty="0"/>
                  <a:t>eff(</a:t>
                </a:r>
                <a:r>
                  <a:rPr lang="en-US" altLang="ko-KR" sz="1000" dirty="0" err="1"/>
                  <a:t>i,t</a:t>
                </a:r>
                <a:r>
                  <a:rPr lang="en-US" altLang="ko-KR" sz="1000" dirty="0"/>
                  <a:t>) 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ko-KR" sz="1000" dirty="0"/>
                      <m:t> 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ko-KR" sz="1000" dirty="0"/>
              </a:p>
              <a:p>
                <a:r>
                  <a:rPr lang="en-US" altLang="ko-KR" sz="1000" dirty="0" err="1"/>
                  <a:t>X_out</a:t>
                </a:r>
                <a:r>
                  <a:rPr lang="en-US" altLang="ko-KR" sz="1000" dirty="0"/>
                  <a:t>(</a:t>
                </a:r>
                <a:r>
                  <a:rPr lang="en-US" altLang="ko-KR" sz="1000" dirty="0" err="1"/>
                  <a:t>i,t</a:t>
                </a:r>
                <a:r>
                  <a:rPr lang="en-US" altLang="ko-KR" sz="1000" dirty="0"/>
                  <a:t>) 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endParaRPr lang="en-US" altLang="ko-KR" sz="1000" dirty="0"/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96" y="1842958"/>
                <a:ext cx="2298004" cy="751039"/>
              </a:xfrm>
              <a:prstGeom prst="rect">
                <a:avLst/>
              </a:prstGeom>
              <a:blipFill>
                <a:blip r:embed="rId3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/>
          <p:cNvSpPr/>
          <p:nvPr/>
        </p:nvSpPr>
        <p:spPr>
          <a:xfrm>
            <a:off x="443175" y="3546818"/>
            <a:ext cx="8408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x_sum_vi_dummy</a:t>
            </a:r>
            <a:r>
              <a:rPr lang="en-US" altLang="ko-KR" dirty="0"/>
              <a:t>(</a:t>
            </a:r>
            <a:r>
              <a:rPr lang="en-US" altLang="ko-KR" dirty="0" err="1"/>
              <a:t>i,t</a:t>
            </a:r>
            <a:r>
              <a:rPr lang="en-US" altLang="ko-KR" dirty="0"/>
              <a:t>)$(</a:t>
            </a:r>
            <a:r>
              <a:rPr lang="en-US" altLang="ko-KR" dirty="0" err="1"/>
              <a:t>I_v</a:t>
            </a:r>
            <a:r>
              <a:rPr lang="en-US" altLang="ko-KR" dirty="0"/>
              <a:t>(</a:t>
            </a:r>
            <a:r>
              <a:rPr lang="en-US" altLang="ko-KR" dirty="0" err="1"/>
              <a:t>i</a:t>
            </a:r>
            <a:r>
              <a:rPr lang="en-US" altLang="ko-KR" dirty="0"/>
              <a:t>))..</a:t>
            </a:r>
          </a:p>
          <a:p>
            <a:r>
              <a:rPr lang="en-US" altLang="ko-KR" dirty="0"/>
              <a:t>                       x(</a:t>
            </a:r>
            <a:r>
              <a:rPr lang="en-US" altLang="ko-KR" dirty="0" err="1"/>
              <a:t>i,t</a:t>
            </a:r>
            <a:r>
              <a:rPr lang="en-US" altLang="ko-KR" dirty="0"/>
              <a:t>) =e=  sum(s$( </a:t>
            </a:r>
            <a:r>
              <a:rPr lang="en-US" altLang="ko-KR" dirty="0" err="1"/>
              <a:t>ord</a:t>
            </a:r>
            <a:r>
              <a:rPr lang="en-US" altLang="ko-KR" dirty="0"/>
              <a:t>(s)&gt;=(</a:t>
            </a:r>
            <a:r>
              <a:rPr lang="en-US" altLang="ko-KR" dirty="0" err="1"/>
              <a:t>ord</a:t>
            </a:r>
            <a:r>
              <a:rPr lang="en-US" altLang="ko-KR" dirty="0"/>
              <a:t>(t)-life(</a:t>
            </a:r>
            <a:r>
              <a:rPr lang="en-US" altLang="ko-KR" dirty="0" err="1"/>
              <a:t>i</a:t>
            </a:r>
            <a:r>
              <a:rPr lang="en-US" altLang="ko-KR" dirty="0"/>
              <a:t>)+1+(</a:t>
            </a:r>
            <a:r>
              <a:rPr lang="en-US" altLang="ko-KR" dirty="0" err="1"/>
              <a:t>l_max</a:t>
            </a:r>
            <a:r>
              <a:rPr lang="en-US" altLang="ko-KR" dirty="0"/>
              <a:t>-1)) and </a:t>
            </a:r>
            <a:r>
              <a:rPr lang="en-US" altLang="ko-KR" dirty="0" err="1"/>
              <a:t>ord</a:t>
            </a:r>
            <a:r>
              <a:rPr lang="en-US" altLang="ko-KR" dirty="0"/>
              <a:t>(s)&lt;</a:t>
            </a:r>
            <a:r>
              <a:rPr lang="en-US" altLang="ko-KR" dirty="0" err="1"/>
              <a:t>l_max</a:t>
            </a:r>
            <a:r>
              <a:rPr lang="en-US" altLang="ko-KR" dirty="0"/>
              <a:t>), </a:t>
            </a:r>
            <a:r>
              <a:rPr lang="en-US" altLang="ko-KR" dirty="0" err="1"/>
              <a:t>x_vi</a:t>
            </a:r>
            <a:r>
              <a:rPr lang="en-US" altLang="ko-KR" dirty="0"/>
              <a:t>(</a:t>
            </a:r>
            <a:r>
              <a:rPr lang="en-US" altLang="ko-KR" dirty="0" err="1"/>
              <a:t>i,s,t</a:t>
            </a:r>
            <a:r>
              <a:rPr lang="en-US" altLang="ko-KR" dirty="0"/>
              <a:t>) )</a:t>
            </a:r>
          </a:p>
          <a:p>
            <a:r>
              <a:rPr lang="en-US" altLang="ko-KR" dirty="0"/>
              <a:t>                        +sum(s$( ((</a:t>
            </a:r>
            <a:r>
              <a:rPr lang="en-US" altLang="ko-KR" dirty="0" err="1"/>
              <a:t>ord</a:t>
            </a:r>
            <a:r>
              <a:rPr lang="en-US" altLang="ko-KR" dirty="0"/>
              <a:t>(s)-</a:t>
            </a:r>
            <a:r>
              <a:rPr lang="en-US" altLang="ko-KR" dirty="0" err="1"/>
              <a:t>l_max+1</a:t>
            </a:r>
            <a:r>
              <a:rPr lang="en-US" altLang="ko-KR" dirty="0"/>
              <a:t>)&gt;=1 and (</a:t>
            </a:r>
            <a:r>
              <a:rPr lang="en-US" altLang="ko-KR" dirty="0" err="1"/>
              <a:t>ord</a:t>
            </a:r>
            <a:r>
              <a:rPr lang="en-US" altLang="ko-KR" dirty="0"/>
              <a:t>(s)-</a:t>
            </a:r>
            <a:r>
              <a:rPr lang="en-US" altLang="ko-KR" dirty="0" err="1"/>
              <a:t>l_max+1</a:t>
            </a:r>
            <a:r>
              <a:rPr lang="en-US" altLang="ko-KR" dirty="0"/>
              <a:t>)&gt;=</a:t>
            </a:r>
            <a:r>
              <a:rPr lang="en-US" altLang="ko-KR" dirty="0" err="1"/>
              <a:t>ord</a:t>
            </a:r>
            <a:r>
              <a:rPr lang="en-US" altLang="ko-KR" dirty="0"/>
              <a:t>(t)-life(</a:t>
            </a:r>
            <a:r>
              <a:rPr lang="en-US" altLang="ko-KR" dirty="0" err="1"/>
              <a:t>i</a:t>
            </a:r>
            <a:r>
              <a:rPr lang="en-US" altLang="ko-KR" dirty="0"/>
              <a:t>)+1) and (</a:t>
            </a:r>
            <a:r>
              <a:rPr lang="en-US" altLang="ko-KR" dirty="0" err="1"/>
              <a:t>ord</a:t>
            </a:r>
            <a:r>
              <a:rPr lang="en-US" altLang="ko-KR" dirty="0"/>
              <a:t>(s)-</a:t>
            </a:r>
            <a:r>
              <a:rPr lang="en-US" altLang="ko-KR" dirty="0" err="1"/>
              <a:t>l_max+1</a:t>
            </a:r>
            <a:r>
              <a:rPr lang="en-US" altLang="ko-KR" dirty="0"/>
              <a:t>)&lt;=</a:t>
            </a:r>
            <a:r>
              <a:rPr lang="en-US" altLang="ko-KR" dirty="0" err="1"/>
              <a:t>ord</a:t>
            </a:r>
            <a:r>
              <a:rPr lang="en-US" altLang="ko-KR" dirty="0"/>
              <a:t>(t) ), </a:t>
            </a:r>
            <a:r>
              <a:rPr lang="en-US" altLang="ko-KR" dirty="0" err="1"/>
              <a:t>x_vi</a:t>
            </a:r>
            <a:r>
              <a:rPr lang="en-US" altLang="ko-KR" dirty="0"/>
              <a:t>(</a:t>
            </a:r>
            <a:r>
              <a:rPr lang="en-US" altLang="ko-KR" dirty="0" err="1"/>
              <a:t>i,s,t</a:t>
            </a:r>
            <a:r>
              <a:rPr lang="en-US" altLang="ko-KR" dirty="0"/>
              <a:t>)) ;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/>
              <p:cNvSpPr/>
              <p:nvPr/>
            </p:nvSpPr>
            <p:spPr>
              <a:xfrm>
                <a:off x="762000" y="2752019"/>
                <a:ext cx="3991414" cy="636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indent="179705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+1</m:t>
                          </m:r>
                        </m:sub>
                        <m:sup>
                          <m:r>
                            <a:rPr lang="en-US" altLang="ko-KR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  <m:e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ko-KR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en-US" altLang="ko-KR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func>
                        </m:sub>
                        <m:sup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𝑖</m:t>
                      </m:r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∈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, </m:t>
                      </m:r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altLang="ko-KR" dirty="0">
                  <a:solidFill>
                    <a:srgbClr val="000000"/>
                  </a:solidFill>
                  <a:latin typeface="Times New Roman"/>
                  <a:ea typeface="SimSun"/>
                </a:endParaRPr>
              </a:p>
            </p:txBody>
          </p:sp>
        </mc:Choice>
        <mc:Fallback xmlns=""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2752019"/>
                <a:ext cx="3991414" cy="636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1033D5B2-6790-4B11-8A82-7B011ECB8F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700" y="4193149"/>
            <a:ext cx="9906000" cy="214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4154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(Basic LP vi) gams coding</a:t>
            </a:r>
            <a:endParaRPr lang="ko-KR" altLang="en-US" b="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4987D33-8704-44B3-9F33-9A7C27629698}"/>
              </a:ext>
            </a:extLst>
          </p:cNvPr>
          <p:cNvSpPr/>
          <p:nvPr/>
        </p:nvSpPr>
        <p:spPr>
          <a:xfrm>
            <a:off x="6860720" y="341927"/>
            <a:ext cx="12346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tr_model_vi.gms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524268" y="830432"/>
                <a:ext cx="5081130" cy="13605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S</a:t>
                </a:r>
                <a:r>
                  <a:rPr lang="ko-KR" altLang="en-US" sz="1000" dirty="0"/>
                  <a:t>(*)       </a:t>
                </a:r>
                <a:r>
                  <a:rPr lang="ko-KR" altLang="en-US" sz="1000" dirty="0" err="1"/>
                  <a:t>superset</a:t>
                </a:r>
                <a:r>
                  <a:rPr lang="ko-KR" altLang="en-US" sz="1000" dirty="0"/>
                  <a:t> of </a:t>
                </a:r>
                <a:r>
                  <a:rPr lang="ko-KR" altLang="en-US" sz="1000" dirty="0" err="1"/>
                  <a:t>T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including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historic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years</a:t>
                </a:r>
                <a:r>
                  <a:rPr lang="ko-KR" altLang="en-US" sz="1000" dirty="0"/>
                  <a:t> and </a:t>
                </a:r>
                <a:r>
                  <a:rPr lang="ko-KR" altLang="en-US" sz="1000" dirty="0" err="1"/>
                  <a:t>time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periods</a:t>
                </a:r>
                <a:r>
                  <a:rPr lang="ko-KR" altLang="en-US" sz="1000" dirty="0"/>
                  <a:t>    / </a:t>
                </a:r>
                <a:r>
                  <a:rPr lang="en-US" altLang="ko-KR" sz="1000" dirty="0" err="1"/>
                  <a:t>pr2006</a:t>
                </a:r>
                <a:r>
                  <a:rPr lang="en-US" altLang="ko-KR" sz="1000" dirty="0"/>
                  <a:t>*</a:t>
                </a:r>
                <a:r>
                  <a:rPr lang="en-US" altLang="ko-KR" sz="1000" dirty="0" err="1"/>
                  <a:t>pr2014</a:t>
                </a:r>
                <a:r>
                  <a:rPr lang="en-US" altLang="ko-KR" sz="1000" dirty="0"/>
                  <a:t>, 1*36</a:t>
                </a:r>
                <a:r>
                  <a:rPr lang="ko-KR" altLang="en-US" sz="1000" dirty="0"/>
                  <a:t> /</a:t>
                </a:r>
              </a:p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T</a:t>
                </a:r>
                <a:r>
                  <a:rPr lang="ko-KR" altLang="en-US" sz="1000" dirty="0"/>
                  <a:t>(</a:t>
                </a:r>
                <a:r>
                  <a:rPr lang="ko-KR" altLang="en-US" sz="1000" dirty="0" err="1"/>
                  <a:t>s</a:t>
                </a:r>
                <a:r>
                  <a:rPr lang="ko-KR" altLang="en-US" sz="1000" dirty="0"/>
                  <a:t>)       </a:t>
                </a:r>
                <a:r>
                  <a:rPr lang="ko-KR" altLang="en-US" sz="1000" dirty="0" err="1"/>
                  <a:t>time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periods</a:t>
                </a:r>
                <a:r>
                  <a:rPr lang="ko-KR" altLang="en-US" sz="1000" dirty="0"/>
                  <a:t>    /</a:t>
                </a:r>
                <a:r>
                  <a:rPr lang="en-US" altLang="ko-KR" sz="1000" dirty="0"/>
                  <a:t>1*36</a:t>
                </a:r>
                <a:r>
                  <a:rPr lang="ko-KR" altLang="en-US" sz="1000" dirty="0"/>
                  <a:t>  /                 </a:t>
                </a:r>
                <a14:m>
                  <m:oMath xmlns:m="http://schemas.openxmlformats.org/officeDocument/2006/math">
                    <m:r>
                      <a:rPr lang="en-US" altLang="ko-KR" sz="1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ko-KR" altLang="en-US" sz="1000" dirty="0"/>
              </a:p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I</a:t>
                </a:r>
                <a:r>
                  <a:rPr lang="ko-KR" altLang="en-US" sz="1000" dirty="0"/>
                  <a:t>(*)       </a:t>
                </a:r>
                <a:r>
                  <a:rPr lang="ko-KR" altLang="en-US" sz="1000" dirty="0" err="1"/>
                  <a:t>technologies</a:t>
                </a:r>
                <a:r>
                  <a:rPr lang="ko-KR" altLang="en-US" sz="1000" dirty="0"/>
                  <a:t>    /  /                            </a:t>
                </a:r>
                <a14:m>
                  <m:oMath xmlns:m="http://schemas.openxmlformats.org/officeDocument/2006/math"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ko-KR" altLang="en-US" sz="1000" dirty="0"/>
              </a:p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I_0</a:t>
                </a:r>
                <a:r>
                  <a:rPr lang="ko-KR" altLang="en-US" sz="1000" dirty="0"/>
                  <a:t>(</a:t>
                </a:r>
                <a:r>
                  <a:rPr lang="ko-KR" altLang="en-US" sz="1000" dirty="0" err="1"/>
                  <a:t>i</a:t>
                </a:r>
                <a:r>
                  <a:rPr lang="ko-KR" altLang="en-US" sz="1000" dirty="0"/>
                  <a:t>)  </a:t>
                </a:r>
                <a:r>
                  <a:rPr lang="ko-KR" altLang="en-US" sz="1000" dirty="0" err="1"/>
                  <a:t>technologies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with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no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cap</a:t>
                </a:r>
                <a:r>
                  <a:rPr lang="ko-KR" altLang="en-US" sz="1000" dirty="0"/>
                  <a:t>. </a:t>
                </a:r>
                <a:r>
                  <a:rPr lang="ko-KR" altLang="en-US" sz="1000" dirty="0" err="1"/>
                  <a:t>constraint</a:t>
                </a:r>
                <a:r>
                  <a:rPr lang="ko-KR" altLang="en-US" sz="1000" dirty="0"/>
                  <a:t>   / </a:t>
                </a:r>
                <a:r>
                  <a:rPr lang="en-US" altLang="ko-KR" sz="1000" dirty="0"/>
                  <a:t>1*7</a:t>
                </a:r>
                <a:r>
                  <a:rPr lang="ko-KR" altLang="en-US" sz="1000" dirty="0"/>
                  <a:t> /           </a:t>
                </a:r>
                <a14:m>
                  <m:oMath xmlns:m="http://schemas.openxmlformats.org/officeDocument/2006/math"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ko-KR" altLang="en-US" sz="1000" dirty="0"/>
              </a:p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I_v</a:t>
                </a:r>
                <a:r>
                  <a:rPr lang="ko-KR" altLang="en-US" sz="1000" dirty="0"/>
                  <a:t>(</a:t>
                </a:r>
                <a:r>
                  <a:rPr lang="ko-KR" altLang="en-US" sz="1000" dirty="0" err="1"/>
                  <a:t>i</a:t>
                </a:r>
                <a:r>
                  <a:rPr lang="ko-KR" altLang="en-US" sz="1000" dirty="0"/>
                  <a:t>)  </a:t>
                </a:r>
                <a:r>
                  <a:rPr lang="ko-KR" altLang="en-US" sz="1000" dirty="0" err="1"/>
                  <a:t>technologies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with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vintage</a:t>
                </a:r>
                <a:r>
                  <a:rPr lang="ko-KR" altLang="en-US" sz="1000" dirty="0"/>
                  <a:t>   /  </a:t>
                </a:r>
                <a:r>
                  <a:rPr lang="en-US" altLang="ko-KR" sz="1000" dirty="0"/>
                  <a:t>8, 9, 10,11 </a:t>
                </a:r>
                <a:r>
                  <a:rPr lang="ko-KR" altLang="en-US" sz="1000" dirty="0"/>
                  <a:t>/                 </a:t>
                </a:r>
                <a14:m>
                  <m:oMath xmlns:m="http://schemas.openxmlformats.org/officeDocument/2006/math"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altLang="ko-KR" sz="1000" dirty="0"/>
              </a:p>
              <a:p>
                <a:r>
                  <a:rPr lang="en-US" altLang="ko-KR" sz="1000" dirty="0"/>
                  <a:t>C(</a:t>
                </a:r>
                <a:r>
                  <a:rPr lang="en-US" altLang="ko-KR" sz="1000" dirty="0" err="1"/>
                  <a:t>j,i</a:t>
                </a:r>
                <a:r>
                  <a:rPr lang="en-US" altLang="ko-KR" sz="1000" dirty="0"/>
                  <a:t>) </a:t>
                </a:r>
                <a14:m>
                  <m:oMath xmlns:m="http://schemas.openxmlformats.org/officeDocument/2006/math">
                    <m:r>
                      <a:rPr lang="en-US" altLang="ko-KR" sz="1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000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ko-KR" altLang="en-US" sz="1000" dirty="0"/>
              </a:p>
              <a:p>
                <a:r>
                  <a:rPr lang="en-US" altLang="ko-KR" sz="1000" dirty="0"/>
                  <a:t>P(</a:t>
                </a:r>
                <a:r>
                  <a:rPr lang="en-US" altLang="ko-KR" sz="1000" dirty="0" err="1"/>
                  <a:t>j,i</a:t>
                </a:r>
                <a:r>
                  <a:rPr lang="en-US" altLang="ko-KR" sz="1000" dirty="0"/>
                  <a:t>) </a:t>
                </a:r>
                <a14:m>
                  <m:oMath xmlns:m="http://schemas.openxmlformats.org/officeDocument/2006/math">
                    <m:r>
                      <a:rPr lang="en-US" altLang="ko-KR" sz="1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000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000" dirty="0"/>
                  <a:t> </a:t>
                </a:r>
              </a:p>
              <a:p>
                <a:r>
                  <a:rPr lang="en-US" altLang="ko-KR" sz="1000" dirty="0" err="1"/>
                  <a:t>P_V</a:t>
                </a:r>
                <a:r>
                  <a:rPr lang="en-US" altLang="ko-KR" sz="1000" dirty="0"/>
                  <a:t>(</a:t>
                </a:r>
                <a:r>
                  <a:rPr lang="en-US" altLang="ko-KR" sz="1000" dirty="0" err="1"/>
                  <a:t>j,i</a:t>
                </a:r>
                <a:r>
                  <a:rPr lang="en-US" altLang="ko-KR" sz="1000" dirty="0"/>
                  <a:t>) </a:t>
                </a:r>
                <a14:m>
                  <m:oMath xmlns:m="http://schemas.openxmlformats.org/officeDocument/2006/math">
                    <m:r>
                      <a:rPr lang="en-US" altLang="ko-KR" sz="1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000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ko-KR" altLang="en-US" sz="1000" dirty="0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68" y="830432"/>
                <a:ext cx="5081130" cy="1360565"/>
              </a:xfrm>
              <a:prstGeom prst="rect">
                <a:avLst/>
              </a:prstGeom>
              <a:blipFill>
                <a:blip r:embed="rId2"/>
                <a:stretch>
                  <a:fillRect b="-8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2476500" y="2891994"/>
                <a:ext cx="4953000" cy="107401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6"/>
                            </m:r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\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/>
                        </a:rPr>
                        <m:t>≥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,   </m:t>
                      </m:r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𝑗</m:t>
                      </m:r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∈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/>
                        </a:rPr>
                        <m:t>𝐽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\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,</m:t>
                      </m:r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altLang="ko-KR" dirty="0">
                  <a:solidFill>
                    <a:srgbClr val="000000"/>
                  </a:solidFill>
                  <a:latin typeface="Times New Roman"/>
                </a:endParaRPr>
              </a:p>
              <a:p>
                <a:pPr indent="179705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6"/>
                            </m:r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\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r>
                        <a:rPr lang="de-DE" altLang="ko-KR" i="1">
                          <a:solidFill>
                            <a:srgbClr val="000000"/>
                          </a:solidFill>
                          <a:latin typeface="Cambria Math"/>
                        </a:rPr>
                        <m:t>≥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bSup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, 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∈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,</m:t>
                      </m:r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altLang="ko-KR" dirty="0">
                  <a:solidFill>
                    <a:srgbClr val="000000"/>
                  </a:solidFill>
                  <a:latin typeface="Times New Roman"/>
                </a:endParaRPr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500" y="2891994"/>
                <a:ext cx="4953000" cy="1074012"/>
              </a:xfrm>
              <a:prstGeom prst="rect">
                <a:avLst/>
              </a:prstGeom>
              <a:blipFill>
                <a:blip r:embed="rId3"/>
                <a:stretch>
                  <a:fillRect l="-9594" t="-58192" b="-774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/>
          <p:cNvSpPr/>
          <p:nvPr/>
        </p:nvSpPr>
        <p:spPr>
          <a:xfrm>
            <a:off x="1198844" y="4162858"/>
            <a:ext cx="68240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 </a:t>
            </a:r>
            <a:r>
              <a:rPr lang="ko-KR" altLang="en-US" dirty="0" err="1"/>
              <a:t>flow_conservation</a:t>
            </a:r>
            <a:r>
              <a:rPr lang="ko-KR" altLang="en-US" dirty="0"/>
              <a:t>(</a:t>
            </a:r>
            <a:r>
              <a:rPr lang="ko-KR" altLang="en-US" dirty="0" err="1"/>
              <a:t>j,t</a:t>
            </a:r>
            <a:r>
              <a:rPr lang="ko-KR" altLang="en-US" dirty="0"/>
              <a:t>)$(</a:t>
            </a:r>
            <a:r>
              <a:rPr lang="ko-KR" altLang="en-US" dirty="0" err="1"/>
              <a:t>not</a:t>
            </a:r>
            <a:r>
              <a:rPr lang="ko-KR" altLang="en-US" dirty="0"/>
              <a:t> K(</a:t>
            </a:r>
            <a:r>
              <a:rPr lang="ko-KR" altLang="en-US" dirty="0" err="1"/>
              <a:t>j</a:t>
            </a:r>
            <a:r>
              <a:rPr lang="ko-KR" altLang="en-US" dirty="0"/>
              <a:t>))..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sum</a:t>
            </a:r>
            <a:r>
              <a:rPr lang="ko-KR" altLang="en-US" dirty="0"/>
              <a:t>(</a:t>
            </a:r>
            <a:r>
              <a:rPr lang="ko-KR" altLang="en-US" dirty="0" err="1"/>
              <a:t>P_V</a:t>
            </a:r>
            <a:r>
              <a:rPr lang="ko-KR" altLang="en-US" dirty="0"/>
              <a:t>(</a:t>
            </a:r>
            <a:r>
              <a:rPr lang="ko-KR" altLang="en-US" dirty="0" err="1"/>
              <a:t>j,i</a:t>
            </a:r>
            <a:r>
              <a:rPr lang="ko-KR" altLang="en-US" dirty="0"/>
              <a:t>), </a:t>
            </a:r>
            <a:r>
              <a:rPr lang="ko-KR" altLang="en-US" dirty="0" err="1"/>
              <a:t>X</a:t>
            </a:r>
            <a:r>
              <a:rPr lang="ko-KR" altLang="en-US" dirty="0"/>
              <a:t>(</a:t>
            </a:r>
            <a:r>
              <a:rPr lang="ko-KR" altLang="en-US" dirty="0" err="1"/>
              <a:t>i,t</a:t>
            </a:r>
            <a:r>
              <a:rPr lang="ko-KR" altLang="en-US" dirty="0"/>
              <a:t>)) + </a:t>
            </a:r>
            <a:r>
              <a:rPr lang="ko-KR" altLang="en-US" dirty="0" err="1"/>
              <a:t>sum</a:t>
            </a:r>
            <a:r>
              <a:rPr lang="ko-KR" altLang="en-US" dirty="0"/>
              <a:t>(</a:t>
            </a:r>
            <a:r>
              <a:rPr lang="ko-KR" altLang="en-US" dirty="0" err="1"/>
              <a:t>P</a:t>
            </a:r>
            <a:r>
              <a:rPr lang="ko-KR" altLang="en-US" dirty="0"/>
              <a:t>(</a:t>
            </a:r>
            <a:r>
              <a:rPr lang="ko-KR" altLang="en-US" dirty="0" err="1"/>
              <a:t>j,i</a:t>
            </a:r>
            <a:r>
              <a:rPr lang="ko-KR" altLang="en-US" dirty="0"/>
              <a:t>)$(</a:t>
            </a:r>
            <a:r>
              <a:rPr lang="ko-KR" altLang="en-US" dirty="0" err="1"/>
              <a:t>not</a:t>
            </a:r>
            <a:r>
              <a:rPr lang="ko-KR" altLang="en-US" dirty="0"/>
              <a:t> </a:t>
            </a:r>
            <a:r>
              <a:rPr lang="ko-KR" altLang="en-US" dirty="0" err="1"/>
              <a:t>P_V</a:t>
            </a:r>
            <a:r>
              <a:rPr lang="ko-KR" altLang="en-US" dirty="0"/>
              <a:t>(</a:t>
            </a:r>
            <a:r>
              <a:rPr lang="ko-KR" altLang="en-US" dirty="0" err="1"/>
              <a:t>j,i</a:t>
            </a:r>
            <a:r>
              <a:rPr lang="ko-KR" altLang="en-US" dirty="0"/>
              <a:t>)), </a:t>
            </a:r>
            <a:r>
              <a:rPr lang="ko-KR" altLang="en-US" dirty="0" err="1"/>
              <a:t>Pro</a:t>
            </a:r>
            <a:r>
              <a:rPr lang="ko-KR" altLang="en-US" dirty="0"/>
              <a:t>(</a:t>
            </a:r>
            <a:r>
              <a:rPr lang="ko-KR" altLang="en-US" dirty="0" err="1"/>
              <a:t>j,i,t</a:t>
            </a:r>
            <a:r>
              <a:rPr lang="ko-KR" altLang="en-US" dirty="0"/>
              <a:t>) * </a:t>
            </a:r>
            <a:r>
              <a:rPr lang="ko-KR" altLang="en-US" dirty="0" err="1"/>
              <a:t>x</a:t>
            </a:r>
            <a:r>
              <a:rPr lang="ko-KR" altLang="en-US" dirty="0"/>
              <a:t>(</a:t>
            </a:r>
            <a:r>
              <a:rPr lang="ko-KR" altLang="en-US" dirty="0" err="1"/>
              <a:t>i,t</a:t>
            </a:r>
            <a:r>
              <a:rPr lang="ko-KR" altLang="en-US" dirty="0"/>
              <a:t>))=</a:t>
            </a:r>
            <a:r>
              <a:rPr lang="ko-KR" altLang="en-US" dirty="0" err="1"/>
              <a:t>g</a:t>
            </a:r>
            <a:r>
              <a:rPr lang="ko-KR" altLang="en-US" dirty="0"/>
              <a:t>= </a:t>
            </a:r>
            <a:r>
              <a:rPr lang="ko-KR" altLang="en-US" dirty="0" err="1"/>
              <a:t>sum</a:t>
            </a:r>
            <a:r>
              <a:rPr lang="ko-KR" altLang="en-US" dirty="0"/>
              <a:t>(C(</a:t>
            </a:r>
            <a:r>
              <a:rPr lang="ko-KR" altLang="en-US" dirty="0" err="1"/>
              <a:t>j,i</a:t>
            </a:r>
            <a:r>
              <a:rPr lang="ko-KR" altLang="en-US" dirty="0"/>
              <a:t>),</a:t>
            </a:r>
            <a:r>
              <a:rPr lang="ko-KR" altLang="en-US" dirty="0" err="1"/>
              <a:t>Cons</a:t>
            </a:r>
            <a:r>
              <a:rPr lang="ko-KR" altLang="en-US" dirty="0"/>
              <a:t>(</a:t>
            </a:r>
            <a:r>
              <a:rPr lang="ko-KR" altLang="en-US" dirty="0" err="1"/>
              <a:t>j,i,t</a:t>
            </a:r>
            <a:r>
              <a:rPr lang="ko-KR" altLang="en-US" dirty="0"/>
              <a:t>) * </a:t>
            </a:r>
            <a:r>
              <a:rPr lang="ko-KR" altLang="en-US" dirty="0" err="1"/>
              <a:t>x</a:t>
            </a:r>
            <a:r>
              <a:rPr lang="ko-KR" altLang="en-US" dirty="0"/>
              <a:t>(</a:t>
            </a:r>
            <a:r>
              <a:rPr lang="ko-KR" altLang="en-US" dirty="0" err="1"/>
              <a:t>i,t</a:t>
            </a:r>
            <a:r>
              <a:rPr lang="ko-KR" altLang="en-US" dirty="0"/>
              <a:t>));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demand</a:t>
            </a:r>
            <a:r>
              <a:rPr lang="ko-KR" altLang="en-US" dirty="0"/>
              <a:t>(</a:t>
            </a:r>
            <a:r>
              <a:rPr lang="ko-KR" altLang="en-US" dirty="0" err="1"/>
              <a:t>j,t</a:t>
            </a:r>
            <a:r>
              <a:rPr lang="ko-KR" altLang="en-US" dirty="0"/>
              <a:t>)$(K(</a:t>
            </a:r>
            <a:r>
              <a:rPr lang="ko-KR" altLang="en-US" dirty="0" err="1"/>
              <a:t>j</a:t>
            </a:r>
            <a:r>
              <a:rPr lang="ko-KR" altLang="en-US" dirty="0"/>
              <a:t>))..</a:t>
            </a:r>
          </a:p>
          <a:p>
            <a:r>
              <a:rPr lang="ko-KR" altLang="en-US" dirty="0"/>
              <a:t>         </a:t>
            </a:r>
            <a:r>
              <a:rPr lang="ko-KR" altLang="en-US" dirty="0" err="1"/>
              <a:t>sum</a:t>
            </a:r>
            <a:r>
              <a:rPr lang="ko-KR" altLang="en-US" dirty="0"/>
              <a:t>(</a:t>
            </a:r>
            <a:r>
              <a:rPr lang="ko-KR" altLang="en-US" dirty="0" err="1"/>
              <a:t>P_V</a:t>
            </a:r>
            <a:r>
              <a:rPr lang="ko-KR" altLang="en-US" dirty="0"/>
              <a:t>(</a:t>
            </a:r>
            <a:r>
              <a:rPr lang="ko-KR" altLang="en-US" dirty="0" err="1"/>
              <a:t>j,i</a:t>
            </a:r>
            <a:r>
              <a:rPr lang="ko-KR" altLang="en-US" dirty="0"/>
              <a:t>), </a:t>
            </a:r>
            <a:r>
              <a:rPr lang="ko-KR" altLang="en-US" dirty="0" err="1"/>
              <a:t>X</a:t>
            </a:r>
            <a:r>
              <a:rPr lang="ko-KR" altLang="en-US" dirty="0"/>
              <a:t>(</a:t>
            </a:r>
            <a:r>
              <a:rPr lang="ko-KR" altLang="en-US" dirty="0" err="1"/>
              <a:t>i,t</a:t>
            </a:r>
            <a:r>
              <a:rPr lang="ko-KR" altLang="en-US" dirty="0"/>
              <a:t>)) + </a:t>
            </a:r>
            <a:r>
              <a:rPr lang="ko-KR" altLang="en-US" dirty="0" err="1"/>
              <a:t>sum</a:t>
            </a:r>
            <a:r>
              <a:rPr lang="ko-KR" altLang="en-US" dirty="0"/>
              <a:t>(</a:t>
            </a:r>
            <a:r>
              <a:rPr lang="ko-KR" altLang="en-US" dirty="0" err="1"/>
              <a:t>P</a:t>
            </a:r>
            <a:r>
              <a:rPr lang="ko-KR" altLang="en-US" dirty="0"/>
              <a:t>(</a:t>
            </a:r>
            <a:r>
              <a:rPr lang="ko-KR" altLang="en-US" dirty="0" err="1"/>
              <a:t>j,i</a:t>
            </a:r>
            <a:r>
              <a:rPr lang="ko-KR" altLang="en-US" dirty="0"/>
              <a:t>)$(</a:t>
            </a:r>
            <a:r>
              <a:rPr lang="ko-KR" altLang="en-US" dirty="0" err="1"/>
              <a:t>not</a:t>
            </a:r>
            <a:r>
              <a:rPr lang="ko-KR" altLang="en-US" dirty="0"/>
              <a:t> </a:t>
            </a:r>
            <a:r>
              <a:rPr lang="ko-KR" altLang="en-US" dirty="0" err="1"/>
              <a:t>P_V</a:t>
            </a:r>
            <a:r>
              <a:rPr lang="ko-KR" altLang="en-US" dirty="0"/>
              <a:t>(</a:t>
            </a:r>
            <a:r>
              <a:rPr lang="ko-KR" altLang="en-US" dirty="0" err="1"/>
              <a:t>j,i</a:t>
            </a:r>
            <a:r>
              <a:rPr lang="ko-KR" altLang="en-US" dirty="0"/>
              <a:t>)), </a:t>
            </a:r>
            <a:r>
              <a:rPr lang="ko-KR" altLang="en-US" dirty="0" err="1"/>
              <a:t>Pro</a:t>
            </a:r>
            <a:r>
              <a:rPr lang="ko-KR" altLang="en-US" dirty="0"/>
              <a:t>(</a:t>
            </a:r>
            <a:r>
              <a:rPr lang="ko-KR" altLang="en-US" dirty="0" err="1"/>
              <a:t>j,i,t</a:t>
            </a:r>
            <a:r>
              <a:rPr lang="ko-KR" altLang="en-US" dirty="0"/>
              <a:t>) * </a:t>
            </a:r>
            <a:r>
              <a:rPr lang="ko-KR" altLang="en-US" dirty="0" err="1"/>
              <a:t>x</a:t>
            </a:r>
            <a:r>
              <a:rPr lang="ko-KR" altLang="en-US" dirty="0"/>
              <a:t>(</a:t>
            </a:r>
            <a:r>
              <a:rPr lang="ko-KR" altLang="en-US" dirty="0" err="1"/>
              <a:t>i,t</a:t>
            </a:r>
            <a:r>
              <a:rPr lang="ko-KR" altLang="en-US" dirty="0"/>
              <a:t>)) =</a:t>
            </a:r>
            <a:r>
              <a:rPr lang="ko-KR" altLang="en-US" dirty="0" err="1"/>
              <a:t>g</a:t>
            </a:r>
            <a:r>
              <a:rPr lang="ko-KR" altLang="en-US" dirty="0"/>
              <a:t>= </a:t>
            </a:r>
            <a:r>
              <a:rPr lang="ko-KR" altLang="en-US" dirty="0" err="1"/>
              <a:t>dem</a:t>
            </a:r>
            <a:r>
              <a:rPr lang="ko-KR" altLang="en-US" dirty="0"/>
              <a:t>(</a:t>
            </a:r>
            <a:r>
              <a:rPr lang="ko-KR" altLang="en-US" dirty="0" err="1"/>
              <a:t>j,t</a:t>
            </a:r>
            <a:r>
              <a:rPr lang="ko-KR" alt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0395534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UC (</a:t>
            </a:r>
            <a:r>
              <a:rPr lang="en-US" altLang="ko-KR" b="0" dirty="0" err="1"/>
              <a:t>type1</a:t>
            </a:r>
            <a:r>
              <a:rPr lang="en-US" altLang="ko-KR" b="0" dirty="0"/>
              <a:t>, yearly constraint)</a:t>
            </a:r>
            <a:r>
              <a:rPr lang="ko-KR" altLang="en-US" b="0" dirty="0"/>
              <a:t>의 </a:t>
            </a:r>
            <a:r>
              <a:rPr lang="en-US" altLang="ko-KR" b="0" dirty="0"/>
              <a:t>GAMS </a:t>
            </a:r>
            <a:r>
              <a:rPr lang="ko-KR" altLang="en-US" b="0" dirty="0"/>
              <a:t>구현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E463F-3C21-4925-9D63-7FFCEC4373DE}" type="slidenum">
              <a:rPr lang="ko-KR" altLang="en-US" smtClean="0"/>
              <a:pPr>
                <a:defRPr/>
              </a:pPr>
              <a:t>42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/>
              <p:cNvSpPr txBox="1">
                <a:spLocks/>
              </p:cNvSpPr>
              <p:nvPr/>
            </p:nvSpPr>
            <p:spPr bwMode="auto">
              <a:xfrm>
                <a:off x="877046" y="897241"/>
                <a:ext cx="8150221" cy="54776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–"/>
                  <a:defRPr sz="12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•"/>
                  <a:defRPr sz="12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–"/>
                  <a:defRPr sz="1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»"/>
                  <a:defRPr sz="1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altLang="ko-KR" kern="0" dirty="0"/>
                  <a:t>Constraint type(</a:t>
                </a:r>
                <a:r>
                  <a:rPr lang="en-US" altLang="ko-KR" kern="0" dirty="0" err="1"/>
                  <a:t>C_type</a:t>
                </a:r>
                <a:r>
                  <a:rPr lang="en-US" altLang="ko-KR" kern="0" dirty="0"/>
                  <a:t>)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kern="0" dirty="0"/>
                  <a:t>(T1, yearly),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kern="0" dirty="0"/>
                  <a:t>(T2, cumulative),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kern="0" dirty="0"/>
                  <a:t>(T3, time series)</a:t>
                </a:r>
              </a:p>
              <a:p>
                <a:r>
                  <a:rPr lang="en-US" altLang="ko-KR" kern="0" dirty="0"/>
                  <a:t>UC decision variable type(</a:t>
                </a:r>
                <a:r>
                  <a:rPr lang="en-US" altLang="ko-KR" kern="0" dirty="0" err="1"/>
                  <a:t>V_type</a:t>
                </a:r>
                <a:r>
                  <a:rPr lang="en-US" altLang="ko-KR" kern="0" dirty="0"/>
                  <a:t>) 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 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ko-KR" kern="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ko-KR" kern="0" dirty="0" err="1"/>
                  <a:t>actInp</a:t>
                </a:r>
                <a:r>
                  <a:rPr lang="en-US" altLang="ko-KR" kern="0" dirty="0"/>
                  <a:t>),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ko-KR" kern="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ko-KR" kern="0" dirty="0" err="1"/>
                  <a:t>actOut</a:t>
                </a:r>
                <a:r>
                  <a:rPr lang="en-US" altLang="ko-KR" kern="0" dirty="0"/>
                  <a:t>),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ko-KR" kern="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ko-KR" kern="0" dirty="0" err="1">
                    <a:solidFill>
                      <a:schemeClr val="tx1"/>
                    </a:solidFill>
                  </a:rPr>
                  <a:t>newCap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),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ko-KR" kern="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ko-KR" kern="0" dirty="0" err="1">
                    <a:solidFill>
                      <a:schemeClr val="tx1"/>
                    </a:solidFill>
                  </a:rPr>
                  <a:t>totalCap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)</a:t>
                </a:r>
              </a:p>
              <a:p>
                <a:r>
                  <a:rPr lang="en-US" altLang="ko-KR" kern="0" dirty="0"/>
                  <a:t>dummy variables(</a:t>
                </a:r>
                <a:r>
                  <a:rPr lang="en-US" altLang="ko-KR" kern="0" dirty="0" err="1"/>
                  <a:t>D1</a:t>
                </a:r>
                <a:r>
                  <a:rPr lang="en-US" altLang="ko-KR" kern="0" dirty="0"/>
                  <a:t>, </a:t>
                </a:r>
                <a:r>
                  <a:rPr lang="en-US" altLang="ko-KR" kern="0" dirty="0" err="1"/>
                  <a:t>D2</a:t>
                </a:r>
                <a:r>
                  <a:rPr lang="en-US" altLang="ko-KR" kern="0" dirty="0"/>
                  <a:t>) 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 kern="0">
                            <a:latin typeface="Cambria Math"/>
                          </a:rPr>
                          <m:t>𝑡</m:t>
                        </m:r>
                      </m:sup>
                    </m:sSubSup>
                    <m:r>
                      <a:rPr lang="en-US" altLang="ko-KR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kern="0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kern="0" dirty="0">
                    <a:solidFill>
                      <a:schemeClr val="tx1"/>
                    </a:solidFill>
                  </a:rPr>
                  <a:t>(D1),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 kern="0">
                            <a:latin typeface="Cambria Math"/>
                          </a:rPr>
                          <m:t>𝑡</m:t>
                        </m:r>
                      </m:sup>
                    </m:sSubSup>
                    <m:r>
                      <a:rPr lang="en-US" altLang="ko-KR" i="1" ker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i="1" ker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i="1" ker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kern="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ko-KR" kern="0" dirty="0" err="1">
                    <a:solidFill>
                      <a:schemeClr val="tx1"/>
                    </a:solidFill>
                  </a:rPr>
                  <a:t>D2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)</a:t>
                </a:r>
              </a:p>
              <a:p>
                <a:r>
                  <a:rPr lang="en-US" altLang="ko-KR" kern="0" dirty="0"/>
                  <a:t>Inequality type(</a:t>
                </a:r>
                <a:r>
                  <a:rPr lang="en-US" altLang="ko-KR" kern="0" dirty="0" err="1"/>
                  <a:t>EQ1</a:t>
                </a:r>
                <a:r>
                  <a:rPr lang="en-US" altLang="ko-KR" kern="0" dirty="0"/>
                  <a:t>) : </a:t>
                </a:r>
                <a14:m>
                  <m:oMath xmlns:m="http://schemas.openxmlformats.org/officeDocument/2006/math">
                    <m:r>
                      <a:rPr lang="en-US" altLang="ko-KR" b="0" i="1" kern="0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ko-KR" kern="0" dirty="0"/>
                  <a:t>(</a:t>
                </a:r>
                <a:r>
                  <a:rPr lang="en-US" altLang="ko-KR" kern="0" dirty="0" err="1"/>
                  <a:t>geq</a:t>
                </a:r>
                <a:r>
                  <a:rPr lang="en-US" altLang="ko-KR" kern="0" dirty="0"/>
                  <a:t>), </a:t>
                </a:r>
                <a14:m>
                  <m:oMath xmlns:m="http://schemas.openxmlformats.org/officeDocument/2006/math">
                    <m:r>
                      <a:rPr lang="en-US" altLang="ko-KR" b="0" i="1" kern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kern="0" dirty="0"/>
                  <a:t>(</a:t>
                </a:r>
                <a:r>
                  <a:rPr lang="en-US" altLang="ko-KR" kern="0" dirty="0" err="1"/>
                  <a:t>eq</a:t>
                </a:r>
                <a:r>
                  <a:rPr lang="en-US" altLang="ko-KR" kern="0" dirty="0"/>
                  <a:t>), </a:t>
                </a:r>
                <a14:m>
                  <m:oMath xmlns:m="http://schemas.openxmlformats.org/officeDocument/2006/math">
                    <m:r>
                      <a:rPr lang="en-US" altLang="ko-KR" b="0" i="1" kern="0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ko-KR" kern="0" dirty="0"/>
                  <a:t>(</a:t>
                </a:r>
                <a:r>
                  <a:rPr lang="en-US" altLang="ko-KR" kern="0" dirty="0" err="1"/>
                  <a:t>leq</a:t>
                </a:r>
                <a:r>
                  <a:rPr lang="en-US" altLang="ko-KR" kern="0" dirty="0"/>
                  <a:t>)</a:t>
                </a:r>
              </a:p>
              <a:p>
                <a:r>
                  <a:rPr lang="en-US" altLang="ko-KR" kern="0" dirty="0"/>
                  <a:t>Possible UC combinations : </a:t>
                </a:r>
                <a:r>
                  <a:rPr lang="en-US" altLang="ko-KR" kern="0" dirty="0" err="1"/>
                  <a:t>C_type</a:t>
                </a:r>
                <a:r>
                  <a:rPr lang="en-US" altLang="ko-KR" kern="0" dirty="0"/>
                  <a:t>(3) </a:t>
                </a:r>
                <a14:m>
                  <m:oMath xmlns:m="http://schemas.openxmlformats.org/officeDocument/2006/math">
                    <m:r>
                      <a:rPr lang="en-US" altLang="ko-KR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kern="0" dirty="0"/>
                  <a:t> variables(4) </a:t>
                </a:r>
                <a14:m>
                  <m:oMath xmlns:m="http://schemas.openxmlformats.org/officeDocument/2006/math">
                    <m:r>
                      <a:rPr lang="en-US" altLang="ko-KR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kern="0" dirty="0"/>
                  <a:t> </a:t>
                </a:r>
                <a:r>
                  <a:rPr lang="en-US" altLang="ko-KR" kern="0" dirty="0" err="1">
                    <a:solidFill>
                      <a:srgbClr val="00B050"/>
                    </a:solidFill>
                  </a:rPr>
                  <a:t>EQ1</a:t>
                </a:r>
                <a:r>
                  <a:rPr lang="en-US" altLang="ko-KR" kern="0" dirty="0">
                    <a:solidFill>
                      <a:srgbClr val="00B050"/>
                    </a:solidFill>
                  </a:rPr>
                  <a:t>(3)</a:t>
                </a:r>
                <a:r>
                  <a:rPr lang="en-US" altLang="ko-KR" kern="0" dirty="0"/>
                  <a:t> =36 types</a:t>
                </a:r>
              </a:p>
              <a:p>
                <a:pPr lvl="1"/>
                <a:r>
                  <a:rPr lang="en-US" altLang="ko-KR" u="sng" kern="0" dirty="0">
                    <a:solidFill>
                      <a:srgbClr val="FF0000"/>
                    </a:solidFill>
                  </a:rPr>
                  <a:t>GAMS does not support an inequality type selection operator</a:t>
                </a:r>
              </a:p>
              <a:p>
                <a:pPr lvl="1"/>
                <a:r>
                  <a:rPr lang="en-US" altLang="ko-KR" u="sng" kern="0" dirty="0">
                    <a:solidFill>
                      <a:srgbClr val="FF0000"/>
                    </a:solidFill>
                  </a:rPr>
                  <a:t>GAMS does not support a variable selection operator</a:t>
                </a:r>
                <a:endParaRPr lang="en-US" altLang="ko-KR" kern="0" dirty="0"/>
              </a:p>
              <a:p>
                <a:r>
                  <a:rPr lang="en-US" altLang="ko-KR" kern="0" dirty="0"/>
                  <a:t>Example : </a:t>
                </a:r>
                <a:r>
                  <a:rPr lang="en-US" altLang="ko-KR" kern="0" dirty="0" err="1"/>
                  <a:t>type1</a:t>
                </a:r>
                <a:r>
                  <a:rPr lang="en-US" altLang="ko-KR" kern="0" dirty="0"/>
                  <a:t>(yearly),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ker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 kern="0">
                            <a:latin typeface="Cambria Math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ko-KR" kern="0" dirty="0"/>
                  <a:t>(</a:t>
                </a:r>
                <a:r>
                  <a:rPr lang="en-US" altLang="ko-KR" kern="0" dirty="0" err="1"/>
                  <a:t>actInp</a:t>
                </a:r>
                <a:r>
                  <a:rPr lang="en-US" altLang="ko-KR" kern="0" dirty="0"/>
                  <a:t>), </a:t>
                </a:r>
                <a14:m>
                  <m:oMath xmlns:m="http://schemas.openxmlformats.org/officeDocument/2006/math">
                    <m:r>
                      <a:rPr lang="en-US" altLang="ko-KR" i="1" ker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ko-KR" kern="0" dirty="0"/>
                  <a:t>(</a:t>
                </a:r>
                <a:r>
                  <a:rPr lang="en-US" altLang="ko-KR" kern="0" dirty="0" err="1"/>
                  <a:t>geq</a:t>
                </a:r>
                <a:r>
                  <a:rPr lang="en-US" altLang="ko-KR" kern="0" dirty="0"/>
                  <a:t>)</a:t>
                </a:r>
              </a:p>
              <a:p>
                <a:pPr lvl="2"/>
                <a:endParaRPr lang="en-US" altLang="ko-KR" kern="0" dirty="0">
                  <a:solidFill>
                    <a:schemeClr val="tx1"/>
                  </a:solidFill>
                </a:endParaRP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 kern="0">
                              <a:latin typeface="Cambria Math"/>
                            </a:rPr>
                            <m:t>𝑖</m:t>
                          </m:r>
                          <m:r>
                            <a:rPr lang="en-US" altLang="ko-KR" i="1" kern="0">
                              <a:latin typeface="Cambria Math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′</m:t>
                              </m:r>
                            </m:sup>
                          </m:sSubSup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𝑖𝑚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 kern="0">
                              <a:latin typeface="Cambria Math"/>
                            </a:rPr>
                            <m:t>𝑖</m:t>
                          </m:r>
                          <m:r>
                            <a:rPr lang="en-US" altLang="ko-KR" i="1" kern="0">
                              <a:latin typeface="Cambria Math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′</m:t>
                              </m:r>
                            </m:sup>
                          </m:sSubSup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≥</m:t>
                      </m:r>
                      <m:sSubSup>
                        <m:sSubSup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 ker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ko-KR" i="1" kern="0">
                              <a:latin typeface="Cambria Math"/>
                            </a:rPr>
                            <m:t>𝑡</m:t>
                          </m:r>
                        </m:sup>
                      </m:sSubSup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  <a:p>
                <a:pPr lvl="2"/>
                <a:endParaRPr lang="en-US" altLang="ko-KR" kern="0" dirty="0">
                  <a:solidFill>
                    <a:schemeClr val="tx1"/>
                  </a:solidFill>
                </a:endParaRPr>
              </a:p>
              <a:p>
                <a:r>
                  <a:rPr lang="en-US" altLang="ko-KR" kern="0" dirty="0"/>
                  <a:t>we make a combined constraint including all four activity/capacity variables with the following deltas(a variable selection operator)</a:t>
                </a:r>
              </a:p>
              <a:p>
                <a:endParaRPr lang="en-US" altLang="ko-KR" kern="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kern="0" dirty="0"/>
              </a:p>
              <a:p>
                <a:pPr marL="457200" lvl="1" indent="0">
                  <a:buNone/>
                </a:pPr>
                <a:endParaRPr lang="en-US" altLang="ko-KR" kern="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∑"/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 ker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ko-KR" i="1" kern="0">
                                  <a:latin typeface="Cambria Math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∑"/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 ker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ko-KR" i="1" kern="0">
                                  <a:latin typeface="Cambria Math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∑"/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 ker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ko-KR" i="1" kern="0">
                                  <a:latin typeface="Cambria Math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∑"/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 ker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ko-KR" i="1" kern="0">
                                  <a:latin typeface="Cambria Math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 kern="0">
                              <a:latin typeface="Cambria Math"/>
                            </a:rPr>
                            <m:t>𝑖</m:t>
                          </m:r>
                          <m:r>
                            <a:rPr lang="en-US" altLang="ko-KR" i="1" kern="0">
                              <a:latin typeface="Cambria Math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′</m:t>
                              </m:r>
                            </m:sup>
                          </m:sSubSup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𝑖𝑚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 kern="0">
                              <a:latin typeface="Cambria Math"/>
                            </a:rPr>
                            <m:t>𝑖</m:t>
                          </m:r>
                          <m:r>
                            <a:rPr lang="en-US" altLang="ko-KR" i="1" kern="0">
                              <a:latin typeface="Cambria Math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′</m:t>
                              </m:r>
                            </m:sup>
                          </m:sSubSup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ko-KR" b="0" i="1" kern="0" smtClean="0">
                          <a:latin typeface="Cambria Math" panose="02040503050406030204" pitchFamily="18" charset="0"/>
                        </a:rPr>
                        <m:t>≥ </m:t>
                      </m:r>
                      <m:sSubSup>
                        <m:sSubSup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 ker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ko-KR" i="1" kern="0">
                              <a:latin typeface="Cambria Math"/>
                            </a:rPr>
                            <m:t>𝑡</m:t>
                          </m:r>
                        </m:sup>
                      </m:sSubSup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kern="0" dirty="0"/>
              </a:p>
              <a:p>
                <a:pPr marL="457200" lvl="1" indent="0">
                  <a:buNone/>
                </a:pPr>
                <a:endParaRPr lang="en-US" altLang="ko-KR" kern="0" dirty="0"/>
              </a:p>
              <a:p>
                <a:r>
                  <a:rPr lang="en-US" altLang="ko-KR" kern="0" dirty="0"/>
                  <a:t>With </a:t>
                </a:r>
                <a14:m>
                  <m:oMath xmlns:m="http://schemas.openxmlformats.org/officeDocument/2006/math">
                    <m:r>
                      <a:rPr lang="en-US" altLang="ko-KR" i="1" ker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altLang="ko-KR" kern="0" dirty="0"/>
                  <a:t>, we can reduce UCs to 9 types for GAMS : </a:t>
                </a:r>
                <a:r>
                  <a:rPr lang="en-US" altLang="ko-KR" kern="0" dirty="0" err="1"/>
                  <a:t>C_type</a:t>
                </a:r>
                <a:r>
                  <a:rPr lang="en-US" altLang="ko-KR" kern="0" dirty="0"/>
                  <a:t>(3) </a:t>
                </a:r>
                <a14:m>
                  <m:oMath xmlns:m="http://schemas.openxmlformats.org/officeDocument/2006/math">
                    <m:r>
                      <a:rPr lang="en-US" altLang="ko-KR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kern="0" dirty="0"/>
                  <a:t> </a:t>
                </a:r>
                <a:r>
                  <a:rPr lang="en-US" altLang="ko-KR" kern="0" dirty="0" err="1"/>
                  <a:t>EQ1</a:t>
                </a:r>
                <a:r>
                  <a:rPr lang="en-US" altLang="ko-KR" kern="0" dirty="0"/>
                  <a:t>(3) = 9 types</a:t>
                </a:r>
              </a:p>
              <a:p>
                <a:pPr marL="457200" lvl="1" indent="0">
                  <a:buNone/>
                </a:pPr>
                <a:endParaRPr lang="en-US" altLang="ko-KR" kern="0" dirty="0"/>
              </a:p>
              <a:p>
                <a:endParaRPr lang="en-US" altLang="ko-KR" kern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7046" y="897241"/>
                <a:ext cx="8150221" cy="5477619"/>
              </a:xfrm>
              <a:prstGeom prst="rect">
                <a:avLst/>
              </a:prstGeom>
              <a:blipFill>
                <a:blip r:embed="rId2"/>
                <a:stretch>
                  <a:fillRect l="-150" t="-22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55121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UC (</a:t>
            </a:r>
            <a:r>
              <a:rPr lang="en-US" altLang="ko-KR" b="0" dirty="0" err="1"/>
              <a:t>type1</a:t>
            </a:r>
            <a:r>
              <a:rPr lang="en-US" altLang="ko-KR" b="0" dirty="0"/>
              <a:t>, yearly constraint)</a:t>
            </a:r>
            <a:r>
              <a:rPr lang="ko-KR" altLang="en-US" b="0" dirty="0"/>
              <a:t>의 </a:t>
            </a:r>
            <a:r>
              <a:rPr lang="en-US" altLang="ko-KR" b="0" dirty="0"/>
              <a:t>GAMS </a:t>
            </a:r>
            <a:r>
              <a:rPr lang="ko-KR" altLang="en-US" b="0" dirty="0"/>
              <a:t>구현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E463F-3C21-4925-9D63-7FFCEC4373DE}" type="slidenum">
              <a:rPr lang="ko-KR" altLang="en-US" smtClean="0"/>
              <a:pPr>
                <a:defRPr/>
              </a:pPr>
              <a:t>43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761999" y="3601486"/>
                <a:ext cx="7619971" cy="6868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∑"/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 ker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ko-KR" i="1" kern="0">
                                  <a:latin typeface="Cambria Math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∑"/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 ker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ko-KR" i="1" kern="0">
                                  <a:latin typeface="Cambria Math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∑"/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 ker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ko-KR" i="1" kern="0">
                                  <a:latin typeface="Cambria Math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∑"/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 ker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ko-KR" i="1" kern="0">
                                  <a:latin typeface="Cambria Math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 kern="0">
                              <a:latin typeface="Cambria Math"/>
                            </a:rPr>
                            <m:t>𝑖</m:t>
                          </m:r>
                          <m:r>
                            <a:rPr lang="en-US" altLang="ko-KR" i="1" kern="0">
                              <a:latin typeface="Cambria Math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′</m:t>
                              </m:r>
                            </m:sup>
                          </m:sSubSup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kern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 kern="0">
                              <a:latin typeface="Cambria Math"/>
                            </a:rPr>
                            <m:t>𝑖</m:t>
                          </m:r>
                          <m:r>
                            <a:rPr lang="en-US" altLang="ko-KR" i="1" kern="0">
                              <a:latin typeface="Cambria Math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′</m:t>
                              </m:r>
                            </m:sup>
                          </m:sSubSup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ko-KR" b="0" i="1" kern="0" smtClean="0">
                          <a:latin typeface="Cambria Math" panose="02040503050406030204" pitchFamily="18" charset="0"/>
                        </a:rPr>
                        <m:t>≥</m:t>
                      </m:r>
                      <m:sSubSup>
                        <m:sSubSupPr>
                          <m:ctrlP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 ker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ko-KR" i="1" kern="0">
                              <a:latin typeface="Cambria Math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kern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ko-KR" b="0" i="1" kern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b="0" i="1" kern="0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999" y="3601486"/>
                <a:ext cx="7619971" cy="6868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4011917" y="3371021"/>
                <a:ext cx="247747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kern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r>
                        <a:rPr lang="en-US" altLang="ko-KR" b="0" i="1" kern="0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917" y="3371021"/>
                <a:ext cx="2477473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/>
          <p:cNvSpPr/>
          <p:nvPr/>
        </p:nvSpPr>
        <p:spPr>
          <a:xfrm>
            <a:off x="1109132" y="4365039"/>
            <a:ext cx="7957047" cy="190821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/>
              <a:t> </a:t>
            </a:r>
            <a:r>
              <a:rPr lang="ko-KR" altLang="en-US" sz="1000" dirty="0" err="1">
                <a:solidFill>
                  <a:srgbClr val="0000FF"/>
                </a:solidFill>
              </a:rPr>
              <a:t>t1_geq</a:t>
            </a:r>
            <a:r>
              <a:rPr lang="ko-KR" altLang="en-US" sz="1000" dirty="0">
                <a:solidFill>
                  <a:srgbClr val="0000FF"/>
                </a:solidFill>
              </a:rPr>
              <a:t>(</a:t>
            </a:r>
            <a:r>
              <a:rPr lang="ko-KR" altLang="en-US" sz="1000" dirty="0" err="1">
                <a:solidFill>
                  <a:srgbClr val="0000FF"/>
                </a:solidFill>
              </a:rPr>
              <a:t>t123,C_type,EQ1,t</a:t>
            </a:r>
            <a:r>
              <a:rPr lang="ko-KR" altLang="en-US" sz="1000" dirty="0">
                <a:solidFill>
                  <a:srgbClr val="0000FF"/>
                </a:solidFill>
              </a:rPr>
              <a:t>)</a:t>
            </a:r>
            <a:r>
              <a:rPr lang="en-US" altLang="ko-KR" sz="1000" dirty="0">
                <a:solidFill>
                  <a:srgbClr val="0000FF"/>
                </a:solidFill>
              </a:rPr>
              <a:t> </a:t>
            </a:r>
            <a:r>
              <a:rPr lang="en-US" altLang="ko-KR" sz="1000" dirty="0" err="1">
                <a:solidFill>
                  <a:srgbClr val="0000FF"/>
                </a:solidFill>
              </a:rPr>
              <a:t>t1_geq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t123,C_type,EQ1,t</a:t>
            </a:r>
            <a:r>
              <a:rPr lang="en-US" altLang="ko-KR" sz="1000" dirty="0">
                <a:solidFill>
                  <a:srgbClr val="0000FF"/>
                </a:solidFill>
              </a:rPr>
              <a:t>)$(</a:t>
            </a:r>
            <a:r>
              <a:rPr lang="en-US" altLang="ko-KR" b="1" dirty="0" err="1">
                <a:solidFill>
                  <a:srgbClr val="00B050"/>
                </a:solidFill>
              </a:rPr>
              <a:t>uc_info</a:t>
            </a:r>
            <a:r>
              <a:rPr lang="en-US" altLang="ko-KR" b="1" dirty="0">
                <a:solidFill>
                  <a:srgbClr val="00B050"/>
                </a:solidFill>
              </a:rPr>
              <a:t>(</a:t>
            </a:r>
            <a:r>
              <a:rPr lang="en-US" altLang="ko-KR" b="1" dirty="0" err="1">
                <a:solidFill>
                  <a:srgbClr val="00B050"/>
                </a:solidFill>
              </a:rPr>
              <a:t>t123,C_type,EQ1</a:t>
            </a:r>
            <a:r>
              <a:rPr lang="en-US" altLang="ko-KR" b="1" dirty="0">
                <a:solidFill>
                  <a:srgbClr val="00B050"/>
                </a:solidFill>
              </a:rPr>
              <a:t>)</a:t>
            </a:r>
            <a:r>
              <a:rPr lang="en-US" altLang="ko-KR" sz="1000" dirty="0">
                <a:solidFill>
                  <a:srgbClr val="0000FF"/>
                </a:solidFill>
              </a:rPr>
              <a:t>  and </a:t>
            </a:r>
            <a:r>
              <a:rPr lang="en-US" altLang="ko-KR" sz="1000" dirty="0" err="1">
                <a:solidFill>
                  <a:srgbClr val="0000FF"/>
                </a:solidFill>
              </a:rPr>
              <a:t>sameas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C_type,'</a:t>
            </a:r>
            <a:r>
              <a:rPr lang="en-US" altLang="ko-KR" dirty="0" err="1">
                <a:solidFill>
                  <a:srgbClr val="00B050"/>
                </a:solidFill>
              </a:rPr>
              <a:t>yearly</a:t>
            </a:r>
            <a:r>
              <a:rPr lang="en-US" altLang="ko-KR" sz="1000" dirty="0">
                <a:solidFill>
                  <a:srgbClr val="0000FF"/>
                </a:solidFill>
              </a:rPr>
              <a:t>') and </a:t>
            </a:r>
            <a:r>
              <a:rPr lang="en-US" altLang="ko-KR" sz="1000" dirty="0" err="1">
                <a:solidFill>
                  <a:srgbClr val="0000FF"/>
                </a:solidFill>
              </a:rPr>
              <a:t>sameas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EQ1</a:t>
            </a:r>
            <a:r>
              <a:rPr lang="en-US" altLang="ko-KR" sz="1000" dirty="0">
                <a:solidFill>
                  <a:srgbClr val="0000FF"/>
                </a:solidFill>
              </a:rPr>
              <a:t>,'</a:t>
            </a:r>
            <a:r>
              <a:rPr lang="en-US" altLang="ko-KR" b="1" dirty="0" err="1">
                <a:solidFill>
                  <a:srgbClr val="00B050"/>
                </a:solidFill>
              </a:rPr>
              <a:t>geq</a:t>
            </a:r>
            <a:r>
              <a:rPr lang="en-US" altLang="ko-KR" sz="1000" dirty="0">
                <a:solidFill>
                  <a:srgbClr val="0000FF"/>
                </a:solidFill>
              </a:rPr>
              <a:t>'))..</a:t>
            </a:r>
          </a:p>
          <a:p>
            <a:r>
              <a:rPr lang="en-US" altLang="ko-KR" sz="1000" dirty="0">
                <a:solidFill>
                  <a:srgbClr val="0000FF"/>
                </a:solidFill>
              </a:rPr>
              <a:t>         sum(</a:t>
            </a:r>
            <a:r>
              <a:rPr lang="en-US" altLang="ko-KR" sz="1000" dirty="0" err="1">
                <a:solidFill>
                  <a:srgbClr val="0000FF"/>
                </a:solidFill>
              </a:rPr>
              <a:t>i</a:t>
            </a:r>
            <a:r>
              <a:rPr lang="en-US" altLang="ko-KR" sz="1000" dirty="0">
                <a:solidFill>
                  <a:srgbClr val="0000FF"/>
                </a:solidFill>
              </a:rPr>
              <a:t>, </a:t>
            </a:r>
            <a:r>
              <a:rPr lang="en-US" altLang="ko-KR" sz="1000" dirty="0" err="1">
                <a:solidFill>
                  <a:srgbClr val="0000FF"/>
                </a:solidFill>
              </a:rPr>
              <a:t>uc_I_param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t123,i,t</a:t>
            </a:r>
            <a:r>
              <a:rPr lang="en-US" altLang="ko-KR" sz="1000" dirty="0">
                <a:solidFill>
                  <a:srgbClr val="0000FF"/>
                </a:solidFill>
              </a:rPr>
              <a:t>)*x(</a:t>
            </a:r>
            <a:r>
              <a:rPr lang="en-US" altLang="ko-KR" sz="1000" dirty="0" err="1">
                <a:solidFill>
                  <a:srgbClr val="0000FF"/>
                </a:solidFill>
              </a:rPr>
              <a:t>i,t</a:t>
            </a:r>
            <a:r>
              <a:rPr lang="en-US" altLang="ko-KR" sz="1000" dirty="0">
                <a:solidFill>
                  <a:srgbClr val="0000FF"/>
                </a:solidFill>
              </a:rPr>
              <a:t>)) * delta(</a:t>
            </a:r>
            <a:r>
              <a:rPr lang="en-US" altLang="ko-KR" sz="1000" dirty="0" err="1">
                <a:solidFill>
                  <a:srgbClr val="0000FF"/>
                </a:solidFill>
              </a:rPr>
              <a:t>t123</a:t>
            </a:r>
            <a:r>
              <a:rPr lang="en-US" altLang="ko-KR" sz="1000" dirty="0">
                <a:solidFill>
                  <a:srgbClr val="0000FF"/>
                </a:solidFill>
              </a:rPr>
              <a:t>,'</a:t>
            </a:r>
            <a:r>
              <a:rPr lang="en-US" altLang="ko-KR" sz="1000" dirty="0" err="1">
                <a:solidFill>
                  <a:srgbClr val="0000FF"/>
                </a:solidFill>
              </a:rPr>
              <a:t>actInp</a:t>
            </a:r>
            <a:r>
              <a:rPr lang="en-US" altLang="ko-KR" sz="1000" dirty="0">
                <a:solidFill>
                  <a:srgbClr val="0000FF"/>
                </a:solidFill>
              </a:rPr>
              <a:t>')</a:t>
            </a:r>
          </a:p>
          <a:p>
            <a:r>
              <a:rPr lang="en-US" altLang="ko-KR" sz="1000" dirty="0">
                <a:solidFill>
                  <a:srgbClr val="0000FF"/>
                </a:solidFill>
              </a:rPr>
              <a:t>        +sum(</a:t>
            </a:r>
            <a:r>
              <a:rPr lang="en-US" altLang="ko-KR" sz="1000" dirty="0" err="1">
                <a:solidFill>
                  <a:srgbClr val="0000FF"/>
                </a:solidFill>
              </a:rPr>
              <a:t>i</a:t>
            </a:r>
            <a:r>
              <a:rPr lang="en-US" altLang="ko-KR" sz="1000" dirty="0">
                <a:solidFill>
                  <a:srgbClr val="0000FF"/>
                </a:solidFill>
              </a:rPr>
              <a:t>, </a:t>
            </a:r>
            <a:r>
              <a:rPr lang="en-US" altLang="ko-KR" sz="1000" dirty="0" err="1">
                <a:solidFill>
                  <a:srgbClr val="0000FF"/>
                </a:solidFill>
              </a:rPr>
              <a:t>uc_I_param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t123,i,t</a:t>
            </a:r>
            <a:r>
              <a:rPr lang="en-US" altLang="ko-KR" sz="1000" dirty="0">
                <a:solidFill>
                  <a:srgbClr val="0000FF"/>
                </a:solidFill>
              </a:rPr>
              <a:t>)*</a:t>
            </a:r>
            <a:r>
              <a:rPr lang="en-US" altLang="ko-KR" sz="1000" dirty="0" err="1">
                <a:solidFill>
                  <a:srgbClr val="0000FF"/>
                </a:solidFill>
              </a:rPr>
              <a:t>X_out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i,t</a:t>
            </a:r>
            <a:r>
              <a:rPr lang="en-US" altLang="ko-KR" sz="1000" dirty="0">
                <a:solidFill>
                  <a:srgbClr val="0000FF"/>
                </a:solidFill>
              </a:rPr>
              <a:t>)) * delta(</a:t>
            </a:r>
            <a:r>
              <a:rPr lang="en-US" altLang="ko-KR" sz="1000" dirty="0" err="1">
                <a:solidFill>
                  <a:srgbClr val="0000FF"/>
                </a:solidFill>
              </a:rPr>
              <a:t>t123</a:t>
            </a:r>
            <a:r>
              <a:rPr lang="en-US" altLang="ko-KR" sz="1000" dirty="0">
                <a:solidFill>
                  <a:srgbClr val="0000FF"/>
                </a:solidFill>
              </a:rPr>
              <a:t>,'</a:t>
            </a:r>
            <a:r>
              <a:rPr lang="en-US" altLang="ko-KR" sz="1000" dirty="0" err="1">
                <a:solidFill>
                  <a:srgbClr val="0000FF"/>
                </a:solidFill>
              </a:rPr>
              <a:t>actOut</a:t>
            </a:r>
            <a:r>
              <a:rPr lang="en-US" altLang="ko-KR" sz="1000" dirty="0">
                <a:solidFill>
                  <a:srgbClr val="0000FF"/>
                </a:solidFill>
              </a:rPr>
              <a:t>')</a:t>
            </a:r>
          </a:p>
          <a:p>
            <a:r>
              <a:rPr lang="en-US" altLang="ko-KR" sz="1000" dirty="0">
                <a:solidFill>
                  <a:srgbClr val="0000FF"/>
                </a:solidFill>
              </a:rPr>
              <a:t>        +sum(</a:t>
            </a:r>
            <a:r>
              <a:rPr lang="en-US" altLang="ko-KR" sz="1000" dirty="0" err="1">
                <a:solidFill>
                  <a:srgbClr val="0000FF"/>
                </a:solidFill>
              </a:rPr>
              <a:t>i</a:t>
            </a:r>
            <a:r>
              <a:rPr lang="en-US" altLang="ko-KR" sz="1000" dirty="0">
                <a:solidFill>
                  <a:srgbClr val="0000FF"/>
                </a:solidFill>
              </a:rPr>
              <a:t>, </a:t>
            </a:r>
            <a:r>
              <a:rPr lang="en-US" altLang="ko-KR" sz="1000" dirty="0" err="1">
                <a:solidFill>
                  <a:srgbClr val="0000FF"/>
                </a:solidFill>
              </a:rPr>
              <a:t>uc_I_param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t123,i,t</a:t>
            </a:r>
            <a:r>
              <a:rPr lang="en-US" altLang="ko-KR" sz="1000" dirty="0">
                <a:solidFill>
                  <a:srgbClr val="0000FF"/>
                </a:solidFill>
              </a:rPr>
              <a:t>)*y(</a:t>
            </a:r>
            <a:r>
              <a:rPr lang="en-US" altLang="ko-KR" sz="1000" dirty="0" err="1">
                <a:solidFill>
                  <a:srgbClr val="0000FF"/>
                </a:solidFill>
              </a:rPr>
              <a:t>i,t</a:t>
            </a:r>
            <a:r>
              <a:rPr lang="en-US" altLang="ko-KR" sz="1000" dirty="0">
                <a:solidFill>
                  <a:srgbClr val="0000FF"/>
                </a:solidFill>
              </a:rPr>
              <a:t>)) * delta(</a:t>
            </a:r>
            <a:r>
              <a:rPr lang="en-US" altLang="ko-KR" sz="1000" dirty="0" err="1">
                <a:solidFill>
                  <a:srgbClr val="0000FF"/>
                </a:solidFill>
              </a:rPr>
              <a:t>t123</a:t>
            </a:r>
            <a:r>
              <a:rPr lang="en-US" altLang="ko-KR" sz="1000" dirty="0">
                <a:solidFill>
                  <a:srgbClr val="0000FF"/>
                </a:solidFill>
              </a:rPr>
              <a:t>,'</a:t>
            </a:r>
            <a:r>
              <a:rPr lang="en-US" altLang="ko-KR" sz="1000" dirty="0" err="1">
                <a:solidFill>
                  <a:srgbClr val="0000FF"/>
                </a:solidFill>
              </a:rPr>
              <a:t>newCap</a:t>
            </a:r>
            <a:r>
              <a:rPr lang="en-US" altLang="ko-KR" sz="1000" dirty="0">
                <a:solidFill>
                  <a:srgbClr val="0000FF"/>
                </a:solidFill>
              </a:rPr>
              <a:t>')</a:t>
            </a:r>
          </a:p>
          <a:p>
            <a:r>
              <a:rPr lang="en-US" altLang="ko-KR" sz="1000" dirty="0">
                <a:solidFill>
                  <a:srgbClr val="0000FF"/>
                </a:solidFill>
              </a:rPr>
              <a:t>        +sum(</a:t>
            </a:r>
            <a:r>
              <a:rPr lang="en-US" altLang="ko-KR" sz="1000" dirty="0" err="1">
                <a:solidFill>
                  <a:srgbClr val="0000FF"/>
                </a:solidFill>
              </a:rPr>
              <a:t>i</a:t>
            </a:r>
            <a:r>
              <a:rPr lang="en-US" altLang="ko-KR" sz="1000" dirty="0">
                <a:solidFill>
                  <a:srgbClr val="0000FF"/>
                </a:solidFill>
              </a:rPr>
              <a:t>, </a:t>
            </a:r>
            <a:r>
              <a:rPr lang="en-US" altLang="ko-KR" sz="1000" dirty="0" err="1">
                <a:solidFill>
                  <a:srgbClr val="0000FF"/>
                </a:solidFill>
              </a:rPr>
              <a:t>uc_I_param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t123,i,t</a:t>
            </a:r>
            <a:r>
              <a:rPr lang="en-US" altLang="ko-KR" sz="1000" dirty="0">
                <a:solidFill>
                  <a:srgbClr val="0000FF"/>
                </a:solidFill>
              </a:rPr>
              <a:t>)*</a:t>
            </a:r>
            <a:r>
              <a:rPr lang="en-US" altLang="ko-KR" sz="1000" dirty="0" err="1">
                <a:solidFill>
                  <a:srgbClr val="0000FF"/>
                </a:solidFill>
              </a:rPr>
              <a:t>Y_cap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i,t</a:t>
            </a:r>
            <a:r>
              <a:rPr lang="en-US" altLang="ko-KR" sz="1000" dirty="0">
                <a:solidFill>
                  <a:srgbClr val="0000FF"/>
                </a:solidFill>
              </a:rPr>
              <a:t>)) * delta(</a:t>
            </a:r>
            <a:r>
              <a:rPr lang="en-US" altLang="ko-KR" sz="1000" dirty="0" err="1">
                <a:solidFill>
                  <a:srgbClr val="0000FF"/>
                </a:solidFill>
              </a:rPr>
              <a:t>t123</a:t>
            </a:r>
            <a:r>
              <a:rPr lang="en-US" altLang="ko-KR" sz="1000" dirty="0">
                <a:solidFill>
                  <a:srgbClr val="0000FF"/>
                </a:solidFill>
              </a:rPr>
              <a:t>,'</a:t>
            </a:r>
            <a:r>
              <a:rPr lang="en-US" altLang="ko-KR" sz="1000" dirty="0" err="1">
                <a:solidFill>
                  <a:srgbClr val="0000FF"/>
                </a:solidFill>
              </a:rPr>
              <a:t>totalCap</a:t>
            </a:r>
            <a:r>
              <a:rPr lang="en-US" altLang="ko-KR" sz="1000" dirty="0">
                <a:solidFill>
                  <a:srgbClr val="0000FF"/>
                </a:solidFill>
              </a:rPr>
              <a:t>')</a:t>
            </a:r>
          </a:p>
          <a:p>
            <a:r>
              <a:rPr lang="en-US" altLang="ko-KR" sz="1000" dirty="0">
                <a:solidFill>
                  <a:srgbClr val="0000FF"/>
                </a:solidFill>
              </a:rPr>
              <a:t>                +sum(</a:t>
            </a:r>
            <a:r>
              <a:rPr lang="en-US" altLang="ko-KR" sz="1000" dirty="0" err="1">
                <a:solidFill>
                  <a:srgbClr val="0000FF"/>
                </a:solidFill>
              </a:rPr>
              <a:t>d1,uc_d1_param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t123,d1,t</a:t>
            </a:r>
            <a:r>
              <a:rPr lang="en-US" altLang="ko-KR" sz="1000" dirty="0">
                <a:solidFill>
                  <a:srgbClr val="0000FF"/>
                </a:solidFill>
              </a:rPr>
              <a:t>)*v(</a:t>
            </a:r>
            <a:r>
              <a:rPr lang="en-US" altLang="ko-KR" sz="1000" dirty="0" err="1">
                <a:solidFill>
                  <a:srgbClr val="0000FF"/>
                </a:solidFill>
              </a:rPr>
              <a:t>d1,t</a:t>
            </a:r>
            <a:r>
              <a:rPr lang="en-US" altLang="ko-KR" sz="1000" dirty="0">
                <a:solidFill>
                  <a:srgbClr val="0000FF"/>
                </a:solidFill>
              </a:rPr>
              <a:t>)) +sum(</a:t>
            </a:r>
            <a:r>
              <a:rPr lang="en-US" altLang="ko-KR" sz="1000" dirty="0" err="1">
                <a:solidFill>
                  <a:srgbClr val="0000FF"/>
                </a:solidFill>
              </a:rPr>
              <a:t>d2,uc_d2_param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t123,d2</a:t>
            </a:r>
            <a:r>
              <a:rPr lang="en-US" altLang="ko-KR" sz="1000" dirty="0">
                <a:solidFill>
                  <a:srgbClr val="0000FF"/>
                </a:solidFill>
              </a:rPr>
              <a:t>)*w(</a:t>
            </a:r>
            <a:r>
              <a:rPr lang="en-US" altLang="ko-KR" sz="1000" dirty="0" err="1">
                <a:solidFill>
                  <a:srgbClr val="0000FF"/>
                </a:solidFill>
              </a:rPr>
              <a:t>d2</a:t>
            </a:r>
            <a:r>
              <a:rPr lang="en-US" altLang="ko-KR" sz="1000" dirty="0">
                <a:solidFill>
                  <a:srgbClr val="0000FF"/>
                </a:solidFill>
              </a:rPr>
              <a:t>)) </a:t>
            </a:r>
            <a:r>
              <a:rPr lang="en-US" altLang="ko-KR" b="1" dirty="0">
                <a:solidFill>
                  <a:srgbClr val="00B050"/>
                </a:solidFill>
              </a:rPr>
              <a:t>=g=</a:t>
            </a:r>
            <a:r>
              <a:rPr lang="en-US" altLang="ko-KR" sz="1000" dirty="0">
                <a:solidFill>
                  <a:srgbClr val="0000FF"/>
                </a:solidFill>
              </a:rPr>
              <a:t> </a:t>
            </a:r>
            <a:r>
              <a:rPr lang="en-US" altLang="ko-KR" sz="1000" dirty="0" err="1">
                <a:solidFill>
                  <a:srgbClr val="0000FF"/>
                </a:solidFill>
              </a:rPr>
              <a:t>RHS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t123,t</a:t>
            </a:r>
            <a:r>
              <a:rPr lang="en-US" altLang="ko-KR" sz="1000" dirty="0">
                <a:solidFill>
                  <a:srgbClr val="0000FF"/>
                </a:solidFill>
              </a:rPr>
              <a:t>);</a:t>
            </a:r>
          </a:p>
          <a:p>
            <a:endParaRPr lang="en-US" altLang="ko-KR" sz="1000" dirty="0">
              <a:solidFill>
                <a:srgbClr val="0000FF"/>
              </a:solidFill>
            </a:endParaRPr>
          </a:p>
          <a:p>
            <a:r>
              <a:rPr lang="ko-KR" altLang="en-US" sz="1000" dirty="0" err="1">
                <a:solidFill>
                  <a:srgbClr val="0000FF"/>
                </a:solidFill>
              </a:rPr>
              <a:t>t1_eq</a:t>
            </a:r>
            <a:r>
              <a:rPr lang="ko-KR" altLang="en-US" sz="1000" dirty="0">
                <a:solidFill>
                  <a:srgbClr val="0000FF"/>
                </a:solidFill>
              </a:rPr>
              <a:t>(</a:t>
            </a:r>
            <a:r>
              <a:rPr lang="ko-KR" altLang="en-US" sz="1000" dirty="0" err="1">
                <a:solidFill>
                  <a:srgbClr val="0000FF"/>
                </a:solidFill>
              </a:rPr>
              <a:t>t123,C_type,EQ1,t</a:t>
            </a:r>
            <a:r>
              <a:rPr lang="ko-KR" altLang="en-US" sz="1000" dirty="0">
                <a:solidFill>
                  <a:srgbClr val="0000FF"/>
                </a:solidFill>
              </a:rPr>
              <a:t>)</a:t>
            </a:r>
            <a:r>
              <a:rPr lang="en-US" altLang="ko-KR" sz="1000" dirty="0">
                <a:solidFill>
                  <a:srgbClr val="0000FF"/>
                </a:solidFill>
              </a:rPr>
              <a:t> </a:t>
            </a:r>
            <a:r>
              <a:rPr lang="en-US" altLang="ko-KR" sz="1000" dirty="0" err="1">
                <a:solidFill>
                  <a:srgbClr val="0000FF"/>
                </a:solidFill>
              </a:rPr>
              <a:t>t1_geq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t123,C_type,EQ1,t</a:t>
            </a:r>
            <a:r>
              <a:rPr lang="en-US" altLang="ko-KR" sz="1000" dirty="0">
                <a:solidFill>
                  <a:srgbClr val="0000FF"/>
                </a:solidFill>
              </a:rPr>
              <a:t>)$(</a:t>
            </a:r>
            <a:r>
              <a:rPr lang="en-US" altLang="ko-KR" sz="1000" dirty="0" err="1">
                <a:solidFill>
                  <a:srgbClr val="0000FF"/>
                </a:solidFill>
              </a:rPr>
              <a:t>uc_info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t123,C_type,EQ1</a:t>
            </a:r>
            <a:r>
              <a:rPr lang="en-US" altLang="ko-KR" sz="1000" dirty="0">
                <a:solidFill>
                  <a:srgbClr val="0000FF"/>
                </a:solidFill>
              </a:rPr>
              <a:t>)  and </a:t>
            </a:r>
            <a:r>
              <a:rPr lang="en-US" altLang="ko-KR" sz="1000" dirty="0" err="1">
                <a:solidFill>
                  <a:srgbClr val="0000FF"/>
                </a:solidFill>
              </a:rPr>
              <a:t>sameas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C_type,'yearly</a:t>
            </a:r>
            <a:r>
              <a:rPr lang="en-US" altLang="ko-KR" sz="1000" dirty="0">
                <a:solidFill>
                  <a:srgbClr val="0000FF"/>
                </a:solidFill>
              </a:rPr>
              <a:t>') and </a:t>
            </a:r>
            <a:r>
              <a:rPr lang="en-US" altLang="ko-KR" sz="1000" dirty="0" err="1">
                <a:solidFill>
                  <a:srgbClr val="0000FF"/>
                </a:solidFill>
              </a:rPr>
              <a:t>sameas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EQ1</a:t>
            </a:r>
            <a:r>
              <a:rPr lang="en-US" altLang="ko-KR" sz="1000" dirty="0">
                <a:solidFill>
                  <a:srgbClr val="0000FF"/>
                </a:solidFill>
              </a:rPr>
              <a:t>,'</a:t>
            </a:r>
            <a:r>
              <a:rPr lang="en-US" altLang="ko-KR" dirty="0" err="1">
                <a:solidFill>
                  <a:srgbClr val="00B050"/>
                </a:solidFill>
              </a:rPr>
              <a:t>eq</a:t>
            </a:r>
            <a:r>
              <a:rPr lang="en-US" altLang="ko-KR" sz="1000" dirty="0">
                <a:solidFill>
                  <a:srgbClr val="0000FF"/>
                </a:solidFill>
              </a:rPr>
              <a:t>'))..</a:t>
            </a:r>
          </a:p>
          <a:p>
            <a:endParaRPr lang="en-US" altLang="ko-KR" sz="1000" dirty="0">
              <a:solidFill>
                <a:srgbClr val="0000FF"/>
              </a:solidFill>
            </a:endParaRPr>
          </a:p>
          <a:p>
            <a:endParaRPr lang="en-US" altLang="ko-KR" sz="1000" dirty="0">
              <a:solidFill>
                <a:srgbClr val="0000FF"/>
              </a:solidFill>
            </a:endParaRPr>
          </a:p>
          <a:p>
            <a:r>
              <a:rPr lang="ko-KR" altLang="en-US" sz="1000" dirty="0" err="1">
                <a:solidFill>
                  <a:srgbClr val="0000FF"/>
                </a:solidFill>
              </a:rPr>
              <a:t>t1_geq</a:t>
            </a:r>
            <a:r>
              <a:rPr lang="ko-KR" altLang="en-US" sz="1000" dirty="0">
                <a:solidFill>
                  <a:srgbClr val="0000FF"/>
                </a:solidFill>
              </a:rPr>
              <a:t>(</a:t>
            </a:r>
            <a:r>
              <a:rPr lang="ko-KR" altLang="en-US" sz="1000" dirty="0" err="1">
                <a:solidFill>
                  <a:srgbClr val="0000FF"/>
                </a:solidFill>
              </a:rPr>
              <a:t>t123,C_type,EQ1,t</a:t>
            </a:r>
            <a:r>
              <a:rPr lang="ko-KR" altLang="en-US" sz="1000" dirty="0">
                <a:solidFill>
                  <a:srgbClr val="0000FF"/>
                </a:solidFill>
              </a:rPr>
              <a:t>)</a:t>
            </a:r>
            <a:r>
              <a:rPr lang="en-US" altLang="ko-KR" sz="1000" dirty="0">
                <a:solidFill>
                  <a:srgbClr val="0000FF"/>
                </a:solidFill>
              </a:rPr>
              <a:t> </a:t>
            </a:r>
            <a:r>
              <a:rPr lang="en-US" altLang="ko-KR" sz="1000" dirty="0" err="1">
                <a:solidFill>
                  <a:srgbClr val="0000FF"/>
                </a:solidFill>
              </a:rPr>
              <a:t>t1_geq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t123,C_type,EQ1,t</a:t>
            </a:r>
            <a:r>
              <a:rPr lang="en-US" altLang="ko-KR" sz="1000" dirty="0">
                <a:solidFill>
                  <a:srgbClr val="0000FF"/>
                </a:solidFill>
              </a:rPr>
              <a:t>)$(</a:t>
            </a:r>
            <a:r>
              <a:rPr lang="en-US" altLang="ko-KR" sz="1000" dirty="0" err="1">
                <a:solidFill>
                  <a:srgbClr val="0000FF"/>
                </a:solidFill>
              </a:rPr>
              <a:t>uc_info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t123,C_type,EQ1</a:t>
            </a:r>
            <a:r>
              <a:rPr lang="en-US" altLang="ko-KR" sz="1000" dirty="0">
                <a:solidFill>
                  <a:srgbClr val="0000FF"/>
                </a:solidFill>
              </a:rPr>
              <a:t>)  and </a:t>
            </a:r>
            <a:r>
              <a:rPr lang="en-US" altLang="ko-KR" sz="1000" dirty="0" err="1">
                <a:solidFill>
                  <a:srgbClr val="0000FF"/>
                </a:solidFill>
              </a:rPr>
              <a:t>sameas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C_type,'yearly</a:t>
            </a:r>
            <a:r>
              <a:rPr lang="en-US" altLang="ko-KR" sz="1000" dirty="0">
                <a:solidFill>
                  <a:srgbClr val="0000FF"/>
                </a:solidFill>
              </a:rPr>
              <a:t>') and </a:t>
            </a:r>
            <a:r>
              <a:rPr lang="en-US" altLang="ko-KR" sz="1000" dirty="0" err="1">
                <a:solidFill>
                  <a:srgbClr val="0000FF"/>
                </a:solidFill>
              </a:rPr>
              <a:t>sameas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EQ1</a:t>
            </a:r>
            <a:r>
              <a:rPr lang="en-US" altLang="ko-KR" sz="1000" dirty="0">
                <a:solidFill>
                  <a:srgbClr val="0000FF"/>
                </a:solidFill>
              </a:rPr>
              <a:t>,‘</a:t>
            </a:r>
            <a:r>
              <a:rPr lang="en-US" altLang="ko-KR" dirty="0" err="1">
                <a:solidFill>
                  <a:srgbClr val="00B050"/>
                </a:solidFill>
              </a:rPr>
              <a:t>leq</a:t>
            </a:r>
            <a:r>
              <a:rPr lang="en-US" altLang="ko-KR" sz="1000" dirty="0">
                <a:solidFill>
                  <a:srgbClr val="0000FF"/>
                </a:solidFill>
              </a:rPr>
              <a:t>'))..</a:t>
            </a:r>
            <a:endParaRPr lang="ko-KR" altLang="en-US" sz="1000" dirty="0">
              <a:solidFill>
                <a:srgbClr val="0000FF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21759" y="797474"/>
            <a:ext cx="47738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 err="1">
                <a:solidFill>
                  <a:srgbClr val="FF0000"/>
                </a:solidFill>
              </a:rPr>
              <a:t>Sets</a:t>
            </a:r>
            <a:endParaRPr lang="ko-KR" altLang="en-US" sz="900" dirty="0">
              <a:solidFill>
                <a:srgbClr val="FF0000"/>
              </a:solidFill>
            </a:endParaRPr>
          </a:p>
          <a:p>
            <a:r>
              <a:rPr lang="ko-KR" altLang="en-US" sz="900" dirty="0">
                <a:solidFill>
                  <a:srgbClr val="FF0000"/>
                </a:solidFill>
              </a:rPr>
              <a:t>        </a:t>
            </a:r>
            <a:r>
              <a:rPr lang="ko-KR" altLang="en-US" sz="900" dirty="0" err="1">
                <a:solidFill>
                  <a:srgbClr val="FF0000"/>
                </a:solidFill>
              </a:rPr>
              <a:t>D1</a:t>
            </a:r>
            <a:r>
              <a:rPr lang="ko-KR" altLang="en-US" sz="900" dirty="0">
                <a:solidFill>
                  <a:srgbClr val="FF0000"/>
                </a:solidFill>
              </a:rPr>
              <a:t>  </a:t>
            </a:r>
            <a:r>
              <a:rPr lang="ko-KR" altLang="en-US" sz="900" dirty="0" err="1">
                <a:solidFill>
                  <a:srgbClr val="FF0000"/>
                </a:solidFill>
              </a:rPr>
              <a:t>dummy</a:t>
            </a:r>
            <a:r>
              <a:rPr lang="ko-KR" altLang="en-US" sz="900" dirty="0">
                <a:solidFill>
                  <a:srgbClr val="FF0000"/>
                </a:solidFill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</a:rPr>
              <a:t>variables</a:t>
            </a:r>
            <a:r>
              <a:rPr lang="ko-KR" altLang="en-US" sz="900" dirty="0">
                <a:solidFill>
                  <a:srgbClr val="FF0000"/>
                </a:solidFill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</a:rPr>
              <a:t>with</a:t>
            </a:r>
            <a:r>
              <a:rPr lang="ko-KR" altLang="en-US" sz="900" dirty="0">
                <a:solidFill>
                  <a:srgbClr val="FF0000"/>
                </a:solidFill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</a:rPr>
              <a:t>time</a:t>
            </a:r>
            <a:r>
              <a:rPr lang="ko-KR" altLang="en-US" sz="900" dirty="0">
                <a:solidFill>
                  <a:srgbClr val="FF0000"/>
                </a:solidFill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</a:rPr>
              <a:t>series</a:t>
            </a:r>
            <a:r>
              <a:rPr lang="ko-KR" altLang="en-US" sz="900" dirty="0">
                <a:solidFill>
                  <a:srgbClr val="FF0000"/>
                </a:solidFill>
              </a:rPr>
              <a:t>   / </a:t>
            </a:r>
            <a:r>
              <a:rPr lang="ko-KR" altLang="en-US" sz="900" dirty="0" err="1">
                <a:solidFill>
                  <a:srgbClr val="FF0000"/>
                </a:solidFill>
              </a:rPr>
              <a:t>v1</a:t>
            </a:r>
            <a:r>
              <a:rPr lang="ko-KR" altLang="en-US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 err="1">
                <a:solidFill>
                  <a:srgbClr val="FF0000"/>
                </a:solidFill>
              </a:rPr>
              <a:t>v2</a:t>
            </a:r>
            <a:r>
              <a:rPr lang="ko-KR" altLang="en-US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 err="1">
                <a:solidFill>
                  <a:srgbClr val="FF0000"/>
                </a:solidFill>
              </a:rPr>
              <a:t>z1</a:t>
            </a:r>
            <a:r>
              <a:rPr lang="ko-KR" altLang="en-US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 err="1">
                <a:solidFill>
                  <a:srgbClr val="FF0000"/>
                </a:solidFill>
              </a:rPr>
              <a:t>z2</a:t>
            </a:r>
            <a:r>
              <a:rPr lang="ko-KR" altLang="en-US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 err="1">
                <a:solidFill>
                  <a:srgbClr val="FF0000"/>
                </a:solidFill>
              </a:rPr>
              <a:t>u1</a:t>
            </a:r>
            <a:r>
              <a:rPr lang="ko-KR" altLang="en-US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 err="1">
                <a:solidFill>
                  <a:srgbClr val="FF0000"/>
                </a:solidFill>
              </a:rPr>
              <a:t>u2</a:t>
            </a:r>
            <a:r>
              <a:rPr lang="ko-KR" altLang="en-US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 err="1">
                <a:solidFill>
                  <a:srgbClr val="FF0000"/>
                </a:solidFill>
              </a:rPr>
              <a:t>u3</a:t>
            </a:r>
            <a:r>
              <a:rPr lang="ko-KR" altLang="en-US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 err="1">
                <a:solidFill>
                  <a:srgbClr val="FF0000"/>
                </a:solidFill>
              </a:rPr>
              <a:t>u4</a:t>
            </a:r>
            <a:r>
              <a:rPr lang="ko-KR" altLang="en-US" sz="900" dirty="0">
                <a:solidFill>
                  <a:srgbClr val="FF0000"/>
                </a:solidFill>
              </a:rPr>
              <a:t> /</a:t>
            </a:r>
          </a:p>
          <a:p>
            <a:r>
              <a:rPr lang="ko-KR" altLang="en-US" sz="900" dirty="0">
                <a:solidFill>
                  <a:srgbClr val="FF0000"/>
                </a:solidFill>
              </a:rPr>
              <a:t>        </a:t>
            </a:r>
            <a:r>
              <a:rPr lang="ko-KR" altLang="en-US" sz="900" dirty="0" err="1">
                <a:solidFill>
                  <a:srgbClr val="FF0000"/>
                </a:solidFill>
              </a:rPr>
              <a:t>D2</a:t>
            </a:r>
            <a:r>
              <a:rPr lang="ko-KR" altLang="en-US" sz="900" dirty="0">
                <a:solidFill>
                  <a:srgbClr val="FF0000"/>
                </a:solidFill>
              </a:rPr>
              <a:t>  </a:t>
            </a:r>
            <a:r>
              <a:rPr lang="ko-KR" altLang="en-US" sz="900" dirty="0" err="1">
                <a:solidFill>
                  <a:srgbClr val="FF0000"/>
                </a:solidFill>
              </a:rPr>
              <a:t>dummy</a:t>
            </a:r>
            <a:r>
              <a:rPr lang="ko-KR" altLang="en-US" sz="900" dirty="0">
                <a:solidFill>
                  <a:srgbClr val="FF0000"/>
                </a:solidFill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</a:rPr>
              <a:t>variables</a:t>
            </a:r>
            <a:r>
              <a:rPr lang="ko-KR" altLang="en-US" sz="900" dirty="0">
                <a:solidFill>
                  <a:srgbClr val="FF0000"/>
                </a:solidFill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</a:rPr>
              <a:t>without</a:t>
            </a:r>
            <a:r>
              <a:rPr lang="ko-KR" altLang="en-US" sz="900" dirty="0">
                <a:solidFill>
                  <a:srgbClr val="FF0000"/>
                </a:solidFill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</a:rPr>
              <a:t>time</a:t>
            </a:r>
            <a:r>
              <a:rPr lang="ko-KR" altLang="en-US" sz="900" dirty="0">
                <a:solidFill>
                  <a:srgbClr val="FF0000"/>
                </a:solidFill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</a:rPr>
              <a:t>series</a:t>
            </a:r>
            <a:r>
              <a:rPr lang="ko-KR" altLang="en-US" sz="900" dirty="0">
                <a:solidFill>
                  <a:srgbClr val="FF0000"/>
                </a:solidFill>
              </a:rPr>
              <a:t>   / </a:t>
            </a:r>
            <a:r>
              <a:rPr lang="ko-KR" altLang="en-US" sz="900" dirty="0" err="1">
                <a:solidFill>
                  <a:srgbClr val="FF0000"/>
                </a:solidFill>
              </a:rPr>
              <a:t>w1</a:t>
            </a:r>
            <a:r>
              <a:rPr lang="ko-KR" altLang="en-US" sz="900" dirty="0">
                <a:solidFill>
                  <a:srgbClr val="FF0000"/>
                </a:solidFill>
              </a:rPr>
              <a:t> /</a:t>
            </a:r>
          </a:p>
          <a:p>
            <a:r>
              <a:rPr lang="ko-KR" altLang="en-US" sz="900" dirty="0">
                <a:solidFill>
                  <a:srgbClr val="FF0000"/>
                </a:solidFill>
              </a:rPr>
              <a:t>        </a:t>
            </a:r>
            <a:r>
              <a:rPr lang="ko-KR" altLang="en-US" sz="900" dirty="0" err="1">
                <a:solidFill>
                  <a:srgbClr val="FF0000"/>
                </a:solidFill>
              </a:rPr>
              <a:t>EQ1</a:t>
            </a:r>
            <a:r>
              <a:rPr lang="ko-KR" altLang="en-US" sz="900" dirty="0">
                <a:solidFill>
                  <a:srgbClr val="FF0000"/>
                </a:solidFill>
              </a:rPr>
              <a:t>  </a:t>
            </a:r>
            <a:r>
              <a:rPr lang="ko-KR" altLang="en-US" sz="900" dirty="0" err="1">
                <a:solidFill>
                  <a:srgbClr val="FF0000"/>
                </a:solidFill>
              </a:rPr>
              <a:t>equation</a:t>
            </a:r>
            <a:r>
              <a:rPr lang="ko-KR" altLang="en-US" sz="900" dirty="0">
                <a:solidFill>
                  <a:srgbClr val="FF0000"/>
                </a:solidFill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</a:rPr>
              <a:t>eqaulity</a:t>
            </a:r>
            <a:r>
              <a:rPr lang="ko-KR" altLang="en-US" sz="900" dirty="0">
                <a:solidFill>
                  <a:srgbClr val="FF0000"/>
                </a:solidFill>
              </a:rPr>
              <a:t>   /</a:t>
            </a:r>
            <a:r>
              <a:rPr lang="ko-KR" altLang="en-US" sz="900" dirty="0" err="1">
                <a:solidFill>
                  <a:srgbClr val="FF0000"/>
                </a:solidFill>
              </a:rPr>
              <a:t>geq</a:t>
            </a:r>
            <a:r>
              <a:rPr lang="ko-KR" altLang="en-US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 err="1">
                <a:solidFill>
                  <a:srgbClr val="FF0000"/>
                </a:solidFill>
              </a:rPr>
              <a:t>eq</a:t>
            </a:r>
            <a:r>
              <a:rPr lang="ko-KR" altLang="en-US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 err="1">
                <a:solidFill>
                  <a:srgbClr val="FF0000"/>
                </a:solidFill>
              </a:rPr>
              <a:t>leq</a:t>
            </a:r>
            <a:r>
              <a:rPr lang="ko-KR" altLang="en-US" sz="900" dirty="0">
                <a:solidFill>
                  <a:srgbClr val="FF0000"/>
                </a:solidFill>
              </a:rPr>
              <a:t> /</a:t>
            </a:r>
          </a:p>
          <a:p>
            <a:r>
              <a:rPr lang="ko-KR" altLang="en-US" sz="900" dirty="0">
                <a:solidFill>
                  <a:srgbClr val="FF0000"/>
                </a:solidFill>
              </a:rPr>
              <a:t>        </a:t>
            </a:r>
            <a:r>
              <a:rPr lang="ko-KR" altLang="en-US" sz="900" dirty="0" err="1">
                <a:solidFill>
                  <a:srgbClr val="FF0000"/>
                </a:solidFill>
              </a:rPr>
              <a:t>C_type</a:t>
            </a:r>
            <a:r>
              <a:rPr lang="ko-KR" altLang="en-US" sz="900" dirty="0">
                <a:solidFill>
                  <a:srgbClr val="FF0000"/>
                </a:solidFill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</a:rPr>
              <a:t>constraint</a:t>
            </a:r>
            <a:r>
              <a:rPr lang="ko-KR" altLang="en-US" sz="900" dirty="0">
                <a:solidFill>
                  <a:srgbClr val="FF0000"/>
                </a:solidFill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</a:rPr>
              <a:t>types</a:t>
            </a:r>
            <a:r>
              <a:rPr lang="ko-KR" altLang="en-US" sz="900" dirty="0">
                <a:solidFill>
                  <a:srgbClr val="FF0000"/>
                </a:solidFill>
              </a:rPr>
              <a:t>   / </a:t>
            </a:r>
            <a:r>
              <a:rPr lang="ko-KR" altLang="en-US" sz="900" dirty="0" err="1">
                <a:solidFill>
                  <a:srgbClr val="FF0000"/>
                </a:solidFill>
              </a:rPr>
              <a:t>yearly</a:t>
            </a:r>
            <a:r>
              <a:rPr lang="ko-KR" altLang="en-US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 err="1">
                <a:solidFill>
                  <a:srgbClr val="FF0000"/>
                </a:solidFill>
              </a:rPr>
              <a:t>cumul</a:t>
            </a:r>
            <a:r>
              <a:rPr lang="ko-KR" altLang="en-US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 err="1">
                <a:solidFill>
                  <a:srgbClr val="FF0000"/>
                </a:solidFill>
              </a:rPr>
              <a:t>ts</a:t>
            </a:r>
            <a:r>
              <a:rPr lang="ko-KR" altLang="en-US" sz="900" dirty="0">
                <a:solidFill>
                  <a:srgbClr val="FF0000"/>
                </a:solidFill>
              </a:rPr>
              <a:t> /</a:t>
            </a:r>
          </a:p>
          <a:p>
            <a:r>
              <a:rPr lang="ko-KR" altLang="en-US" sz="900" dirty="0">
                <a:solidFill>
                  <a:srgbClr val="FF0000"/>
                </a:solidFill>
              </a:rPr>
              <a:t>        </a:t>
            </a:r>
            <a:r>
              <a:rPr lang="ko-KR" altLang="en-US" sz="900" dirty="0" err="1">
                <a:solidFill>
                  <a:srgbClr val="FF0000"/>
                </a:solidFill>
              </a:rPr>
              <a:t>V_type</a:t>
            </a:r>
            <a:r>
              <a:rPr lang="ko-KR" altLang="en-US" sz="900" dirty="0">
                <a:solidFill>
                  <a:srgbClr val="FF0000"/>
                </a:solidFill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</a:rPr>
              <a:t>constraint</a:t>
            </a:r>
            <a:r>
              <a:rPr lang="ko-KR" altLang="en-US" sz="900" dirty="0">
                <a:solidFill>
                  <a:srgbClr val="FF0000"/>
                </a:solidFill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</a:rPr>
              <a:t>variable</a:t>
            </a:r>
            <a:r>
              <a:rPr lang="ko-KR" altLang="en-US" sz="900" dirty="0">
                <a:solidFill>
                  <a:srgbClr val="FF0000"/>
                </a:solidFill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</a:rPr>
              <a:t>types</a:t>
            </a:r>
            <a:r>
              <a:rPr lang="ko-KR" altLang="en-US" sz="900" dirty="0">
                <a:solidFill>
                  <a:srgbClr val="FF0000"/>
                </a:solidFill>
              </a:rPr>
              <a:t>   / </a:t>
            </a:r>
            <a:r>
              <a:rPr lang="ko-KR" altLang="en-US" sz="900" dirty="0" err="1">
                <a:solidFill>
                  <a:srgbClr val="FF0000"/>
                </a:solidFill>
              </a:rPr>
              <a:t>actInp</a:t>
            </a:r>
            <a:r>
              <a:rPr lang="ko-KR" altLang="en-US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 err="1">
                <a:solidFill>
                  <a:srgbClr val="FF0000"/>
                </a:solidFill>
              </a:rPr>
              <a:t>actOut</a:t>
            </a:r>
            <a:r>
              <a:rPr lang="ko-KR" altLang="en-US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 err="1">
                <a:solidFill>
                  <a:srgbClr val="FF0000"/>
                </a:solidFill>
              </a:rPr>
              <a:t>newCap</a:t>
            </a:r>
            <a:r>
              <a:rPr lang="ko-KR" altLang="en-US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 err="1">
                <a:solidFill>
                  <a:srgbClr val="FF0000"/>
                </a:solidFill>
              </a:rPr>
              <a:t>totalCap</a:t>
            </a:r>
            <a:r>
              <a:rPr lang="ko-KR" altLang="en-US" sz="900" dirty="0">
                <a:solidFill>
                  <a:srgbClr val="FF0000"/>
                </a:solidFill>
              </a:rPr>
              <a:t> /</a:t>
            </a:r>
          </a:p>
          <a:p>
            <a:r>
              <a:rPr lang="en-US" altLang="ko-KR" sz="900" dirty="0">
                <a:solidFill>
                  <a:srgbClr val="FF0000"/>
                </a:solidFill>
              </a:rPr>
              <a:t>        </a:t>
            </a:r>
            <a:r>
              <a:rPr lang="en-US" altLang="ko-KR" sz="900" dirty="0" err="1">
                <a:solidFill>
                  <a:srgbClr val="FF0000"/>
                </a:solidFill>
              </a:rPr>
              <a:t>T1</a:t>
            </a:r>
            <a:r>
              <a:rPr lang="en-US" altLang="ko-KR" sz="900" dirty="0">
                <a:solidFill>
                  <a:srgbClr val="FF0000"/>
                </a:solidFill>
              </a:rPr>
              <a:t>(*)  yearly constraint - </a:t>
            </a:r>
            <a:r>
              <a:rPr lang="en-US" altLang="ko-KR" sz="900" dirty="0" err="1">
                <a:solidFill>
                  <a:srgbClr val="FF0000"/>
                </a:solidFill>
              </a:rPr>
              <a:t>type1</a:t>
            </a:r>
            <a:r>
              <a:rPr lang="en-US" altLang="ko-KR" sz="900" dirty="0">
                <a:solidFill>
                  <a:srgbClr val="FF0000"/>
                </a:solidFill>
              </a:rPr>
              <a:t>   / 1 "</a:t>
            </a:r>
            <a:r>
              <a:rPr lang="en-US" altLang="ko-KR" sz="900" dirty="0" err="1">
                <a:solidFill>
                  <a:srgbClr val="FF0000"/>
                </a:solidFill>
              </a:rPr>
              <a:t>y_prod_total</a:t>
            </a:r>
            <a:r>
              <a:rPr lang="en-US" altLang="ko-KR" sz="900" dirty="0">
                <a:solidFill>
                  <a:srgbClr val="FF0000"/>
                </a:solidFill>
              </a:rPr>
              <a:t>", 2 "</a:t>
            </a:r>
            <a:r>
              <a:rPr lang="en-US" altLang="ko-KR" sz="900" dirty="0" err="1">
                <a:solidFill>
                  <a:srgbClr val="FF0000"/>
                </a:solidFill>
              </a:rPr>
              <a:t>y_denominator</a:t>
            </a:r>
            <a:r>
              <a:rPr lang="en-US" altLang="ko-KR" sz="900" dirty="0">
                <a:solidFill>
                  <a:srgbClr val="FF0000"/>
                </a:solidFill>
              </a:rPr>
              <a:t>", 3 "</a:t>
            </a:r>
            <a:r>
              <a:rPr lang="en-US" altLang="ko-KR" sz="900" dirty="0" err="1">
                <a:solidFill>
                  <a:srgbClr val="FF0000"/>
                </a:solidFill>
              </a:rPr>
              <a:t>test11</a:t>
            </a:r>
            <a:r>
              <a:rPr lang="en-US" altLang="ko-KR" sz="900" dirty="0">
                <a:solidFill>
                  <a:srgbClr val="FF0000"/>
                </a:solidFill>
              </a:rPr>
              <a:t>" /</a:t>
            </a:r>
          </a:p>
          <a:p>
            <a:r>
              <a:rPr lang="en-US" altLang="ko-KR" sz="900" dirty="0">
                <a:solidFill>
                  <a:srgbClr val="FF0000"/>
                </a:solidFill>
              </a:rPr>
              <a:t>        </a:t>
            </a:r>
            <a:r>
              <a:rPr lang="en-US" altLang="ko-KR" sz="900" dirty="0" err="1">
                <a:solidFill>
                  <a:srgbClr val="FF0000"/>
                </a:solidFill>
              </a:rPr>
              <a:t>T2</a:t>
            </a:r>
            <a:r>
              <a:rPr lang="en-US" altLang="ko-KR" sz="900" dirty="0">
                <a:solidFill>
                  <a:srgbClr val="FF0000"/>
                </a:solidFill>
              </a:rPr>
              <a:t>(*)  cumulative constraint - </a:t>
            </a:r>
            <a:r>
              <a:rPr lang="en-US" altLang="ko-KR" sz="900" dirty="0" err="1">
                <a:solidFill>
                  <a:srgbClr val="FF0000"/>
                </a:solidFill>
              </a:rPr>
              <a:t>type2</a:t>
            </a:r>
            <a:r>
              <a:rPr lang="en-US" altLang="ko-KR" sz="900" dirty="0">
                <a:solidFill>
                  <a:srgbClr val="FF0000"/>
                </a:solidFill>
              </a:rPr>
              <a:t>   / 4 "</a:t>
            </a:r>
            <a:r>
              <a:rPr lang="en-US" altLang="ko-KR" sz="900" dirty="0" err="1">
                <a:solidFill>
                  <a:srgbClr val="FF0000"/>
                </a:solidFill>
              </a:rPr>
              <a:t>test4_cumul</a:t>
            </a:r>
            <a:r>
              <a:rPr lang="en-US" altLang="ko-KR" sz="900" dirty="0">
                <a:solidFill>
                  <a:srgbClr val="FF0000"/>
                </a:solidFill>
              </a:rPr>
              <a:t>" /</a:t>
            </a:r>
          </a:p>
          <a:p>
            <a:r>
              <a:rPr lang="en-US" altLang="ko-KR" sz="900" dirty="0">
                <a:solidFill>
                  <a:srgbClr val="FF0000"/>
                </a:solidFill>
              </a:rPr>
              <a:t>        </a:t>
            </a:r>
            <a:r>
              <a:rPr lang="en-US" altLang="ko-KR" sz="900" dirty="0" err="1">
                <a:solidFill>
                  <a:srgbClr val="FF0000"/>
                </a:solidFill>
              </a:rPr>
              <a:t>T3</a:t>
            </a:r>
            <a:r>
              <a:rPr lang="en-US" altLang="ko-KR" sz="900" dirty="0">
                <a:solidFill>
                  <a:srgbClr val="FF0000"/>
                </a:solidFill>
              </a:rPr>
              <a:t>(*)  time series constraint - </a:t>
            </a:r>
            <a:r>
              <a:rPr lang="en-US" altLang="ko-KR" sz="900" dirty="0" err="1">
                <a:solidFill>
                  <a:srgbClr val="FF0000"/>
                </a:solidFill>
              </a:rPr>
              <a:t>type3</a:t>
            </a:r>
            <a:r>
              <a:rPr lang="en-US" altLang="ko-KR" sz="900" dirty="0">
                <a:solidFill>
                  <a:srgbClr val="FF0000"/>
                </a:solidFill>
              </a:rPr>
              <a:t>   / 5 "</a:t>
            </a:r>
            <a:r>
              <a:rPr lang="en-US" altLang="ko-KR" sz="900" dirty="0" err="1">
                <a:solidFill>
                  <a:srgbClr val="FF0000"/>
                </a:solidFill>
              </a:rPr>
              <a:t>ICE_ts</a:t>
            </a:r>
            <a:r>
              <a:rPr lang="en-US" altLang="ko-KR" sz="900" dirty="0">
                <a:solidFill>
                  <a:srgbClr val="FF0000"/>
                </a:solidFill>
              </a:rPr>
              <a:t>" /</a:t>
            </a:r>
            <a:endParaRPr lang="ko-KR" altLang="en-US" sz="900" dirty="0">
              <a:solidFill>
                <a:srgbClr val="FF0000"/>
              </a:solidFill>
            </a:endParaRPr>
          </a:p>
          <a:p>
            <a:r>
              <a:rPr lang="ko-KR" altLang="en-US" sz="900" dirty="0">
                <a:solidFill>
                  <a:srgbClr val="FF0000"/>
                </a:solidFill>
              </a:rPr>
              <a:t>        </a:t>
            </a:r>
            <a:r>
              <a:rPr lang="ko-KR" altLang="en-US" sz="900" dirty="0" err="1">
                <a:solidFill>
                  <a:srgbClr val="FF0000"/>
                </a:solidFill>
              </a:rPr>
              <a:t>T123</a:t>
            </a:r>
            <a:r>
              <a:rPr lang="ko-KR" altLang="en-US" sz="900" dirty="0">
                <a:solidFill>
                  <a:srgbClr val="FF0000"/>
                </a:solidFill>
              </a:rPr>
              <a:t>(*)     / </a:t>
            </a:r>
            <a:r>
              <a:rPr lang="ko-KR" altLang="en-US" sz="900" dirty="0" err="1">
                <a:solidFill>
                  <a:srgbClr val="FF0000"/>
                </a:solidFill>
              </a:rPr>
              <a:t>Set.T1</a:t>
            </a:r>
            <a:r>
              <a:rPr lang="ko-KR" altLang="en-US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 err="1">
                <a:solidFill>
                  <a:srgbClr val="FF0000"/>
                </a:solidFill>
              </a:rPr>
              <a:t>Set.T2</a:t>
            </a:r>
            <a:r>
              <a:rPr lang="ko-KR" altLang="en-US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 err="1">
                <a:solidFill>
                  <a:srgbClr val="FF0000"/>
                </a:solidFill>
              </a:rPr>
              <a:t>Set.T3</a:t>
            </a:r>
            <a:r>
              <a:rPr lang="ko-KR" altLang="en-US" sz="900" dirty="0">
                <a:solidFill>
                  <a:srgbClr val="FF0000"/>
                </a:solidFill>
              </a:rPr>
              <a:t>  /</a:t>
            </a:r>
          </a:p>
          <a:p>
            <a:r>
              <a:rPr lang="ko-KR" altLang="en-US" sz="900" dirty="0">
                <a:solidFill>
                  <a:srgbClr val="FF0000"/>
                </a:solidFill>
              </a:rPr>
              <a:t>        </a:t>
            </a:r>
            <a:endParaRPr lang="en-US" altLang="ko-KR" sz="900" dirty="0">
              <a:solidFill>
                <a:srgbClr val="FF0000"/>
              </a:solidFill>
            </a:endParaRPr>
          </a:p>
          <a:p>
            <a:r>
              <a:rPr lang="en-US" altLang="ko-KR" sz="900" dirty="0">
                <a:solidFill>
                  <a:srgbClr val="FF0000"/>
                </a:solidFill>
              </a:rPr>
              <a:t>        </a:t>
            </a:r>
            <a:r>
              <a:rPr lang="en-US" altLang="ko-KR" sz="900" dirty="0" err="1">
                <a:solidFill>
                  <a:srgbClr val="FF0000"/>
                </a:solidFill>
              </a:rPr>
              <a:t>uc_info</a:t>
            </a:r>
            <a:r>
              <a:rPr lang="en-US" altLang="ko-KR" sz="900" dirty="0">
                <a:solidFill>
                  <a:srgbClr val="FF0000"/>
                </a:solidFill>
              </a:rPr>
              <a:t>(</a:t>
            </a:r>
            <a:r>
              <a:rPr lang="en-US" altLang="ko-KR" sz="900" dirty="0" err="1">
                <a:solidFill>
                  <a:srgbClr val="FF0000"/>
                </a:solidFill>
              </a:rPr>
              <a:t>t123</a:t>
            </a:r>
            <a:r>
              <a:rPr lang="en-US" altLang="ko-KR" sz="900" dirty="0">
                <a:solidFill>
                  <a:srgbClr val="FF0000"/>
                </a:solidFill>
              </a:rPr>
              <a:t>, </a:t>
            </a:r>
            <a:r>
              <a:rPr lang="en-US" altLang="ko-KR" sz="900" dirty="0" err="1">
                <a:solidFill>
                  <a:srgbClr val="FF0000"/>
                </a:solidFill>
              </a:rPr>
              <a:t>C_type</a:t>
            </a:r>
            <a:r>
              <a:rPr lang="en-US" altLang="ko-KR" sz="900" dirty="0">
                <a:solidFill>
                  <a:srgbClr val="FF0000"/>
                </a:solidFill>
              </a:rPr>
              <a:t>, </a:t>
            </a:r>
            <a:r>
              <a:rPr lang="en-US" altLang="ko-KR" sz="900" dirty="0" err="1">
                <a:solidFill>
                  <a:srgbClr val="FF0000"/>
                </a:solidFill>
              </a:rPr>
              <a:t>EQ1</a:t>
            </a:r>
            <a:r>
              <a:rPr lang="en-US" altLang="ko-KR" sz="900" dirty="0">
                <a:solidFill>
                  <a:srgbClr val="FF0000"/>
                </a:solidFill>
              </a:rPr>
              <a:t>)   / </a:t>
            </a:r>
            <a:r>
              <a:rPr lang="en-US" altLang="ko-KR" sz="900" dirty="0" err="1">
                <a:solidFill>
                  <a:srgbClr val="FF0000"/>
                </a:solidFill>
              </a:rPr>
              <a:t>1.yearly.eq</a:t>
            </a:r>
            <a:r>
              <a:rPr lang="en-US" altLang="ko-KR" sz="900" dirty="0">
                <a:solidFill>
                  <a:srgbClr val="FF0000"/>
                </a:solidFill>
              </a:rPr>
              <a:t>, </a:t>
            </a:r>
            <a:r>
              <a:rPr lang="en-US" altLang="ko-KR" sz="900" dirty="0" err="1">
                <a:solidFill>
                  <a:srgbClr val="FF0000"/>
                </a:solidFill>
              </a:rPr>
              <a:t>2.yearly.eq</a:t>
            </a:r>
            <a:r>
              <a:rPr lang="en-US" altLang="ko-KR" sz="900" dirty="0">
                <a:solidFill>
                  <a:srgbClr val="FF0000"/>
                </a:solidFill>
              </a:rPr>
              <a:t>, </a:t>
            </a:r>
            <a:r>
              <a:rPr lang="en-US" altLang="ko-KR" sz="900" dirty="0" err="1">
                <a:solidFill>
                  <a:srgbClr val="FF0000"/>
                </a:solidFill>
              </a:rPr>
              <a:t>3.yearly.eq</a:t>
            </a:r>
            <a:r>
              <a:rPr lang="en-US" altLang="ko-KR" sz="900" dirty="0">
                <a:solidFill>
                  <a:srgbClr val="FF0000"/>
                </a:solidFill>
              </a:rPr>
              <a:t>, </a:t>
            </a:r>
            <a:r>
              <a:rPr lang="en-US" altLang="ko-KR" sz="900" dirty="0" err="1">
                <a:solidFill>
                  <a:srgbClr val="FF0000"/>
                </a:solidFill>
              </a:rPr>
              <a:t>4.cumul.geq</a:t>
            </a:r>
            <a:r>
              <a:rPr lang="en-US" altLang="ko-KR" sz="900" dirty="0">
                <a:solidFill>
                  <a:srgbClr val="FF0000"/>
                </a:solidFill>
              </a:rPr>
              <a:t>, </a:t>
            </a:r>
            <a:r>
              <a:rPr lang="en-US" altLang="ko-KR" sz="900" dirty="0" err="1">
                <a:solidFill>
                  <a:srgbClr val="FF0000"/>
                </a:solidFill>
              </a:rPr>
              <a:t>5.ts.leq</a:t>
            </a:r>
            <a:r>
              <a:rPr lang="en-US" altLang="ko-KR" sz="900" dirty="0">
                <a:solidFill>
                  <a:srgbClr val="FF0000"/>
                </a:solidFill>
              </a:rPr>
              <a:t> /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559420" y="2199748"/>
            <a:ext cx="2740223" cy="10618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900" dirty="0" err="1">
                <a:solidFill>
                  <a:srgbClr val="FF33CC"/>
                </a:solidFill>
              </a:rPr>
              <a:t>Table</a:t>
            </a:r>
            <a:r>
              <a:rPr lang="ko-KR" altLang="en-US" sz="900" dirty="0">
                <a:solidFill>
                  <a:srgbClr val="FF33CC"/>
                </a:solidFill>
              </a:rPr>
              <a:t>           </a:t>
            </a:r>
            <a:r>
              <a:rPr lang="ko-KR" altLang="en-US" sz="900" dirty="0" err="1">
                <a:solidFill>
                  <a:srgbClr val="FF33CC"/>
                </a:solidFill>
              </a:rPr>
              <a:t>delta</a:t>
            </a:r>
            <a:r>
              <a:rPr lang="ko-KR" altLang="en-US" sz="900" dirty="0">
                <a:solidFill>
                  <a:srgbClr val="FF33CC"/>
                </a:solidFill>
              </a:rPr>
              <a:t>(</a:t>
            </a:r>
            <a:r>
              <a:rPr lang="ko-KR" altLang="en-US" sz="900" dirty="0" err="1">
                <a:solidFill>
                  <a:srgbClr val="FF33CC"/>
                </a:solidFill>
              </a:rPr>
              <a:t>t123</a:t>
            </a:r>
            <a:r>
              <a:rPr lang="ko-KR" altLang="en-US" sz="900" dirty="0">
                <a:solidFill>
                  <a:srgbClr val="FF33CC"/>
                </a:solidFill>
              </a:rPr>
              <a:t>, </a:t>
            </a:r>
            <a:r>
              <a:rPr lang="ko-KR" altLang="en-US" sz="900" dirty="0" err="1">
                <a:solidFill>
                  <a:srgbClr val="FF33CC"/>
                </a:solidFill>
              </a:rPr>
              <a:t>V_type</a:t>
            </a:r>
            <a:r>
              <a:rPr lang="ko-KR" altLang="en-US" sz="900" dirty="0">
                <a:solidFill>
                  <a:srgbClr val="FF33CC"/>
                </a:solidFill>
              </a:rPr>
              <a:t>)</a:t>
            </a:r>
          </a:p>
          <a:p>
            <a:r>
              <a:rPr lang="ko-KR" altLang="en-US" sz="900" dirty="0">
                <a:solidFill>
                  <a:srgbClr val="FF33CC"/>
                </a:solidFill>
              </a:rPr>
              <a:t>                        </a:t>
            </a:r>
            <a:r>
              <a:rPr lang="ko-KR" altLang="en-US" sz="900" dirty="0" err="1">
                <a:solidFill>
                  <a:srgbClr val="FF33CC"/>
                </a:solidFill>
              </a:rPr>
              <a:t>actInp</a:t>
            </a:r>
            <a:r>
              <a:rPr lang="ko-KR" altLang="en-US" sz="900" dirty="0">
                <a:solidFill>
                  <a:srgbClr val="FF33CC"/>
                </a:solidFill>
              </a:rPr>
              <a:t>     </a:t>
            </a:r>
            <a:r>
              <a:rPr lang="ko-KR" altLang="en-US" sz="900" dirty="0" err="1">
                <a:solidFill>
                  <a:srgbClr val="FF33CC"/>
                </a:solidFill>
              </a:rPr>
              <a:t>actOut</a:t>
            </a:r>
            <a:r>
              <a:rPr lang="ko-KR" altLang="en-US" sz="900" dirty="0">
                <a:solidFill>
                  <a:srgbClr val="FF33CC"/>
                </a:solidFill>
              </a:rPr>
              <a:t>      </a:t>
            </a:r>
            <a:r>
              <a:rPr lang="ko-KR" altLang="en-US" sz="900" dirty="0" err="1">
                <a:solidFill>
                  <a:srgbClr val="FF33CC"/>
                </a:solidFill>
              </a:rPr>
              <a:t>newCap</a:t>
            </a:r>
            <a:r>
              <a:rPr lang="ko-KR" altLang="en-US" sz="900" dirty="0">
                <a:solidFill>
                  <a:srgbClr val="FF33CC"/>
                </a:solidFill>
              </a:rPr>
              <a:t>    </a:t>
            </a:r>
            <a:r>
              <a:rPr lang="ko-KR" altLang="en-US" sz="900" dirty="0" err="1">
                <a:solidFill>
                  <a:srgbClr val="FF33CC"/>
                </a:solidFill>
              </a:rPr>
              <a:t>totalCap</a:t>
            </a:r>
            <a:endParaRPr lang="ko-KR" altLang="en-US" sz="900" dirty="0">
              <a:solidFill>
                <a:srgbClr val="FF33CC"/>
              </a:solidFill>
            </a:endParaRPr>
          </a:p>
          <a:p>
            <a:r>
              <a:rPr lang="ko-KR" altLang="en-US" sz="900" dirty="0">
                <a:solidFill>
                  <a:srgbClr val="FF33CC"/>
                </a:solidFill>
              </a:rPr>
              <a:t>              1              0              0              1              0</a:t>
            </a:r>
          </a:p>
          <a:p>
            <a:r>
              <a:rPr lang="ko-KR" altLang="en-US" sz="900" dirty="0">
                <a:solidFill>
                  <a:srgbClr val="FF33CC"/>
                </a:solidFill>
              </a:rPr>
              <a:t>              2              0              0              1              0</a:t>
            </a:r>
          </a:p>
          <a:p>
            <a:r>
              <a:rPr lang="ko-KR" altLang="en-US" sz="900" dirty="0">
                <a:solidFill>
                  <a:srgbClr val="FF33CC"/>
                </a:solidFill>
              </a:rPr>
              <a:t>              3              0              0              1              0</a:t>
            </a:r>
          </a:p>
          <a:p>
            <a:r>
              <a:rPr lang="ko-KR" altLang="en-US" sz="900" dirty="0">
                <a:solidFill>
                  <a:srgbClr val="FF33CC"/>
                </a:solidFill>
              </a:rPr>
              <a:t>              4              1              0              0              0</a:t>
            </a:r>
            <a:endParaRPr lang="en-US" altLang="ko-KR" sz="900" dirty="0">
              <a:solidFill>
                <a:srgbClr val="FF33CC"/>
              </a:solidFill>
            </a:endParaRPr>
          </a:p>
          <a:p>
            <a:r>
              <a:rPr lang="ko-KR" altLang="en-US" sz="900" dirty="0">
                <a:solidFill>
                  <a:srgbClr val="FF33CC"/>
                </a:solidFill>
              </a:rPr>
              <a:t>              </a:t>
            </a:r>
            <a:r>
              <a:rPr lang="en-US" altLang="ko-KR" sz="900" dirty="0">
                <a:solidFill>
                  <a:srgbClr val="FF33CC"/>
                </a:solidFill>
              </a:rPr>
              <a:t>5</a:t>
            </a:r>
            <a:r>
              <a:rPr lang="ko-KR" altLang="en-US" sz="900" dirty="0">
                <a:solidFill>
                  <a:srgbClr val="FF33CC"/>
                </a:solidFill>
              </a:rPr>
              <a:t>              0              0              1              0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395610" y="816442"/>
            <a:ext cx="1854740" cy="13388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altLang="ko-KR" sz="900" dirty="0">
                <a:solidFill>
                  <a:srgbClr val="FF33CC"/>
                </a:solidFill>
              </a:rPr>
              <a:t>Table           uc_I_param(t123,i,t)</a:t>
            </a:r>
          </a:p>
          <a:p>
            <a:r>
              <a:rPr lang="fr-FR" altLang="ko-KR" sz="900" dirty="0">
                <a:solidFill>
                  <a:srgbClr val="FF33CC"/>
                </a:solidFill>
              </a:rPr>
              <a:t>                             1              2</a:t>
            </a:r>
          </a:p>
          <a:p>
            <a:r>
              <a:rPr lang="fr-FR" altLang="ko-KR" sz="900" dirty="0">
                <a:solidFill>
                  <a:srgbClr val="FF33CC"/>
                </a:solidFill>
              </a:rPr>
              <a:t>            1.5              1              1</a:t>
            </a:r>
          </a:p>
          <a:p>
            <a:r>
              <a:rPr lang="fr-FR" altLang="ko-KR" sz="900" dirty="0">
                <a:solidFill>
                  <a:srgbClr val="FF33CC"/>
                </a:solidFill>
              </a:rPr>
              <a:t>            1.6              1              1</a:t>
            </a:r>
          </a:p>
          <a:p>
            <a:r>
              <a:rPr lang="fr-FR" altLang="ko-KR" sz="900" dirty="0">
                <a:solidFill>
                  <a:srgbClr val="FF33CC"/>
                </a:solidFill>
              </a:rPr>
              <a:t>            1.7              1              1</a:t>
            </a:r>
          </a:p>
          <a:p>
            <a:r>
              <a:rPr lang="fr-FR" altLang="ko-KR" sz="900" dirty="0">
                <a:solidFill>
                  <a:srgbClr val="FF33CC"/>
                </a:solidFill>
              </a:rPr>
              <a:t>            2.5          0.083          0.083</a:t>
            </a:r>
          </a:p>
          <a:p>
            <a:r>
              <a:rPr lang="fr-FR" altLang="ko-KR" sz="900" dirty="0">
                <a:solidFill>
                  <a:srgbClr val="FF33CC"/>
                </a:solidFill>
              </a:rPr>
              <a:t>            2.6          0.018          0.018</a:t>
            </a:r>
          </a:p>
          <a:p>
            <a:r>
              <a:rPr lang="fr-FR" altLang="ko-KR" sz="900" dirty="0">
                <a:solidFill>
                  <a:srgbClr val="FF33CC"/>
                </a:solidFill>
              </a:rPr>
              <a:t>            2.7          0.021          0.021</a:t>
            </a:r>
          </a:p>
          <a:p>
            <a:r>
              <a:rPr lang="fr-FR" altLang="ko-KR" sz="900" dirty="0">
                <a:solidFill>
                  <a:srgbClr val="FF33CC"/>
                </a:solidFill>
              </a:rPr>
              <a:t>            4.5              1              1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/>
              <p:cNvSpPr/>
              <p:nvPr/>
            </p:nvSpPr>
            <p:spPr>
              <a:xfrm>
                <a:off x="124658" y="4999186"/>
                <a:ext cx="1274683" cy="5783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000" b="1" dirty="0">
                    <a:solidFill>
                      <a:srgbClr val="00B050"/>
                    </a:solidFill>
                  </a:rPr>
                  <a:t>Variables</a:t>
                </a:r>
              </a:p>
              <a:p>
                <a:r>
                  <a:rPr lang="ko-KR" altLang="en-US" sz="1000" dirty="0"/>
                  <a:t>   </a:t>
                </a:r>
                <a:r>
                  <a:rPr lang="en-US" altLang="ko-KR" sz="1000" dirty="0">
                    <a:solidFill>
                      <a:srgbClr val="00B050"/>
                    </a:solidFill>
                  </a:rPr>
                  <a:t>v</a:t>
                </a:r>
                <a:r>
                  <a:rPr lang="ko-KR" altLang="en-US" sz="1000" dirty="0">
                    <a:solidFill>
                      <a:srgbClr val="00B050"/>
                    </a:solidFill>
                  </a:rPr>
                  <a:t>(</a:t>
                </a:r>
                <a:r>
                  <a:rPr lang="en-US" altLang="ko-KR" sz="1000" dirty="0" err="1">
                    <a:solidFill>
                      <a:srgbClr val="00B050"/>
                    </a:solidFill>
                  </a:rPr>
                  <a:t>d1</a:t>
                </a:r>
                <a:r>
                  <a:rPr lang="ko-KR" altLang="en-US" sz="1000" dirty="0">
                    <a:solidFill>
                      <a:srgbClr val="00B050"/>
                    </a:solidFill>
                  </a:rPr>
                  <a:t>,</a:t>
                </a:r>
                <a:r>
                  <a:rPr lang="ko-KR" altLang="en-US" sz="1000" dirty="0" err="1">
                    <a:solidFill>
                      <a:srgbClr val="00B050"/>
                    </a:solidFill>
                  </a:rPr>
                  <a:t>t</a:t>
                </a:r>
                <a:r>
                  <a:rPr lang="ko-KR" altLang="en-US" sz="1000" dirty="0">
                    <a:solidFill>
                      <a:srgbClr val="00B050"/>
                    </a:solidFill>
                  </a:rPr>
                  <a:t>)</a:t>
                </a:r>
                <a:r>
                  <a:rPr lang="ko-KR" altLang="en-US" sz="1000" dirty="0"/>
                  <a:t>   </a:t>
                </a:r>
                <a:r>
                  <a:rPr lang="en-US" altLang="ko-KR" sz="100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sz="100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endParaRPr lang="ko-KR" altLang="en-US" sz="1000" dirty="0"/>
              </a:p>
              <a:p>
                <a:r>
                  <a:rPr lang="ko-KR" altLang="en-US" sz="1000" dirty="0"/>
                  <a:t>   </a:t>
                </a:r>
                <a:r>
                  <a:rPr lang="en-US" altLang="ko-KR" sz="1000" dirty="0">
                    <a:solidFill>
                      <a:srgbClr val="00B050"/>
                    </a:solidFill>
                  </a:rPr>
                  <a:t>w</a:t>
                </a:r>
                <a:r>
                  <a:rPr lang="ko-KR" altLang="en-US" sz="1000" dirty="0">
                    <a:solidFill>
                      <a:srgbClr val="00B050"/>
                    </a:solidFill>
                  </a:rPr>
                  <a:t>(</a:t>
                </a:r>
                <a:r>
                  <a:rPr lang="en-US" altLang="ko-KR" sz="1000" dirty="0" err="1">
                    <a:solidFill>
                      <a:srgbClr val="00B050"/>
                    </a:solidFill>
                  </a:rPr>
                  <a:t>d2</a:t>
                </a:r>
                <a:r>
                  <a:rPr lang="ko-KR" altLang="en-US" sz="1000" dirty="0">
                    <a:solidFill>
                      <a:srgbClr val="00B050"/>
                    </a:solidFill>
                  </a:rPr>
                  <a:t>)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ko-KR" sz="1000" dirty="0"/>
              </a:p>
            </p:txBody>
          </p:sp>
        </mc:Choice>
        <mc:Fallback xmlns=""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58" y="4999186"/>
                <a:ext cx="1274683" cy="578363"/>
              </a:xfrm>
              <a:prstGeom prst="rect">
                <a:avLst/>
              </a:prstGeom>
              <a:blipFill>
                <a:blip r:embed="rId4"/>
                <a:stretch>
                  <a:fillRect b="-21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/>
          <p:cNvSpPr/>
          <p:nvPr/>
        </p:nvSpPr>
        <p:spPr>
          <a:xfrm>
            <a:off x="7315229" y="816442"/>
            <a:ext cx="1874107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FF33CC"/>
                </a:solidFill>
              </a:rPr>
              <a:t>Table           </a:t>
            </a:r>
            <a:r>
              <a:rPr lang="en-US" altLang="ko-KR" sz="900" dirty="0" err="1">
                <a:solidFill>
                  <a:srgbClr val="FF33CC"/>
                </a:solidFill>
              </a:rPr>
              <a:t>uc_d1_param</a:t>
            </a:r>
            <a:r>
              <a:rPr lang="en-US" altLang="ko-KR" sz="900" dirty="0">
                <a:solidFill>
                  <a:srgbClr val="FF33CC"/>
                </a:solidFill>
              </a:rPr>
              <a:t>(</a:t>
            </a:r>
            <a:r>
              <a:rPr lang="en-US" altLang="ko-KR" sz="900" dirty="0" err="1">
                <a:solidFill>
                  <a:srgbClr val="FF33CC"/>
                </a:solidFill>
              </a:rPr>
              <a:t>t123,d1,t</a:t>
            </a:r>
            <a:r>
              <a:rPr lang="en-US" altLang="ko-KR" sz="900" dirty="0">
                <a:solidFill>
                  <a:srgbClr val="FF33CC"/>
                </a:solidFill>
              </a:rPr>
              <a:t>)</a:t>
            </a:r>
          </a:p>
          <a:p>
            <a:r>
              <a:rPr lang="en-US" altLang="ko-KR" sz="900" dirty="0">
                <a:solidFill>
                  <a:srgbClr val="FF33CC"/>
                </a:solidFill>
              </a:rPr>
              <a:t>                             1              2 </a:t>
            </a:r>
          </a:p>
          <a:p>
            <a:r>
              <a:rPr lang="en-US" altLang="ko-KR" sz="900" dirty="0">
                <a:solidFill>
                  <a:srgbClr val="FF33CC"/>
                </a:solidFill>
              </a:rPr>
              <a:t>        </a:t>
            </a:r>
            <a:r>
              <a:rPr lang="en-US" altLang="ko-KR" sz="900" dirty="0" err="1">
                <a:solidFill>
                  <a:srgbClr val="FF33CC"/>
                </a:solidFill>
              </a:rPr>
              <a:t>1.v1</a:t>
            </a:r>
            <a:r>
              <a:rPr lang="en-US" altLang="ko-KR" sz="900" dirty="0">
                <a:solidFill>
                  <a:srgbClr val="FF33CC"/>
                </a:solidFill>
              </a:rPr>
              <a:t>             -1             -1 </a:t>
            </a:r>
          </a:p>
          <a:p>
            <a:r>
              <a:rPr lang="en-US" altLang="ko-KR" sz="900" dirty="0">
                <a:solidFill>
                  <a:srgbClr val="FF33CC"/>
                </a:solidFill>
              </a:rPr>
              <a:t>        </a:t>
            </a:r>
            <a:r>
              <a:rPr lang="en-US" altLang="ko-KR" sz="900" dirty="0" err="1">
                <a:solidFill>
                  <a:srgbClr val="FF33CC"/>
                </a:solidFill>
              </a:rPr>
              <a:t>2.v2</a:t>
            </a:r>
            <a:r>
              <a:rPr lang="en-US" altLang="ko-KR" sz="900" dirty="0">
                <a:solidFill>
                  <a:srgbClr val="FF33CC"/>
                </a:solidFill>
              </a:rPr>
              <a:t>             -1             -1 </a:t>
            </a:r>
          </a:p>
          <a:p>
            <a:r>
              <a:rPr lang="en-US" altLang="ko-KR" sz="900" dirty="0">
                <a:solidFill>
                  <a:srgbClr val="FF33CC"/>
                </a:solidFill>
              </a:rPr>
              <a:t>        </a:t>
            </a:r>
            <a:r>
              <a:rPr lang="en-US" altLang="ko-KR" sz="900" dirty="0" err="1">
                <a:solidFill>
                  <a:srgbClr val="FF33CC"/>
                </a:solidFill>
              </a:rPr>
              <a:t>3.u1</a:t>
            </a:r>
            <a:r>
              <a:rPr lang="en-US" altLang="ko-KR" sz="900" dirty="0">
                <a:solidFill>
                  <a:srgbClr val="FF33CC"/>
                </a:solidFill>
              </a:rPr>
              <a:t>             -1             -1 </a:t>
            </a:r>
          </a:p>
          <a:p>
            <a:r>
              <a:rPr lang="en-US" altLang="ko-KR" sz="900" dirty="0">
                <a:solidFill>
                  <a:srgbClr val="FF33CC"/>
                </a:solidFill>
              </a:rPr>
              <a:t>        </a:t>
            </a:r>
            <a:r>
              <a:rPr lang="en-US" altLang="ko-KR" sz="900" dirty="0" err="1">
                <a:solidFill>
                  <a:srgbClr val="FF33CC"/>
                </a:solidFill>
              </a:rPr>
              <a:t>4.u3</a:t>
            </a:r>
            <a:r>
              <a:rPr lang="en-US" altLang="ko-KR" sz="900" dirty="0">
                <a:solidFill>
                  <a:srgbClr val="FF33CC"/>
                </a:solidFill>
              </a:rPr>
              <a:t>             -1             -1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315229" y="1793660"/>
            <a:ext cx="2480166" cy="2308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900" dirty="0" err="1">
                <a:solidFill>
                  <a:srgbClr val="FF33CC"/>
                </a:solidFill>
              </a:rPr>
              <a:t>Parameters</a:t>
            </a:r>
            <a:r>
              <a:rPr lang="ko-KR" altLang="en-US" sz="900" dirty="0">
                <a:solidFill>
                  <a:srgbClr val="FF33CC"/>
                </a:solidFill>
              </a:rPr>
              <a:t>    </a:t>
            </a:r>
            <a:r>
              <a:rPr lang="ko-KR" altLang="en-US" sz="900" dirty="0" err="1">
                <a:solidFill>
                  <a:srgbClr val="FF33CC"/>
                </a:solidFill>
              </a:rPr>
              <a:t>uc_d2_param</a:t>
            </a:r>
            <a:r>
              <a:rPr lang="ko-KR" altLang="en-US" sz="900" dirty="0">
                <a:solidFill>
                  <a:srgbClr val="FF33CC"/>
                </a:solidFill>
              </a:rPr>
              <a:t>(</a:t>
            </a:r>
            <a:r>
              <a:rPr lang="ko-KR" altLang="en-US" sz="900" dirty="0" err="1">
                <a:solidFill>
                  <a:srgbClr val="FF33CC"/>
                </a:solidFill>
              </a:rPr>
              <a:t>t123,d2</a:t>
            </a:r>
            <a:r>
              <a:rPr lang="ko-KR" altLang="en-US" sz="900" dirty="0">
                <a:solidFill>
                  <a:srgbClr val="FF33CC"/>
                </a:solidFill>
              </a:rPr>
              <a:t>)  /  </a:t>
            </a:r>
            <a:r>
              <a:rPr lang="ko-KR" altLang="en-US" sz="900" dirty="0" err="1">
                <a:solidFill>
                  <a:srgbClr val="FF33CC"/>
                </a:solidFill>
              </a:rPr>
              <a:t>3.w1</a:t>
            </a:r>
            <a:r>
              <a:rPr lang="ko-KR" altLang="en-US" sz="900" dirty="0">
                <a:solidFill>
                  <a:srgbClr val="FF33CC"/>
                </a:solidFill>
              </a:rPr>
              <a:t> 1 /;</a:t>
            </a:r>
          </a:p>
        </p:txBody>
      </p:sp>
    </p:spTree>
    <p:extLst>
      <p:ext uri="{BB962C8B-B14F-4D97-AF65-F5344CB8AC3E}">
        <p14:creationId xmlns:p14="http://schemas.microsoft.com/office/powerpoint/2010/main" val="34600401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UC (</a:t>
            </a:r>
            <a:r>
              <a:rPr lang="en-US" altLang="ko-KR" b="0" dirty="0" err="1"/>
              <a:t>type2</a:t>
            </a:r>
            <a:r>
              <a:rPr lang="en-US" altLang="ko-KR" b="0" dirty="0"/>
              <a:t>, cumulative constraint)</a:t>
            </a:r>
            <a:r>
              <a:rPr lang="ko-KR" altLang="en-US" b="0" dirty="0"/>
              <a:t>의 </a:t>
            </a:r>
            <a:r>
              <a:rPr lang="en-US" altLang="ko-KR" b="0" dirty="0"/>
              <a:t>GAMS </a:t>
            </a:r>
            <a:r>
              <a:rPr lang="ko-KR" altLang="en-US" b="0" dirty="0"/>
              <a:t>구현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E463F-3C21-4925-9D63-7FFCEC4373DE}" type="slidenum">
              <a:rPr lang="ko-KR" altLang="en-US" smtClean="0"/>
              <a:pPr>
                <a:defRPr/>
              </a:pPr>
              <a:t>44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/>
              <p:cNvSpPr txBox="1">
                <a:spLocks/>
              </p:cNvSpPr>
              <p:nvPr/>
            </p:nvSpPr>
            <p:spPr bwMode="auto">
              <a:xfrm>
                <a:off x="877046" y="897241"/>
                <a:ext cx="8150221" cy="49069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–"/>
                  <a:defRPr sz="12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•"/>
                  <a:defRPr sz="12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–"/>
                  <a:defRPr sz="1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»"/>
                  <a:defRPr sz="1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altLang="ko-KR" kern="0" dirty="0"/>
                  <a:t>Example : </a:t>
                </a:r>
                <a:r>
                  <a:rPr lang="en-US" altLang="ko-KR" kern="0" dirty="0" err="1"/>
                  <a:t>type2</a:t>
                </a:r>
                <a:r>
                  <a:rPr lang="en-US" altLang="ko-KR" kern="0" dirty="0"/>
                  <a:t>(cumulative),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ker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 kern="0">
                            <a:latin typeface="Cambria Math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ko-KR" kern="0" dirty="0"/>
                  <a:t>(</a:t>
                </a:r>
                <a:r>
                  <a:rPr lang="en-US" altLang="ko-KR" kern="0" dirty="0" err="1"/>
                  <a:t>actInp</a:t>
                </a:r>
                <a:r>
                  <a:rPr lang="en-US" altLang="ko-KR" kern="0" dirty="0"/>
                  <a:t>), </a:t>
                </a:r>
                <a14:m>
                  <m:oMath xmlns:m="http://schemas.openxmlformats.org/officeDocument/2006/math">
                    <m:r>
                      <a:rPr lang="en-US" altLang="ko-KR" i="1" ker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ko-KR" kern="0" dirty="0"/>
                  <a:t>(</a:t>
                </a:r>
                <a:r>
                  <a:rPr lang="en-US" altLang="ko-KR" kern="0" dirty="0" err="1"/>
                  <a:t>geq</a:t>
                </a:r>
                <a:r>
                  <a:rPr lang="en-US" altLang="ko-KR" kern="0" dirty="0"/>
                  <a:t>)</a:t>
                </a:r>
              </a:p>
              <a:p>
                <a:pPr lvl="2"/>
                <a:endParaRPr lang="en-US" altLang="ko-KR" kern="0" dirty="0">
                  <a:solidFill>
                    <a:schemeClr val="tx1"/>
                  </a:solidFill>
                </a:endParaRP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𝑠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𝑠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 kern="0">
                              <a:latin typeface="Cambria Math"/>
                            </a:rPr>
                            <m:t>𝑖</m:t>
                          </m:r>
                          <m:r>
                            <a:rPr lang="en-US" altLang="ko-KR" i="1" kern="0">
                              <a:latin typeface="Cambria Math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′</m:t>
                              </m:r>
                            </m:sup>
                          </m:sSubSup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𝑖𝑚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 kern="0">
                              <a:latin typeface="Cambria Math"/>
                            </a:rPr>
                            <m:t>𝑖</m:t>
                          </m:r>
                          <m:r>
                            <a:rPr lang="en-US" altLang="ko-KR" i="1" kern="0">
                              <a:latin typeface="Cambria Math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′</m:t>
                              </m:r>
                            </m:sup>
                          </m:sSubSup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≥</m:t>
                      </m:r>
                      <m:sSubSup>
                        <m:sSubSup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 ker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ko-KR" i="1" kern="0">
                              <a:latin typeface="Cambria Math"/>
                            </a:rPr>
                            <m:t>𝑡</m:t>
                          </m:r>
                        </m:sup>
                      </m:sSubSup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  <a:p>
                <a:pPr lvl="2"/>
                <a:endParaRPr lang="en-US" altLang="ko-KR" kern="0" dirty="0">
                  <a:solidFill>
                    <a:schemeClr val="tx1"/>
                  </a:solidFill>
                </a:endParaRPr>
              </a:p>
              <a:p>
                <a:r>
                  <a:rPr lang="en-US" altLang="ko-KR" kern="0" dirty="0"/>
                  <a:t>we make a combined constraint including all four activity/capacity variables with the following deltas(a variable selection operator)</a:t>
                </a:r>
              </a:p>
              <a:p>
                <a:endParaRPr lang="en-US" altLang="ko-KR" kern="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kern="0" dirty="0"/>
              </a:p>
              <a:p>
                <a:pPr marL="457200" lvl="1" indent="0">
                  <a:buNone/>
                </a:pPr>
                <a:endParaRPr lang="en-US" altLang="ko-KR" kern="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∑"/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ko-KR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𝑖𝑚</m:t>
                                      </m:r>
                                    </m:sub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ko-KR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∑"/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 ker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ko-KR" i="1" kern="0">
                                  <a:latin typeface="Cambria Math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∑"/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 ker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ko-KR" i="1" kern="0">
                                  <a:latin typeface="Cambria Math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∑"/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 ker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ko-KR" i="1" kern="0">
                                  <a:latin typeface="Cambria Math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 kern="0">
                              <a:latin typeface="Cambria Math"/>
                            </a:rPr>
                            <m:t>𝑖</m:t>
                          </m:r>
                          <m:r>
                            <a:rPr lang="en-US" altLang="ko-KR" i="1" kern="0">
                              <a:latin typeface="Cambria Math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′</m:t>
                              </m:r>
                            </m:sup>
                          </m:sSubSup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𝑖𝑚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 kern="0">
                              <a:latin typeface="Cambria Math"/>
                            </a:rPr>
                            <m:t>𝑖</m:t>
                          </m:r>
                          <m:r>
                            <a:rPr lang="en-US" altLang="ko-KR" i="1" kern="0">
                              <a:latin typeface="Cambria Math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′</m:t>
                              </m:r>
                            </m:sup>
                          </m:sSubSup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ko-KR" b="0" i="1" kern="0" smtClean="0">
                          <a:latin typeface="Cambria Math" panose="02040503050406030204" pitchFamily="18" charset="0"/>
                        </a:rPr>
                        <m:t>≥ </m:t>
                      </m:r>
                      <m:sSubSup>
                        <m:sSubSup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 ker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ko-KR" i="1" kern="0">
                              <a:latin typeface="Cambria Math"/>
                            </a:rPr>
                            <m:t>𝑡</m:t>
                          </m:r>
                        </m:sup>
                      </m:sSubSup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kern="0" dirty="0"/>
              </a:p>
              <a:p>
                <a:pPr marL="457200" lvl="1" indent="0">
                  <a:buNone/>
                </a:pPr>
                <a:endParaRPr lang="en-US" altLang="ko-KR" kern="0" dirty="0"/>
              </a:p>
              <a:p>
                <a:pPr marL="457200" lvl="1" indent="0">
                  <a:buNone/>
                </a:pPr>
                <a:endParaRPr lang="en-US" altLang="ko-KR" kern="0" dirty="0"/>
              </a:p>
              <a:p>
                <a:endParaRPr lang="en-US" altLang="ko-KR" kern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7046" y="897241"/>
                <a:ext cx="8150221" cy="4906929"/>
              </a:xfrm>
              <a:prstGeom prst="rect">
                <a:avLst/>
              </a:prstGeom>
              <a:blipFill>
                <a:blip r:embed="rId2"/>
                <a:stretch>
                  <a:fillRect l="-150" t="-24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/>
          <p:cNvSpPr/>
          <p:nvPr/>
        </p:nvSpPr>
        <p:spPr>
          <a:xfrm>
            <a:off x="1109132" y="4365039"/>
            <a:ext cx="7957047" cy="190821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/>
              <a:t> </a:t>
            </a:r>
            <a:r>
              <a:rPr lang="ko-KR" altLang="en-US" sz="1000" dirty="0" err="1">
                <a:solidFill>
                  <a:srgbClr val="0000FF"/>
                </a:solidFill>
              </a:rPr>
              <a:t>t</a:t>
            </a:r>
            <a:r>
              <a:rPr lang="en-US" altLang="ko-KR" sz="1000" dirty="0">
                <a:solidFill>
                  <a:srgbClr val="0000FF"/>
                </a:solidFill>
              </a:rPr>
              <a:t>2</a:t>
            </a:r>
            <a:r>
              <a:rPr lang="ko-KR" altLang="en-US" sz="1000" dirty="0">
                <a:solidFill>
                  <a:srgbClr val="0000FF"/>
                </a:solidFill>
              </a:rPr>
              <a:t>_</a:t>
            </a:r>
            <a:r>
              <a:rPr lang="ko-KR" altLang="en-US" sz="1000" dirty="0" err="1">
                <a:solidFill>
                  <a:srgbClr val="0000FF"/>
                </a:solidFill>
              </a:rPr>
              <a:t>geq</a:t>
            </a:r>
            <a:r>
              <a:rPr lang="ko-KR" altLang="en-US" sz="1000" dirty="0">
                <a:solidFill>
                  <a:srgbClr val="0000FF"/>
                </a:solidFill>
              </a:rPr>
              <a:t>(</a:t>
            </a:r>
            <a:r>
              <a:rPr lang="ko-KR" altLang="en-US" sz="1000" dirty="0" err="1">
                <a:solidFill>
                  <a:srgbClr val="0000FF"/>
                </a:solidFill>
              </a:rPr>
              <a:t>t123,C_type,EQ1,t</a:t>
            </a:r>
            <a:r>
              <a:rPr lang="ko-KR" altLang="en-US" sz="1000" dirty="0">
                <a:solidFill>
                  <a:srgbClr val="0000FF"/>
                </a:solidFill>
              </a:rPr>
              <a:t>)</a:t>
            </a:r>
            <a:r>
              <a:rPr lang="en-US" altLang="ko-KR" sz="1000" dirty="0">
                <a:solidFill>
                  <a:srgbClr val="0000FF"/>
                </a:solidFill>
              </a:rPr>
              <a:t> </a:t>
            </a:r>
            <a:r>
              <a:rPr lang="en-US" altLang="ko-KR" sz="1000" dirty="0" err="1">
                <a:solidFill>
                  <a:srgbClr val="0000FF"/>
                </a:solidFill>
              </a:rPr>
              <a:t>t1_geq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t123,C_type,EQ1,t</a:t>
            </a:r>
            <a:r>
              <a:rPr lang="en-US" altLang="ko-KR" sz="1000" dirty="0">
                <a:solidFill>
                  <a:srgbClr val="0000FF"/>
                </a:solidFill>
              </a:rPr>
              <a:t>)$(</a:t>
            </a:r>
            <a:r>
              <a:rPr lang="en-US" altLang="ko-KR" b="1" dirty="0" err="1">
                <a:solidFill>
                  <a:srgbClr val="00B050"/>
                </a:solidFill>
              </a:rPr>
              <a:t>uc_info</a:t>
            </a:r>
            <a:r>
              <a:rPr lang="en-US" altLang="ko-KR" b="1" dirty="0">
                <a:solidFill>
                  <a:srgbClr val="00B050"/>
                </a:solidFill>
              </a:rPr>
              <a:t>(</a:t>
            </a:r>
            <a:r>
              <a:rPr lang="en-US" altLang="ko-KR" b="1" dirty="0" err="1">
                <a:solidFill>
                  <a:srgbClr val="00B050"/>
                </a:solidFill>
              </a:rPr>
              <a:t>t123,C_type,EQ1</a:t>
            </a:r>
            <a:r>
              <a:rPr lang="en-US" altLang="ko-KR" b="1" dirty="0">
                <a:solidFill>
                  <a:srgbClr val="00B050"/>
                </a:solidFill>
              </a:rPr>
              <a:t>)</a:t>
            </a:r>
            <a:r>
              <a:rPr lang="en-US" altLang="ko-KR" sz="1000" dirty="0">
                <a:solidFill>
                  <a:srgbClr val="0000FF"/>
                </a:solidFill>
              </a:rPr>
              <a:t>  and </a:t>
            </a:r>
            <a:r>
              <a:rPr lang="en-US" altLang="ko-KR" sz="1000" dirty="0" err="1">
                <a:solidFill>
                  <a:srgbClr val="0000FF"/>
                </a:solidFill>
              </a:rPr>
              <a:t>sameas</a:t>
            </a:r>
            <a:r>
              <a:rPr lang="en-US" altLang="ko-KR" sz="1000" dirty="0">
                <a:solidFill>
                  <a:srgbClr val="0000FF"/>
                </a:solidFill>
              </a:rPr>
              <a:t>(C_type,'</a:t>
            </a:r>
            <a:r>
              <a:rPr lang="en-US" altLang="ko-KR" dirty="0" err="1">
                <a:solidFill>
                  <a:srgbClr val="00B050"/>
                </a:solidFill>
              </a:rPr>
              <a:t>cumul</a:t>
            </a:r>
            <a:r>
              <a:rPr lang="en-US" altLang="ko-KR" sz="1000" dirty="0">
                <a:solidFill>
                  <a:srgbClr val="0000FF"/>
                </a:solidFill>
              </a:rPr>
              <a:t>') and </a:t>
            </a:r>
            <a:r>
              <a:rPr lang="en-US" altLang="ko-KR" sz="1000" dirty="0" err="1">
                <a:solidFill>
                  <a:srgbClr val="0000FF"/>
                </a:solidFill>
              </a:rPr>
              <a:t>sameas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EQ1</a:t>
            </a:r>
            <a:r>
              <a:rPr lang="en-US" altLang="ko-KR" sz="1000" dirty="0">
                <a:solidFill>
                  <a:srgbClr val="0000FF"/>
                </a:solidFill>
              </a:rPr>
              <a:t>,'</a:t>
            </a:r>
            <a:r>
              <a:rPr lang="en-US" altLang="ko-KR" b="1" dirty="0" err="1">
                <a:solidFill>
                  <a:srgbClr val="00B050"/>
                </a:solidFill>
              </a:rPr>
              <a:t>geq</a:t>
            </a:r>
            <a:r>
              <a:rPr lang="en-US" altLang="ko-KR" sz="1000" dirty="0">
                <a:solidFill>
                  <a:srgbClr val="0000FF"/>
                </a:solidFill>
              </a:rPr>
              <a:t>'))..</a:t>
            </a:r>
          </a:p>
          <a:p>
            <a:r>
              <a:rPr lang="en-US" altLang="ko-KR" sz="1000" dirty="0">
                <a:solidFill>
                  <a:srgbClr val="0000FF"/>
                </a:solidFill>
              </a:rPr>
              <a:t>          sum(</a:t>
            </a:r>
            <a:r>
              <a:rPr lang="en-US" altLang="ko-KR" sz="1000" dirty="0" err="1">
                <a:solidFill>
                  <a:srgbClr val="0000FF"/>
                </a:solidFill>
              </a:rPr>
              <a:t>i</a:t>
            </a:r>
            <a:r>
              <a:rPr lang="en-US" altLang="ko-KR" sz="1000" dirty="0">
                <a:solidFill>
                  <a:srgbClr val="0000FF"/>
                </a:solidFill>
              </a:rPr>
              <a:t>, </a:t>
            </a:r>
            <a:r>
              <a:rPr lang="en-US" altLang="ko-KR" sz="1000" dirty="0">
                <a:solidFill>
                  <a:srgbClr val="00B050"/>
                </a:solidFill>
              </a:rPr>
              <a:t>sum(</a:t>
            </a:r>
            <a:r>
              <a:rPr lang="en-US" altLang="ko-KR" sz="1000" dirty="0" err="1">
                <a:solidFill>
                  <a:srgbClr val="00B050"/>
                </a:solidFill>
              </a:rPr>
              <a:t>tt</a:t>
            </a:r>
            <a:r>
              <a:rPr lang="en-US" altLang="ko-KR" sz="1000" dirty="0">
                <a:solidFill>
                  <a:srgbClr val="00B050"/>
                </a:solidFill>
              </a:rPr>
              <a:t>$(</a:t>
            </a:r>
            <a:r>
              <a:rPr lang="en-US" altLang="ko-KR" sz="1000" dirty="0" err="1">
                <a:solidFill>
                  <a:srgbClr val="00B050"/>
                </a:solidFill>
              </a:rPr>
              <a:t>tt.val</a:t>
            </a:r>
            <a:r>
              <a:rPr lang="en-US" altLang="ko-KR" sz="1000" dirty="0">
                <a:solidFill>
                  <a:srgbClr val="00B050"/>
                </a:solidFill>
              </a:rPr>
              <a:t>&lt;=</a:t>
            </a:r>
            <a:r>
              <a:rPr lang="en-US" altLang="ko-KR" sz="1000" dirty="0" err="1">
                <a:solidFill>
                  <a:srgbClr val="00B050"/>
                </a:solidFill>
              </a:rPr>
              <a:t>t.val</a:t>
            </a:r>
            <a:r>
              <a:rPr lang="en-US" altLang="ko-KR" sz="1000" dirty="0">
                <a:solidFill>
                  <a:srgbClr val="00B050"/>
                </a:solidFill>
              </a:rPr>
              <a:t>), </a:t>
            </a:r>
            <a:r>
              <a:rPr lang="en-US" altLang="ko-KR" sz="1000" dirty="0" err="1">
                <a:solidFill>
                  <a:srgbClr val="0000FF"/>
                </a:solidFill>
              </a:rPr>
              <a:t>uc_I_param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t123,i,tt</a:t>
            </a:r>
            <a:r>
              <a:rPr lang="en-US" altLang="ko-KR" sz="1000" dirty="0">
                <a:solidFill>
                  <a:srgbClr val="0000FF"/>
                </a:solidFill>
              </a:rPr>
              <a:t>)*x(</a:t>
            </a:r>
            <a:r>
              <a:rPr lang="en-US" altLang="ko-KR" sz="1000" dirty="0" err="1">
                <a:solidFill>
                  <a:srgbClr val="0000FF"/>
                </a:solidFill>
              </a:rPr>
              <a:t>i,tt</a:t>
            </a:r>
            <a:r>
              <a:rPr lang="en-US" altLang="ko-KR" sz="1000" dirty="0">
                <a:solidFill>
                  <a:srgbClr val="0000FF"/>
                </a:solidFill>
              </a:rPr>
              <a:t>)))*delta(</a:t>
            </a:r>
            <a:r>
              <a:rPr lang="en-US" altLang="ko-KR" sz="1000" dirty="0" err="1">
                <a:solidFill>
                  <a:srgbClr val="0000FF"/>
                </a:solidFill>
              </a:rPr>
              <a:t>t123</a:t>
            </a:r>
            <a:r>
              <a:rPr lang="en-US" altLang="ko-KR" sz="1000" dirty="0">
                <a:solidFill>
                  <a:srgbClr val="0000FF"/>
                </a:solidFill>
              </a:rPr>
              <a:t>,'</a:t>
            </a:r>
            <a:r>
              <a:rPr lang="en-US" altLang="ko-KR" sz="1000" dirty="0" err="1">
                <a:solidFill>
                  <a:srgbClr val="0000FF"/>
                </a:solidFill>
              </a:rPr>
              <a:t>actInp</a:t>
            </a:r>
            <a:r>
              <a:rPr lang="en-US" altLang="ko-KR" sz="1000" dirty="0">
                <a:solidFill>
                  <a:srgbClr val="0000FF"/>
                </a:solidFill>
              </a:rPr>
              <a:t>')</a:t>
            </a:r>
          </a:p>
          <a:p>
            <a:r>
              <a:rPr lang="en-US" altLang="ko-KR" sz="1000" dirty="0">
                <a:solidFill>
                  <a:srgbClr val="0000FF"/>
                </a:solidFill>
              </a:rPr>
              <a:t>        +sum(</a:t>
            </a:r>
            <a:r>
              <a:rPr lang="en-US" altLang="ko-KR" sz="1000" dirty="0" err="1">
                <a:solidFill>
                  <a:srgbClr val="0000FF"/>
                </a:solidFill>
              </a:rPr>
              <a:t>i</a:t>
            </a:r>
            <a:r>
              <a:rPr lang="en-US" altLang="ko-KR" sz="1000" dirty="0">
                <a:solidFill>
                  <a:srgbClr val="0000FF"/>
                </a:solidFill>
              </a:rPr>
              <a:t>, </a:t>
            </a:r>
            <a:r>
              <a:rPr lang="en-US" altLang="ko-KR" sz="1000" dirty="0">
                <a:solidFill>
                  <a:srgbClr val="00B050"/>
                </a:solidFill>
              </a:rPr>
              <a:t>sum(</a:t>
            </a:r>
            <a:r>
              <a:rPr lang="en-US" altLang="ko-KR" sz="1000" dirty="0" err="1">
                <a:solidFill>
                  <a:srgbClr val="00B050"/>
                </a:solidFill>
              </a:rPr>
              <a:t>tt</a:t>
            </a:r>
            <a:r>
              <a:rPr lang="en-US" altLang="ko-KR" sz="1000" dirty="0">
                <a:solidFill>
                  <a:srgbClr val="00B050"/>
                </a:solidFill>
              </a:rPr>
              <a:t>$(</a:t>
            </a:r>
            <a:r>
              <a:rPr lang="en-US" altLang="ko-KR" sz="1000" dirty="0" err="1">
                <a:solidFill>
                  <a:srgbClr val="00B050"/>
                </a:solidFill>
              </a:rPr>
              <a:t>tt.val</a:t>
            </a:r>
            <a:r>
              <a:rPr lang="en-US" altLang="ko-KR" sz="1000" dirty="0">
                <a:solidFill>
                  <a:srgbClr val="00B050"/>
                </a:solidFill>
              </a:rPr>
              <a:t>&lt;=</a:t>
            </a:r>
            <a:r>
              <a:rPr lang="en-US" altLang="ko-KR" sz="1000" dirty="0" err="1">
                <a:solidFill>
                  <a:srgbClr val="00B050"/>
                </a:solidFill>
              </a:rPr>
              <a:t>t.val</a:t>
            </a:r>
            <a:r>
              <a:rPr lang="en-US" altLang="ko-KR" sz="1000" dirty="0">
                <a:solidFill>
                  <a:srgbClr val="00B050"/>
                </a:solidFill>
              </a:rPr>
              <a:t>), </a:t>
            </a:r>
            <a:r>
              <a:rPr lang="en-US" altLang="ko-KR" sz="1000" dirty="0" err="1">
                <a:solidFill>
                  <a:srgbClr val="0000FF"/>
                </a:solidFill>
              </a:rPr>
              <a:t>uc_I_param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t123,i,tt</a:t>
            </a:r>
            <a:r>
              <a:rPr lang="en-US" altLang="ko-KR" sz="1000" dirty="0">
                <a:solidFill>
                  <a:srgbClr val="0000FF"/>
                </a:solidFill>
              </a:rPr>
              <a:t>)*</a:t>
            </a:r>
            <a:r>
              <a:rPr lang="en-US" altLang="ko-KR" sz="1000" dirty="0" err="1">
                <a:solidFill>
                  <a:srgbClr val="0000FF"/>
                </a:solidFill>
              </a:rPr>
              <a:t>X_out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i,tt</a:t>
            </a:r>
            <a:r>
              <a:rPr lang="en-US" altLang="ko-KR" sz="1000" dirty="0">
                <a:solidFill>
                  <a:srgbClr val="0000FF"/>
                </a:solidFill>
              </a:rPr>
              <a:t>)))*delta(</a:t>
            </a:r>
            <a:r>
              <a:rPr lang="en-US" altLang="ko-KR" sz="1000" dirty="0" err="1">
                <a:solidFill>
                  <a:srgbClr val="0000FF"/>
                </a:solidFill>
              </a:rPr>
              <a:t>t123</a:t>
            </a:r>
            <a:r>
              <a:rPr lang="en-US" altLang="ko-KR" sz="1000" dirty="0">
                <a:solidFill>
                  <a:srgbClr val="0000FF"/>
                </a:solidFill>
              </a:rPr>
              <a:t>,'</a:t>
            </a:r>
            <a:r>
              <a:rPr lang="en-US" altLang="ko-KR" sz="1000" dirty="0" err="1">
                <a:solidFill>
                  <a:srgbClr val="0000FF"/>
                </a:solidFill>
              </a:rPr>
              <a:t>actOut</a:t>
            </a:r>
            <a:r>
              <a:rPr lang="en-US" altLang="ko-KR" sz="1000" dirty="0">
                <a:solidFill>
                  <a:srgbClr val="0000FF"/>
                </a:solidFill>
              </a:rPr>
              <a:t>')</a:t>
            </a:r>
          </a:p>
          <a:p>
            <a:r>
              <a:rPr lang="en-US" altLang="ko-KR" sz="1000" dirty="0">
                <a:solidFill>
                  <a:srgbClr val="0000FF"/>
                </a:solidFill>
              </a:rPr>
              <a:t>        +sum(</a:t>
            </a:r>
            <a:r>
              <a:rPr lang="en-US" altLang="ko-KR" sz="1000" dirty="0" err="1">
                <a:solidFill>
                  <a:srgbClr val="0000FF"/>
                </a:solidFill>
              </a:rPr>
              <a:t>i</a:t>
            </a:r>
            <a:r>
              <a:rPr lang="en-US" altLang="ko-KR" sz="1000" dirty="0">
                <a:solidFill>
                  <a:srgbClr val="00B050"/>
                </a:solidFill>
              </a:rPr>
              <a:t>, sum(</a:t>
            </a:r>
            <a:r>
              <a:rPr lang="en-US" altLang="ko-KR" sz="1000" dirty="0" err="1">
                <a:solidFill>
                  <a:srgbClr val="00B050"/>
                </a:solidFill>
              </a:rPr>
              <a:t>tt</a:t>
            </a:r>
            <a:r>
              <a:rPr lang="en-US" altLang="ko-KR" sz="1000" dirty="0">
                <a:solidFill>
                  <a:srgbClr val="00B050"/>
                </a:solidFill>
              </a:rPr>
              <a:t>$(</a:t>
            </a:r>
            <a:r>
              <a:rPr lang="en-US" altLang="ko-KR" sz="1000" dirty="0" err="1">
                <a:solidFill>
                  <a:srgbClr val="00B050"/>
                </a:solidFill>
              </a:rPr>
              <a:t>tt.val</a:t>
            </a:r>
            <a:r>
              <a:rPr lang="en-US" altLang="ko-KR" sz="1000" dirty="0">
                <a:solidFill>
                  <a:srgbClr val="00B050"/>
                </a:solidFill>
              </a:rPr>
              <a:t>&lt;=</a:t>
            </a:r>
            <a:r>
              <a:rPr lang="en-US" altLang="ko-KR" sz="1000" dirty="0" err="1">
                <a:solidFill>
                  <a:srgbClr val="00B050"/>
                </a:solidFill>
              </a:rPr>
              <a:t>t.val</a:t>
            </a:r>
            <a:r>
              <a:rPr lang="en-US" altLang="ko-KR" sz="1000" dirty="0">
                <a:solidFill>
                  <a:srgbClr val="00B050"/>
                </a:solidFill>
              </a:rPr>
              <a:t>), </a:t>
            </a:r>
            <a:r>
              <a:rPr lang="en-US" altLang="ko-KR" sz="1000" dirty="0" err="1">
                <a:solidFill>
                  <a:srgbClr val="0000FF"/>
                </a:solidFill>
              </a:rPr>
              <a:t>uc_I_param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t123,i,tt</a:t>
            </a:r>
            <a:r>
              <a:rPr lang="en-US" altLang="ko-KR" sz="1000" dirty="0">
                <a:solidFill>
                  <a:srgbClr val="0000FF"/>
                </a:solidFill>
              </a:rPr>
              <a:t>)*y(</a:t>
            </a:r>
            <a:r>
              <a:rPr lang="en-US" altLang="ko-KR" sz="1000" dirty="0" err="1">
                <a:solidFill>
                  <a:srgbClr val="0000FF"/>
                </a:solidFill>
              </a:rPr>
              <a:t>i,tt</a:t>
            </a:r>
            <a:r>
              <a:rPr lang="en-US" altLang="ko-KR" sz="1000" dirty="0">
                <a:solidFill>
                  <a:srgbClr val="0000FF"/>
                </a:solidFill>
              </a:rPr>
              <a:t>)))*delta(</a:t>
            </a:r>
            <a:r>
              <a:rPr lang="en-US" altLang="ko-KR" sz="1000" dirty="0" err="1">
                <a:solidFill>
                  <a:srgbClr val="0000FF"/>
                </a:solidFill>
              </a:rPr>
              <a:t>t123</a:t>
            </a:r>
            <a:r>
              <a:rPr lang="en-US" altLang="ko-KR" sz="1000" dirty="0">
                <a:solidFill>
                  <a:srgbClr val="0000FF"/>
                </a:solidFill>
              </a:rPr>
              <a:t>,'</a:t>
            </a:r>
            <a:r>
              <a:rPr lang="en-US" altLang="ko-KR" sz="1000" dirty="0" err="1">
                <a:solidFill>
                  <a:srgbClr val="0000FF"/>
                </a:solidFill>
              </a:rPr>
              <a:t>newCap</a:t>
            </a:r>
            <a:r>
              <a:rPr lang="en-US" altLang="ko-KR" sz="1000" dirty="0">
                <a:solidFill>
                  <a:srgbClr val="0000FF"/>
                </a:solidFill>
              </a:rPr>
              <a:t>')</a:t>
            </a:r>
          </a:p>
          <a:p>
            <a:r>
              <a:rPr lang="en-US" altLang="ko-KR" sz="1000" dirty="0">
                <a:solidFill>
                  <a:srgbClr val="0000FF"/>
                </a:solidFill>
              </a:rPr>
              <a:t>        +sum(</a:t>
            </a:r>
            <a:r>
              <a:rPr lang="en-US" altLang="ko-KR" sz="1000" dirty="0" err="1">
                <a:solidFill>
                  <a:srgbClr val="0000FF"/>
                </a:solidFill>
              </a:rPr>
              <a:t>i</a:t>
            </a:r>
            <a:r>
              <a:rPr lang="en-US" altLang="ko-KR" sz="1000" dirty="0">
                <a:solidFill>
                  <a:srgbClr val="0000FF"/>
                </a:solidFill>
              </a:rPr>
              <a:t>, </a:t>
            </a:r>
            <a:r>
              <a:rPr lang="en-US" altLang="ko-KR" sz="1000" dirty="0">
                <a:solidFill>
                  <a:srgbClr val="00B050"/>
                </a:solidFill>
              </a:rPr>
              <a:t>sum(</a:t>
            </a:r>
            <a:r>
              <a:rPr lang="en-US" altLang="ko-KR" sz="1000" dirty="0" err="1">
                <a:solidFill>
                  <a:srgbClr val="00B050"/>
                </a:solidFill>
              </a:rPr>
              <a:t>tt</a:t>
            </a:r>
            <a:r>
              <a:rPr lang="en-US" altLang="ko-KR" sz="1000" dirty="0">
                <a:solidFill>
                  <a:srgbClr val="00B050"/>
                </a:solidFill>
              </a:rPr>
              <a:t>$(</a:t>
            </a:r>
            <a:r>
              <a:rPr lang="en-US" altLang="ko-KR" sz="1000" dirty="0" err="1">
                <a:solidFill>
                  <a:srgbClr val="00B050"/>
                </a:solidFill>
              </a:rPr>
              <a:t>tt.val</a:t>
            </a:r>
            <a:r>
              <a:rPr lang="en-US" altLang="ko-KR" sz="1000" dirty="0">
                <a:solidFill>
                  <a:srgbClr val="00B050"/>
                </a:solidFill>
              </a:rPr>
              <a:t>&lt;=</a:t>
            </a:r>
            <a:r>
              <a:rPr lang="en-US" altLang="ko-KR" sz="1000" dirty="0" err="1">
                <a:solidFill>
                  <a:srgbClr val="00B050"/>
                </a:solidFill>
              </a:rPr>
              <a:t>t.val</a:t>
            </a:r>
            <a:r>
              <a:rPr lang="en-US" altLang="ko-KR" sz="1000" dirty="0">
                <a:solidFill>
                  <a:srgbClr val="00B050"/>
                </a:solidFill>
              </a:rPr>
              <a:t>), </a:t>
            </a:r>
            <a:r>
              <a:rPr lang="en-US" altLang="ko-KR" sz="1000" dirty="0" err="1">
                <a:solidFill>
                  <a:srgbClr val="0000FF"/>
                </a:solidFill>
              </a:rPr>
              <a:t>uc_I_param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t123,i,tt</a:t>
            </a:r>
            <a:r>
              <a:rPr lang="en-US" altLang="ko-KR" sz="1000" dirty="0">
                <a:solidFill>
                  <a:srgbClr val="0000FF"/>
                </a:solidFill>
              </a:rPr>
              <a:t>)*</a:t>
            </a:r>
            <a:r>
              <a:rPr lang="en-US" altLang="ko-KR" sz="1000" dirty="0" err="1">
                <a:solidFill>
                  <a:srgbClr val="0000FF"/>
                </a:solidFill>
              </a:rPr>
              <a:t>Y_cap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i,tt</a:t>
            </a:r>
            <a:r>
              <a:rPr lang="en-US" altLang="ko-KR" sz="1000" dirty="0">
                <a:solidFill>
                  <a:srgbClr val="0000FF"/>
                </a:solidFill>
              </a:rPr>
              <a:t>)))*delta(</a:t>
            </a:r>
            <a:r>
              <a:rPr lang="en-US" altLang="ko-KR" sz="1000" dirty="0" err="1">
                <a:solidFill>
                  <a:srgbClr val="0000FF"/>
                </a:solidFill>
              </a:rPr>
              <a:t>t123</a:t>
            </a:r>
            <a:r>
              <a:rPr lang="en-US" altLang="ko-KR" sz="1000" dirty="0">
                <a:solidFill>
                  <a:srgbClr val="0000FF"/>
                </a:solidFill>
              </a:rPr>
              <a:t>,'</a:t>
            </a:r>
            <a:r>
              <a:rPr lang="en-US" altLang="ko-KR" sz="1000" dirty="0" err="1">
                <a:solidFill>
                  <a:srgbClr val="0000FF"/>
                </a:solidFill>
              </a:rPr>
              <a:t>totalCap</a:t>
            </a:r>
            <a:r>
              <a:rPr lang="en-US" altLang="ko-KR" sz="1000" dirty="0">
                <a:solidFill>
                  <a:srgbClr val="0000FF"/>
                </a:solidFill>
              </a:rPr>
              <a:t>')</a:t>
            </a:r>
          </a:p>
          <a:p>
            <a:r>
              <a:rPr lang="en-US" altLang="ko-KR" sz="1000" dirty="0">
                <a:solidFill>
                  <a:srgbClr val="0000FF"/>
                </a:solidFill>
              </a:rPr>
              <a:t>                +sum(</a:t>
            </a:r>
            <a:r>
              <a:rPr lang="en-US" altLang="ko-KR" sz="1000" dirty="0" err="1">
                <a:solidFill>
                  <a:srgbClr val="0000FF"/>
                </a:solidFill>
              </a:rPr>
              <a:t>d1,uc_d1_param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t123,d1,t</a:t>
            </a:r>
            <a:r>
              <a:rPr lang="en-US" altLang="ko-KR" sz="1000" dirty="0">
                <a:solidFill>
                  <a:srgbClr val="0000FF"/>
                </a:solidFill>
              </a:rPr>
              <a:t>)*v(</a:t>
            </a:r>
            <a:r>
              <a:rPr lang="en-US" altLang="ko-KR" sz="1000" dirty="0" err="1">
                <a:solidFill>
                  <a:srgbClr val="0000FF"/>
                </a:solidFill>
              </a:rPr>
              <a:t>d1,t</a:t>
            </a:r>
            <a:r>
              <a:rPr lang="en-US" altLang="ko-KR" sz="1000" dirty="0">
                <a:solidFill>
                  <a:srgbClr val="0000FF"/>
                </a:solidFill>
              </a:rPr>
              <a:t>)) +sum(</a:t>
            </a:r>
            <a:r>
              <a:rPr lang="en-US" altLang="ko-KR" sz="1000" dirty="0" err="1">
                <a:solidFill>
                  <a:srgbClr val="0000FF"/>
                </a:solidFill>
              </a:rPr>
              <a:t>d2,uc_d2_param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t123,d2</a:t>
            </a:r>
            <a:r>
              <a:rPr lang="en-US" altLang="ko-KR" sz="1000" dirty="0">
                <a:solidFill>
                  <a:srgbClr val="0000FF"/>
                </a:solidFill>
              </a:rPr>
              <a:t>)*w(</a:t>
            </a:r>
            <a:r>
              <a:rPr lang="en-US" altLang="ko-KR" sz="1000" dirty="0" err="1">
                <a:solidFill>
                  <a:srgbClr val="0000FF"/>
                </a:solidFill>
              </a:rPr>
              <a:t>d2</a:t>
            </a:r>
            <a:r>
              <a:rPr lang="en-US" altLang="ko-KR" sz="1000" dirty="0">
                <a:solidFill>
                  <a:srgbClr val="0000FF"/>
                </a:solidFill>
              </a:rPr>
              <a:t>)) </a:t>
            </a:r>
            <a:r>
              <a:rPr lang="en-US" altLang="ko-KR" b="1" dirty="0">
                <a:solidFill>
                  <a:srgbClr val="00B050"/>
                </a:solidFill>
              </a:rPr>
              <a:t>=g=</a:t>
            </a:r>
            <a:r>
              <a:rPr lang="en-US" altLang="ko-KR" sz="1000" dirty="0">
                <a:solidFill>
                  <a:srgbClr val="0000FF"/>
                </a:solidFill>
              </a:rPr>
              <a:t> </a:t>
            </a:r>
            <a:r>
              <a:rPr lang="en-US" altLang="ko-KR" sz="1000" dirty="0" err="1">
                <a:solidFill>
                  <a:srgbClr val="0000FF"/>
                </a:solidFill>
              </a:rPr>
              <a:t>RHS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t123,t</a:t>
            </a:r>
            <a:r>
              <a:rPr lang="en-US" altLang="ko-KR" sz="1000" dirty="0">
                <a:solidFill>
                  <a:srgbClr val="0000FF"/>
                </a:solidFill>
              </a:rPr>
              <a:t>);</a:t>
            </a:r>
          </a:p>
          <a:p>
            <a:endParaRPr lang="en-US" altLang="ko-KR" sz="1000" dirty="0">
              <a:solidFill>
                <a:srgbClr val="0000FF"/>
              </a:solidFill>
            </a:endParaRPr>
          </a:p>
          <a:p>
            <a:r>
              <a:rPr lang="ko-KR" altLang="en-US" sz="1000" dirty="0" err="1">
                <a:solidFill>
                  <a:srgbClr val="0000FF"/>
                </a:solidFill>
              </a:rPr>
              <a:t>t</a:t>
            </a:r>
            <a:r>
              <a:rPr lang="en-US" altLang="ko-KR" sz="1000" dirty="0">
                <a:solidFill>
                  <a:srgbClr val="0000FF"/>
                </a:solidFill>
              </a:rPr>
              <a:t>2</a:t>
            </a:r>
            <a:r>
              <a:rPr lang="ko-KR" altLang="en-US" sz="1000" dirty="0">
                <a:solidFill>
                  <a:srgbClr val="0000FF"/>
                </a:solidFill>
              </a:rPr>
              <a:t>_</a:t>
            </a:r>
            <a:r>
              <a:rPr lang="ko-KR" altLang="en-US" sz="1000" dirty="0" err="1">
                <a:solidFill>
                  <a:srgbClr val="0000FF"/>
                </a:solidFill>
              </a:rPr>
              <a:t>eq</a:t>
            </a:r>
            <a:r>
              <a:rPr lang="ko-KR" altLang="en-US" sz="1000" dirty="0">
                <a:solidFill>
                  <a:srgbClr val="0000FF"/>
                </a:solidFill>
              </a:rPr>
              <a:t>(</a:t>
            </a:r>
            <a:r>
              <a:rPr lang="ko-KR" altLang="en-US" sz="1000" dirty="0" err="1">
                <a:solidFill>
                  <a:srgbClr val="0000FF"/>
                </a:solidFill>
              </a:rPr>
              <a:t>t123,C_type,EQ1,t</a:t>
            </a:r>
            <a:r>
              <a:rPr lang="ko-KR" altLang="en-US" sz="1000" dirty="0">
                <a:solidFill>
                  <a:srgbClr val="0000FF"/>
                </a:solidFill>
              </a:rPr>
              <a:t>)</a:t>
            </a:r>
            <a:r>
              <a:rPr lang="en-US" altLang="ko-KR" sz="1000" dirty="0">
                <a:solidFill>
                  <a:srgbClr val="0000FF"/>
                </a:solidFill>
              </a:rPr>
              <a:t> </a:t>
            </a:r>
            <a:r>
              <a:rPr lang="en-US" altLang="ko-KR" sz="1000" dirty="0" err="1">
                <a:solidFill>
                  <a:srgbClr val="0000FF"/>
                </a:solidFill>
              </a:rPr>
              <a:t>t1_geq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t123,C_type,EQ1,t</a:t>
            </a:r>
            <a:r>
              <a:rPr lang="en-US" altLang="ko-KR" sz="1000" dirty="0">
                <a:solidFill>
                  <a:srgbClr val="0000FF"/>
                </a:solidFill>
              </a:rPr>
              <a:t>)$(</a:t>
            </a:r>
            <a:r>
              <a:rPr lang="en-US" altLang="ko-KR" sz="1000" dirty="0" err="1">
                <a:solidFill>
                  <a:srgbClr val="0000FF"/>
                </a:solidFill>
              </a:rPr>
              <a:t>uc_info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t123,C_type,EQ1</a:t>
            </a:r>
            <a:r>
              <a:rPr lang="en-US" altLang="ko-KR" sz="1000" dirty="0">
                <a:solidFill>
                  <a:srgbClr val="0000FF"/>
                </a:solidFill>
              </a:rPr>
              <a:t>)  and </a:t>
            </a:r>
            <a:r>
              <a:rPr lang="en-US" altLang="ko-KR" sz="1000" dirty="0" err="1">
                <a:solidFill>
                  <a:srgbClr val="0000FF"/>
                </a:solidFill>
              </a:rPr>
              <a:t>sameas</a:t>
            </a:r>
            <a:r>
              <a:rPr lang="en-US" altLang="ko-KR" sz="1000" dirty="0">
                <a:solidFill>
                  <a:srgbClr val="0000FF"/>
                </a:solidFill>
              </a:rPr>
              <a:t>(C_type,‘</a:t>
            </a:r>
            <a:r>
              <a:rPr lang="en-US" altLang="ko-KR" sz="1000" dirty="0" err="1">
                <a:solidFill>
                  <a:srgbClr val="0000FF"/>
                </a:solidFill>
              </a:rPr>
              <a:t>cumul</a:t>
            </a:r>
            <a:r>
              <a:rPr lang="en-US" altLang="ko-KR" sz="1000" dirty="0">
                <a:solidFill>
                  <a:srgbClr val="0000FF"/>
                </a:solidFill>
              </a:rPr>
              <a:t>') and </a:t>
            </a:r>
            <a:r>
              <a:rPr lang="en-US" altLang="ko-KR" sz="1000" dirty="0" err="1">
                <a:solidFill>
                  <a:srgbClr val="0000FF"/>
                </a:solidFill>
              </a:rPr>
              <a:t>sameas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EQ1</a:t>
            </a:r>
            <a:r>
              <a:rPr lang="en-US" altLang="ko-KR" sz="1000" dirty="0">
                <a:solidFill>
                  <a:srgbClr val="0000FF"/>
                </a:solidFill>
              </a:rPr>
              <a:t>,'</a:t>
            </a:r>
            <a:r>
              <a:rPr lang="en-US" altLang="ko-KR" dirty="0" err="1">
                <a:solidFill>
                  <a:srgbClr val="00B050"/>
                </a:solidFill>
              </a:rPr>
              <a:t>eq</a:t>
            </a:r>
            <a:r>
              <a:rPr lang="en-US" altLang="ko-KR" sz="1000" dirty="0">
                <a:solidFill>
                  <a:srgbClr val="0000FF"/>
                </a:solidFill>
              </a:rPr>
              <a:t>'))..</a:t>
            </a:r>
          </a:p>
          <a:p>
            <a:endParaRPr lang="en-US" altLang="ko-KR" sz="1000" dirty="0">
              <a:solidFill>
                <a:srgbClr val="0000FF"/>
              </a:solidFill>
            </a:endParaRPr>
          </a:p>
          <a:p>
            <a:endParaRPr lang="en-US" altLang="ko-KR" sz="1000" dirty="0">
              <a:solidFill>
                <a:srgbClr val="0000FF"/>
              </a:solidFill>
            </a:endParaRPr>
          </a:p>
          <a:p>
            <a:r>
              <a:rPr lang="ko-KR" altLang="en-US" sz="1000" dirty="0" err="1">
                <a:solidFill>
                  <a:srgbClr val="0000FF"/>
                </a:solidFill>
              </a:rPr>
              <a:t>t</a:t>
            </a:r>
            <a:r>
              <a:rPr lang="en-US" altLang="ko-KR" sz="1000" dirty="0">
                <a:solidFill>
                  <a:srgbClr val="0000FF"/>
                </a:solidFill>
              </a:rPr>
              <a:t>2</a:t>
            </a:r>
            <a:r>
              <a:rPr lang="ko-KR" altLang="en-US" sz="1000" dirty="0">
                <a:solidFill>
                  <a:srgbClr val="0000FF"/>
                </a:solidFill>
              </a:rPr>
              <a:t>_</a:t>
            </a:r>
            <a:r>
              <a:rPr lang="en-US" altLang="ko-KR" sz="1000" dirty="0">
                <a:solidFill>
                  <a:srgbClr val="0000FF"/>
                </a:solidFill>
              </a:rPr>
              <a:t>l</a:t>
            </a:r>
            <a:r>
              <a:rPr lang="ko-KR" altLang="en-US" sz="1000" dirty="0" err="1">
                <a:solidFill>
                  <a:srgbClr val="0000FF"/>
                </a:solidFill>
              </a:rPr>
              <a:t>eq</a:t>
            </a:r>
            <a:r>
              <a:rPr lang="ko-KR" altLang="en-US" sz="1000" dirty="0">
                <a:solidFill>
                  <a:srgbClr val="0000FF"/>
                </a:solidFill>
              </a:rPr>
              <a:t>(</a:t>
            </a:r>
            <a:r>
              <a:rPr lang="ko-KR" altLang="en-US" sz="1000" dirty="0" err="1">
                <a:solidFill>
                  <a:srgbClr val="0000FF"/>
                </a:solidFill>
              </a:rPr>
              <a:t>t123,C_type,EQ1,t</a:t>
            </a:r>
            <a:r>
              <a:rPr lang="ko-KR" altLang="en-US" sz="1000" dirty="0">
                <a:solidFill>
                  <a:srgbClr val="0000FF"/>
                </a:solidFill>
              </a:rPr>
              <a:t>)</a:t>
            </a:r>
            <a:r>
              <a:rPr lang="en-US" altLang="ko-KR" sz="1000" dirty="0">
                <a:solidFill>
                  <a:srgbClr val="0000FF"/>
                </a:solidFill>
              </a:rPr>
              <a:t> </a:t>
            </a:r>
            <a:r>
              <a:rPr lang="en-US" altLang="ko-KR" sz="1000" dirty="0" err="1">
                <a:solidFill>
                  <a:srgbClr val="0000FF"/>
                </a:solidFill>
              </a:rPr>
              <a:t>t1_geq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t123,C_type,EQ1,t</a:t>
            </a:r>
            <a:r>
              <a:rPr lang="en-US" altLang="ko-KR" sz="1000" dirty="0">
                <a:solidFill>
                  <a:srgbClr val="0000FF"/>
                </a:solidFill>
              </a:rPr>
              <a:t>)$(</a:t>
            </a:r>
            <a:r>
              <a:rPr lang="en-US" altLang="ko-KR" sz="1000" dirty="0" err="1">
                <a:solidFill>
                  <a:srgbClr val="0000FF"/>
                </a:solidFill>
              </a:rPr>
              <a:t>uc_info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t123,C_type,EQ1</a:t>
            </a:r>
            <a:r>
              <a:rPr lang="en-US" altLang="ko-KR" sz="1000" dirty="0">
                <a:solidFill>
                  <a:srgbClr val="0000FF"/>
                </a:solidFill>
              </a:rPr>
              <a:t>)  and </a:t>
            </a:r>
            <a:r>
              <a:rPr lang="en-US" altLang="ko-KR" sz="1000" dirty="0" err="1">
                <a:solidFill>
                  <a:srgbClr val="0000FF"/>
                </a:solidFill>
              </a:rPr>
              <a:t>sameas</a:t>
            </a:r>
            <a:r>
              <a:rPr lang="en-US" altLang="ko-KR" sz="1000" dirty="0">
                <a:solidFill>
                  <a:srgbClr val="0000FF"/>
                </a:solidFill>
              </a:rPr>
              <a:t>(C_type,‘</a:t>
            </a:r>
            <a:r>
              <a:rPr lang="en-US" altLang="ko-KR" sz="1000" dirty="0" err="1">
                <a:solidFill>
                  <a:srgbClr val="0000FF"/>
                </a:solidFill>
              </a:rPr>
              <a:t>cumul</a:t>
            </a:r>
            <a:r>
              <a:rPr lang="en-US" altLang="ko-KR" sz="1000" dirty="0">
                <a:solidFill>
                  <a:srgbClr val="0000FF"/>
                </a:solidFill>
              </a:rPr>
              <a:t>') and </a:t>
            </a:r>
            <a:r>
              <a:rPr lang="en-US" altLang="ko-KR" sz="1000" dirty="0" err="1">
                <a:solidFill>
                  <a:srgbClr val="0000FF"/>
                </a:solidFill>
              </a:rPr>
              <a:t>sameas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EQ1</a:t>
            </a:r>
            <a:r>
              <a:rPr lang="en-US" altLang="ko-KR" sz="1000" dirty="0">
                <a:solidFill>
                  <a:srgbClr val="0000FF"/>
                </a:solidFill>
              </a:rPr>
              <a:t>,‘</a:t>
            </a:r>
            <a:r>
              <a:rPr lang="en-US" altLang="ko-KR" dirty="0" err="1">
                <a:solidFill>
                  <a:srgbClr val="00B050"/>
                </a:solidFill>
              </a:rPr>
              <a:t>leq</a:t>
            </a:r>
            <a:r>
              <a:rPr lang="en-US" altLang="ko-KR" sz="1000" dirty="0">
                <a:solidFill>
                  <a:srgbClr val="0000FF"/>
                </a:solidFill>
              </a:rPr>
              <a:t>'))..</a:t>
            </a:r>
            <a:endParaRPr lang="ko-KR" altLang="en-US" sz="1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4188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UC (</a:t>
            </a:r>
            <a:r>
              <a:rPr lang="en-US" altLang="ko-KR" b="0" dirty="0" err="1"/>
              <a:t>type3</a:t>
            </a:r>
            <a:r>
              <a:rPr lang="en-US" altLang="ko-KR" b="0" dirty="0"/>
              <a:t>, time series)</a:t>
            </a:r>
            <a:r>
              <a:rPr lang="ko-KR" altLang="en-US" b="0" dirty="0"/>
              <a:t>의 </a:t>
            </a:r>
            <a:r>
              <a:rPr lang="en-US" altLang="ko-KR" b="0" dirty="0"/>
              <a:t>GAMS </a:t>
            </a:r>
            <a:r>
              <a:rPr lang="ko-KR" altLang="en-US" b="0" dirty="0"/>
              <a:t>구현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E463F-3C21-4925-9D63-7FFCEC4373DE}" type="slidenum">
              <a:rPr lang="ko-KR" altLang="en-US" smtClean="0"/>
              <a:pPr>
                <a:defRPr/>
              </a:pPr>
              <a:t>45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/>
              <p:cNvSpPr txBox="1">
                <a:spLocks/>
              </p:cNvSpPr>
              <p:nvPr/>
            </p:nvSpPr>
            <p:spPr bwMode="auto">
              <a:xfrm>
                <a:off x="877046" y="897241"/>
                <a:ext cx="8150221" cy="53511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–"/>
                  <a:defRPr sz="12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•"/>
                  <a:defRPr sz="12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–"/>
                  <a:defRPr sz="1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»"/>
                  <a:defRPr sz="1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altLang="ko-KR" kern="0" dirty="0"/>
                  <a:t>Example : </a:t>
                </a:r>
                <a:r>
                  <a:rPr lang="en-US" altLang="ko-KR" kern="0" dirty="0" err="1"/>
                  <a:t>type3</a:t>
                </a:r>
                <a:r>
                  <a:rPr lang="en-US" altLang="ko-KR" kern="0" dirty="0"/>
                  <a:t>(time series),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ker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 kern="0">
                            <a:latin typeface="Cambria Math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ko-KR" kern="0" dirty="0"/>
                  <a:t>(</a:t>
                </a:r>
                <a:r>
                  <a:rPr lang="en-US" altLang="ko-KR" kern="0" dirty="0" err="1"/>
                  <a:t>actInp</a:t>
                </a:r>
                <a:r>
                  <a:rPr lang="en-US" altLang="ko-KR" kern="0" dirty="0"/>
                  <a:t>), </a:t>
                </a:r>
                <a14:m>
                  <m:oMath xmlns:m="http://schemas.openxmlformats.org/officeDocument/2006/math">
                    <m:r>
                      <a:rPr lang="en-US" altLang="ko-KR" i="1" ker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ko-KR" kern="0" dirty="0"/>
                  <a:t>(</a:t>
                </a:r>
                <a:r>
                  <a:rPr lang="en-US" altLang="ko-KR" kern="0" dirty="0" err="1"/>
                  <a:t>geq</a:t>
                </a:r>
                <a:r>
                  <a:rPr lang="en-US" altLang="ko-KR" kern="0" dirty="0"/>
                  <a:t>)</a:t>
                </a:r>
              </a:p>
              <a:p>
                <a:pPr lvl="2"/>
                <a:endParaRPr lang="en-US" altLang="ko-KR" kern="0" dirty="0">
                  <a:solidFill>
                    <a:schemeClr val="tx1"/>
                  </a:solidFill>
                </a:endParaRP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ko-KR" b="0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b="0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b="0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altLang="ko-KR" b="0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b="0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𝑠</m:t>
                                  </m:r>
                                  <m:r>
                                    <a:rPr lang="en-US" altLang="ko-KR" b="0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𝑠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′</m:t>
                              </m:r>
                            </m:sup>
                          </m:sSubSup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b="0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altLang="ko-KR" b="0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b="0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𝑠</m:t>
                                  </m:r>
                                  <m:r>
                                    <a:rPr lang="en-US" altLang="ko-KR" b="0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𝑠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altLang="ko-KR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 kern="0">
                              <a:latin typeface="Cambria Math"/>
                            </a:rPr>
                            <m:t>𝑖</m:t>
                          </m:r>
                          <m:r>
                            <a:rPr lang="en-US" altLang="ko-KR" i="1" kern="0">
                              <a:latin typeface="Cambria Math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′</m:t>
                              </m:r>
                            </m:sup>
                          </m:sSubSup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≥</m:t>
                      </m:r>
                      <m:sSubSup>
                        <m:sSubSup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 ker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ko-KR" i="1" kern="0">
                              <a:latin typeface="Cambria Math"/>
                            </a:rPr>
                            <m:t>𝑡</m:t>
                          </m:r>
                        </m:sup>
                      </m:sSubSup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  <a:p>
                <a:pPr lvl="2"/>
                <a:r>
                  <a:rPr lang="en-US" altLang="ko-KR" kern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dummy variable</a:t>
                </a:r>
                <a:r>
                  <a:rPr lang="ko-KR" altLang="en-US" kern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도 </a:t>
                </a:r>
                <a:r>
                  <a:rPr lang="en-US" altLang="ko-KR" kern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time series</a:t>
                </a:r>
                <a:r>
                  <a:rPr lang="ko-KR" altLang="en-US" kern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를 허용함</a:t>
                </a:r>
                <a:endParaRPr lang="en-US" altLang="ko-KR" kern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∈</m:t>
                        </m:r>
                        <m:sSubSup>
                          <m:sSubSupPr>
                            <m:ctrlPr>
                              <a:rPr lang="en-US" altLang="ko-KR" i="1" ker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i="1" kern="0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sub>
                      <m:sup/>
                      <m:e>
                        <m:nary>
                          <m:naryPr>
                            <m:chr m:val="∑"/>
                            <m:ctrlPr>
                              <a:rPr lang="en-US" altLang="ko-KR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 ker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𝑠</m:t>
                            </m:r>
                            <m:r>
                              <a:rPr lang="en-US" altLang="ko-KR" i="1" ker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altLang="ko-KR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ko-KR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altLang="ko-KR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ko-KR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𝑖𝑚</m:t>
                                </m:r>
                              </m:sub>
                              <m:sup>
                                <m:r>
                                  <a:rPr lang="en-US" altLang="ko-KR" b="0" i="1" kern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0" i="1" kern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b="0" i="1" kern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𝑠</m:t>
                                </m:r>
                                <m:r>
                                  <a:rPr lang="en-US" altLang="ko-KR" b="0" i="1" kern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altLang="ko-KR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ko-KR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ko-KR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R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𝑠</m:t>
                                </m:r>
                              </m:sup>
                            </m:sSubSup>
                          </m:e>
                        </m:nary>
                      </m:e>
                    </m:nary>
                  </m:oMath>
                </a14:m>
                <a:r>
                  <a:rPr lang="ko-KR" altLang="en-US" kern="0" dirty="0">
                    <a:solidFill>
                      <a:schemeClr val="tx1"/>
                    </a:solidFill>
                  </a:rPr>
                  <a:t>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ko-KR" altLang="en-US" kern="0" dirty="0">
                    <a:solidFill>
                      <a:schemeClr val="tx1"/>
                    </a:solidFill>
                  </a:rPr>
                  <a:t>이면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i="1" ker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 kern="0">
                            <a:latin typeface="Cambria Math"/>
                          </a:rPr>
                          <m:t>𝑖</m:t>
                        </m:r>
                        <m:r>
                          <a:rPr lang="en-US" altLang="ko-KR" i="1" kern="0">
                            <a:latin typeface="Cambria Math"/>
                          </a:rPr>
                          <m:t>∈</m:t>
                        </m:r>
                        <m:sSubSup>
                          <m:sSubSupPr>
                            <m:ctrlPr>
                              <a:rPr lang="en-US" altLang="ko-KR" i="1" ker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i="1" kern="0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sub>
                      <m:sup/>
                      <m:e>
                        <m:sSubSup>
                          <m:sSubSupPr>
                            <m:ctrlPr>
                              <a:rPr lang="en-US" altLang="ko-KR" i="1" ker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𝑖𝑚</m:t>
                            </m:r>
                          </m:sub>
                          <m:sup>
                            <m:r>
                              <a:rPr lang="en-US" altLang="ko-KR" i="1" kern="0">
                                <a:latin typeface="Cambria Math"/>
                              </a:rPr>
                              <m:t>𝑡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ko-KR" i="1" ker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i="1" kern="0">
                                <a:latin typeface="Cambria Math"/>
                              </a:rPr>
                              <m:t>𝑡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ko-KR" altLang="en-US" kern="0" dirty="0">
                    <a:solidFill>
                      <a:schemeClr val="tx1"/>
                    </a:solidFill>
                  </a:rPr>
                  <a:t>가 됨</a:t>
                </a:r>
                <a:endParaRPr lang="en-US" altLang="ko-KR" kern="0" dirty="0">
                  <a:solidFill>
                    <a:schemeClr val="tx1"/>
                  </a:solidFill>
                </a:endParaRPr>
              </a:p>
              <a:p>
                <a:pPr marL="498475" indent="-454025"/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Production Smoothing Constraint</a:t>
                </a:r>
              </a:p>
              <a:p>
                <a:pPr marL="444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98475" indent="-454025"/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Property 2.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</m:t>
                    </m:r>
                  </m:oMath>
                </a14:m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for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+1,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+2,⋯,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ko-KR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298575" lvl="2" indent="-454025"/>
                <a:r>
                  <a:rPr lang="ko-KR" altLang="en-US" dirty="0">
                    <a:latin typeface="Cambria Math" panose="02040503050406030204" pitchFamily="18" charset="0"/>
                  </a:rPr>
                  <a:t>단종 시키는 시나리오를 반영할 수 있음</a:t>
                </a:r>
                <a:endParaRPr lang="en-US" altLang="ko-KR" dirty="0">
                  <a:latin typeface="Cambria Math" panose="02040503050406030204" pitchFamily="18" charset="0"/>
                </a:endParaRPr>
              </a:p>
              <a:p>
                <a:pPr marL="498475" indent="-454025"/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marL="498475" indent="-454025"/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Production Smoothing</a:t>
                </a:r>
                <a:endParaRPr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98525" lvl="1" indent="-454025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′=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−1,0</m:t>
                        </m:r>
                      </m:e>
                    </m:d>
                  </m:oMath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 marL="898525" lvl="1" indent="-454025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=1,  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98525" lvl="1" indent="-454025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≤0.05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=1,   </m:t>
                    </m:r>
                  </m:oMath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 marL="898525" lvl="1" indent="-454025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≤0.05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=2,⋯,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(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where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  <m:sup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,−1</m:t>
                            </m:r>
                          </m:e>
                        </m:d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=1, 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  <m:sup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=−1)</m:t>
                    </m:r>
                  </m:oMath>
                </a14:m>
                <a:endParaRPr lang="en-US" altLang="ko-KR" dirty="0"/>
              </a:p>
              <a:p>
                <a:pPr marL="498475" indent="-454025"/>
                <a:r>
                  <a:rPr lang="ko-KR" altLang="en-US" dirty="0"/>
                  <a:t>재고관리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marL="898525" lvl="1" indent="-454025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−1,0</m:t>
                        </m:r>
                      </m:e>
                    </m:d>
                  </m:oMath>
                </a14:m>
                <a:r>
                  <a:rPr lang="en-US" altLang="ko-KR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898525" lvl="1" indent="-454025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marL="898525" lvl="1" indent="-454025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98525" lvl="1" indent="-454025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=2,⋯,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altLang="ko-KR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44500" lvl="1" indent="0">
                  <a:buNone/>
                </a:pPr>
                <a:endParaRPr lang="en-US" altLang="ko-KR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7046" y="897241"/>
                <a:ext cx="8150221" cy="5351159"/>
              </a:xfrm>
              <a:prstGeom prst="rect">
                <a:avLst/>
              </a:prstGeom>
              <a:blipFill>
                <a:blip r:embed="rId2"/>
                <a:stretch>
                  <a:fillRect l="-150" t="-22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74353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UC (</a:t>
            </a:r>
            <a:r>
              <a:rPr lang="en-US" altLang="ko-KR" b="0" dirty="0" err="1"/>
              <a:t>type3</a:t>
            </a:r>
            <a:r>
              <a:rPr lang="en-US" altLang="ko-KR" b="0" dirty="0"/>
              <a:t>, time series)</a:t>
            </a:r>
            <a:r>
              <a:rPr lang="ko-KR" altLang="en-US" b="0" dirty="0"/>
              <a:t>의 </a:t>
            </a:r>
            <a:r>
              <a:rPr lang="en-US" altLang="ko-KR" b="0" dirty="0"/>
              <a:t>GAMS </a:t>
            </a:r>
            <a:r>
              <a:rPr lang="ko-KR" altLang="en-US" b="0" dirty="0"/>
              <a:t>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1790700" y="763977"/>
                <a:ext cx="5211107" cy="3024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>
                  <a:lnSpc>
                    <a:spcPct val="120000"/>
                  </a:lnSpc>
                  <a:defRPr/>
                </a:pPr>
                <a:r>
                  <a:rPr lang="en-US" altLang="ko-KR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type3 equation id=</a:t>
                </a:r>
                <a:r>
                  <a:rPr lang="en-US" altLang="ko-KR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5</a:t>
                </a:r>
                <a:r>
                  <a:rPr lang="en-US" altLang="ko-KR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 :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bSup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+0.1</m:t>
                    </m:r>
                    <m:sSubSup>
                      <m:sSubSup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≤0.05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=1,⋯,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altLang="ko-K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700" y="763977"/>
                <a:ext cx="5211107" cy="302455"/>
              </a:xfrm>
              <a:prstGeom prst="rect">
                <a:avLst/>
              </a:prstGeom>
              <a:blipFill>
                <a:blip r:embed="rId2"/>
                <a:stretch>
                  <a:fillRect l="-117" b="-1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표 1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334852" y="2387749"/>
              <a:ext cx="1679447" cy="9926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9239">
                      <a:extLst>
                        <a:ext uri="{9D8B030D-6E8A-4147-A177-3AD203B41FA5}">
                          <a16:colId xmlns:a16="http://schemas.microsoft.com/office/drawing/2014/main" val="2955965925"/>
                        </a:ext>
                      </a:extLst>
                    </a:gridCol>
                    <a:gridCol w="540104">
                      <a:extLst>
                        <a:ext uri="{9D8B030D-6E8A-4147-A177-3AD203B41FA5}">
                          <a16:colId xmlns:a16="http://schemas.microsoft.com/office/drawing/2014/main" val="2495871174"/>
                        </a:ext>
                      </a:extLst>
                    </a:gridCol>
                    <a:gridCol w="540104">
                      <a:extLst>
                        <a:ext uri="{9D8B030D-6E8A-4147-A177-3AD203B41FA5}">
                          <a16:colId xmlns:a16="http://schemas.microsoft.com/office/drawing/2014/main" val="463397454"/>
                        </a:ext>
                      </a:extLst>
                    </a:gridCol>
                  </a:tblGrid>
                  <a:tr h="169137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R" sz="100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1" lang="en-US" altLang="ko-KR" sz="100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R" sz="100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1" lang="en-US" altLang="ko-KR" sz="100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ko-KR" sz="1000" b="1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39633371"/>
                      </a:ext>
                    </a:extLst>
                  </a:tr>
                  <a:tr h="169137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R" sz="10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1228972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R" sz="10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0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lang="en-US" altLang="ko-KR" sz="1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72266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R" sz="10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0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lang="en-US" altLang="ko-KR" sz="1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0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lang="en-US" altLang="ko-KR" sz="1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270790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표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19046277"/>
                  </p:ext>
                </p:extLst>
              </p:nvPr>
            </p:nvGraphicFramePr>
            <p:xfrm>
              <a:off x="7334852" y="2387749"/>
              <a:ext cx="1679447" cy="9926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9239">
                      <a:extLst>
                        <a:ext uri="{9D8B030D-6E8A-4147-A177-3AD203B41FA5}">
                          <a16:colId xmlns:a16="http://schemas.microsoft.com/office/drawing/2014/main" val="2955965925"/>
                        </a:ext>
                      </a:extLst>
                    </a:gridCol>
                    <a:gridCol w="540104">
                      <a:extLst>
                        <a:ext uri="{9D8B030D-6E8A-4147-A177-3AD203B41FA5}">
                          <a16:colId xmlns:a16="http://schemas.microsoft.com/office/drawing/2014/main" val="2495871174"/>
                        </a:ext>
                      </a:extLst>
                    </a:gridCol>
                    <a:gridCol w="540104">
                      <a:extLst>
                        <a:ext uri="{9D8B030D-6E8A-4147-A177-3AD203B41FA5}">
                          <a16:colId xmlns:a16="http://schemas.microsoft.com/office/drawing/2014/main" val="463397454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1236" t="-2500" r="-104494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1236" t="-2500" r="-4494" b="-3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9633371"/>
                      </a:ext>
                    </a:extLst>
                  </a:tr>
                  <a:tr h="24993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20" t="-97619" r="-185714" b="-2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1236" t="-97619" r="-104494" b="-2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1236" t="-97619" r="-4494" b="-2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2289721"/>
                      </a:ext>
                    </a:extLst>
                  </a:tr>
                  <a:tr h="24993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20" t="-202439" r="-185714" b="-1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1236" t="-202439" r="-104494" b="-1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1236" t="-202439" r="-4494" b="-1097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722665"/>
                      </a:ext>
                    </a:extLst>
                  </a:tr>
                  <a:tr h="248984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20" t="-302439" r="-185714" b="-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1236" t="-302439" r="-104494" b="-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1236" t="-302439" r="-4494" b="-97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707901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표 1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63319" y="2241082"/>
              <a:ext cx="6822136" cy="250374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057458">
                      <a:extLst>
                        <a:ext uri="{9D8B030D-6E8A-4147-A177-3AD203B41FA5}">
                          <a16:colId xmlns:a16="http://schemas.microsoft.com/office/drawing/2014/main" val="4248445600"/>
                        </a:ext>
                      </a:extLst>
                    </a:gridCol>
                    <a:gridCol w="3764678">
                      <a:extLst>
                        <a:ext uri="{9D8B030D-6E8A-4147-A177-3AD203B41FA5}">
                          <a16:colId xmlns:a16="http://schemas.microsoft.com/office/drawing/2014/main" val="18380953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0" fontAlgn="base" latinLnBrk="0" hangingPunct="0">
                            <a:lnSpc>
                              <a:spcPct val="12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kumimoji="1" lang="en-US" altLang="ko-KR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ko-KR" sz="1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sz="1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sz="1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kumimoji="1" lang="en-US" altLang="ko-KR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,  </m:t>
                                </m:r>
                                <m:sSub>
                                  <m:sSubPr>
                                    <m:ctrlP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kumimoji="1" lang="en-US" altLang="ko-KR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−2,−1,0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kumimoji="1" lang="en-US" altLang="ko-KR" sz="1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돋움" panose="020B0600000101010101" pitchFamily="50" charset="-127"/>
                            <a:cs typeface="+mn-cs"/>
                          </a:endParaRPr>
                        </a:p>
                        <a:p>
                          <a:pPr marL="171450" marR="0" lvl="2" indent="-171450" algn="l" defTabSz="914400" rtl="0" eaLnBrk="0" fontAlgn="base" latinLnBrk="0" hangingPunct="0">
                            <a:lnSpc>
                              <a:spcPct val="12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ko-KR" sz="1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1" lang="en-US" altLang="ko-KR" sz="1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=1,</m:t>
                              </m:r>
                              <m:sSubSup>
                                <m:sSubSupPr>
                                  <m:ctrlP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sz="1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kumimoji="1" lang="en-US" altLang="ko-KR" sz="1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</m:t>
                              </m:r>
                              <m:r>
                                <a:rPr kumimoji="1" lang="en-US" altLang="ko-KR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30</m:t>
                              </m:r>
                            </m:oMath>
                          </a14:m>
                          <a:endParaRPr kumimoji="1" lang="en-US" altLang="ko-KR" sz="1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돋움" panose="020B0600000101010101" pitchFamily="50" charset="-127"/>
                            <a:cs typeface="+mn-cs"/>
                          </a:endParaRPr>
                        </a:p>
                        <a:p>
                          <a:pPr marL="171450" marR="0" lvl="2" indent="-171450" algn="l" defTabSz="914400" rtl="0" eaLnBrk="0" fontAlgn="base" latinLnBrk="0" hangingPunct="0">
                            <a:lnSpc>
                              <a:spcPct val="12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ko-KR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1" lang="en-US" altLang="ko-KR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=1,2, </m:t>
                              </m:r>
                              <m:sSubSup>
                                <m:sSubSupPr>
                                  <m:ctrlP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sz="1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0</m:t>
                                  </m:r>
                                </m:sup>
                              </m:sSubSup>
                              <m:r>
                                <a:rPr kumimoji="1" lang="en-US" altLang="ko-KR" sz="1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</m:t>
                              </m:r>
                              <m:r>
                                <a:rPr kumimoji="1" lang="en-US" altLang="ko-KR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29</m:t>
                              </m:r>
                            </m:oMath>
                          </a14:m>
                          <a:endParaRPr kumimoji="1" lang="en-US" altLang="ko-KR" sz="1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돋움" panose="020B0600000101010101" pitchFamily="50" charset="-127"/>
                            <a:cs typeface="+mn-cs"/>
                          </a:endParaRPr>
                        </a:p>
                        <a:p>
                          <a:pPr marL="0" lvl="1">
                            <a:lnSpc>
                              <a:spcPct val="120000"/>
                            </a:lnSpc>
                            <a:defRPr/>
                          </a:pPr>
                          <a:endParaRPr lang="en-US" altLang="ko-KR" sz="1000" dirty="0">
                            <a:solidFill>
                              <a:srgbClr val="000000"/>
                            </a:solidFill>
                          </a:endParaRPr>
                        </a:p>
                        <a:p>
                          <a:pPr marL="0" lvl="1">
                            <a:lnSpc>
                              <a:spcPct val="120000"/>
                            </a:lnSpc>
                            <a:defRPr/>
                          </a:pPr>
                          <a:r>
                            <a:rPr lang="en-US" altLang="ko-KR" sz="1000" dirty="0" err="1">
                              <a:solidFill>
                                <a:srgbClr val="000000"/>
                              </a:solidFill>
                            </a:rPr>
                            <a:t>fix_equations</a:t>
                          </a:r>
                          <a:endParaRPr lang="en-US" altLang="ko-KR" sz="1000" dirty="0">
                            <a:solidFill>
                              <a:srgbClr val="000000"/>
                            </a:solidFill>
                          </a:endParaRPr>
                        </a:p>
                        <a:p>
                          <a:pPr marL="171450" marR="0" lvl="2" indent="-171450" algn="l" defTabSz="914400" rtl="0" eaLnBrk="0" fontAlgn="base" latinLnBrk="0" hangingPunct="0">
                            <a:lnSpc>
                              <a:spcPct val="12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sz="1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1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0</m:t>
                                  </m:r>
                                </m:sup>
                              </m:sSubSup>
                              <m:r>
                                <a:rPr kumimoji="1" lang="en-US" altLang="ko-KR" sz="1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sz="1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1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kumimoji="1" lang="en-US" altLang="ko-KR" sz="1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0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altLang="ko-KR" sz="1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altLang="ko-KR" sz="1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+0.1</m:t>
                              </m:r>
                              <m:sSubSup>
                                <m:sSubSupPr>
                                  <m:ctrlPr>
                                    <a:rPr lang="en-US" altLang="ko-KR" sz="10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altLang="ko-KR" sz="1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  <m:r>
                                <a:rPr lang="en-US" altLang="ko-KR" sz="1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altLang="ko-KR" sz="1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  <m:r>
                                <a:rPr kumimoji="1" lang="en-US" altLang="ko-KR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, </m:t>
                              </m:r>
                              <m:r>
                                <a:rPr kumimoji="1" lang="en-US" altLang="ko-KR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1" lang="en-US" altLang="ko-KR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oMath>
                          </a14:m>
                          <a:endParaRPr kumimoji="1" lang="en-US" altLang="ko-KR" sz="1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B0F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  <a:p>
                          <a:pPr marL="171450" marR="0" lvl="2" indent="-171450" algn="l" defTabSz="914400" rtl="0" eaLnBrk="0" fontAlgn="base" latinLnBrk="0" hangingPunct="0">
                            <a:lnSpc>
                              <a:spcPct val="12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F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sz="1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F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1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F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F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kumimoji="1" lang="en-US" altLang="ko-KR" sz="1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F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F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sz="1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F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1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F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F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kumimoji="1" lang="en-US" altLang="ko-KR" sz="1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F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0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altLang="ko-KR" sz="1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  <m:r>
                                <a:rPr lang="en-US" altLang="ko-KR" sz="1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+0.1</m:t>
                              </m:r>
                              <m:sSubSup>
                                <m:sSubSupPr>
                                  <m:ctrlP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altLang="ko-KR" sz="1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</m:t>
                              </m:r>
                              <m:sSubSup>
                                <m:sSubSupPr>
                                  <m:ctrlP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1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  <m:r>
                                <a:rPr kumimoji="1" lang="en-US" altLang="ko-KR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, </m:t>
                              </m:r>
                              <m:r>
                                <a:rPr kumimoji="1" lang="en-US" altLang="ko-KR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1" lang="en-US" altLang="ko-KR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=2</m:t>
                              </m:r>
                            </m:oMath>
                          </a14:m>
                          <a:endParaRPr kumimoji="1" lang="en-US" altLang="ko-KR" sz="1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B0F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  <a:p>
                          <a:pPr marL="0" marR="0" lvl="2" indent="0" algn="l" defTabSz="914400" rtl="0" eaLnBrk="0" fontAlgn="base" latinLnBrk="0" hangingPunct="0">
                            <a:lnSpc>
                              <a:spcPct val="12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en-US" altLang="ko-KR" sz="1000" dirty="0">
                            <a:solidFill>
                              <a:srgbClr val="000000"/>
                            </a:solidFill>
                          </a:endParaRPr>
                        </a:p>
                        <a:p>
                          <a:pPr marL="0" marR="0" lvl="2" indent="0" algn="l" defTabSz="914400" rtl="0" eaLnBrk="0" fontAlgn="base" latinLnBrk="0" hangingPunct="0">
                            <a:lnSpc>
                              <a:spcPct val="12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en-US" altLang="ko-KR" sz="1000" dirty="0">
                            <a:solidFill>
                              <a:srgbClr val="000000"/>
                            </a:solidFill>
                          </a:endParaRPr>
                        </a:p>
                        <a:p>
                          <a:pPr marL="0" marR="0" lvl="2" indent="0" algn="l" defTabSz="914400" rtl="0" eaLnBrk="0" fontAlgn="base" latinLnBrk="0" hangingPunct="0">
                            <a:lnSpc>
                              <a:spcPct val="12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en-US" altLang="ko-KR" sz="1000" dirty="0">
                            <a:solidFill>
                              <a:srgbClr val="000000"/>
                            </a:solidFill>
                          </a:endParaRPr>
                        </a:p>
                        <a:p>
                          <a:pPr marL="0" marR="0" lvl="2" indent="0" algn="l" defTabSz="914400" rtl="0" eaLnBrk="0" fontAlgn="base" latinLnBrk="0" hangingPunct="0">
                            <a:lnSpc>
                              <a:spcPct val="12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en-US" altLang="ko-KR" sz="1000" dirty="0">
                            <a:solidFill>
                              <a:srgbClr val="000000"/>
                            </a:solidFill>
                          </a:endParaRPr>
                        </a:p>
                        <a:p>
                          <a:pPr marL="0" marR="0" lvl="2" indent="0" algn="l" defTabSz="914400" rtl="0" eaLnBrk="0" fontAlgn="base" latinLnBrk="0" hangingPunct="0">
                            <a:lnSpc>
                              <a:spcPct val="12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000" dirty="0" err="1">
                              <a:solidFill>
                                <a:srgbClr val="000000"/>
                              </a:solidFill>
                            </a:rPr>
                            <a:t>ts_equations</a:t>
                          </a:r>
                          <a:endPara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marL="171450" marR="0" lvl="2" indent="-171450" algn="l" defTabSz="914400" rtl="0" eaLnBrk="0" fontAlgn="base" latinLnBrk="0" hangingPunct="0">
                            <a:lnSpc>
                              <a:spcPct val="12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ko-KR" sz="10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altLang="ko-KR" sz="1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altLang="ko-KR" sz="1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</m:sup>
                              </m:sSubSup>
                              <m:r>
                                <a:rPr lang="en-US" altLang="ko-KR" sz="1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+0.1</m:t>
                              </m:r>
                              <m:sSubSup>
                                <m:sSubSupPr>
                                  <m:ctrlP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altLang="ko-KR" sz="1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altLang="ko-KR" sz="1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  <m:r>
                                <a:rPr lang="en-US" altLang="ko-KR" sz="1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1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1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1" lang="en-US" altLang="ko-KR" sz="1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=3,⋯,</m:t>
                              </m:r>
                              <m:r>
                                <a:rPr kumimoji="1" lang="en-US" altLang="ko-KR" sz="1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𝜏</m:t>
                              </m:r>
                            </m:oMath>
                          </a14:m>
                          <a:endParaRPr kumimoji="1" lang="en-US" altLang="ko-KR" sz="1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돋움" panose="020B0600000101010101" pitchFamily="50" charset="-127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Set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S_d1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(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t123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d1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past)  /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v5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.2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v5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.1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v5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.0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/;</a:t>
                          </a:r>
                          <a:endParaRPr lang="ko-KR" altLang="en-US" sz="1000" dirty="0"/>
                        </a:p>
                        <a:p>
                          <a:pPr latinLnBrk="1">
                            <a:lnSpc>
                              <a:spcPct val="120000"/>
                            </a:lnSpc>
                          </a:pP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Parameters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S_d1_init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(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t123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d1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past,t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)  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ko-KR" sz="10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altLang="ko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1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              /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v5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.2.</a:t>
                          </a:r>
                          <a:r>
                            <a:rPr kumimoji="1" lang="en-US" altLang="ko-KR" sz="1000" kern="1200" dirty="0" err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1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 </a:t>
                          </a:r>
                          <a:r>
                            <a:rPr kumimoji="1" lang="en-US" altLang="ko-KR" sz="10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30, 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ko-KR" sz="10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altLang="ko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1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altLang="ko-KR" sz="1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altLang="ko-KR" sz="10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altLang="ko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ko-KR" sz="1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kumimoji="1" lang="en-US" altLang="ko-KR" sz="1000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       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kern="1200" dirty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v5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.1.</a:t>
                          </a:r>
                          <a:r>
                            <a:rPr kumimoji="1" lang="en-US" altLang="ko-KR" sz="10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1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 </a:t>
                          </a:r>
                          <a:r>
                            <a:rPr kumimoji="1" lang="en-US" altLang="ko-KR" sz="10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29, 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v5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.2.</a:t>
                          </a:r>
                          <a:r>
                            <a:rPr kumimoji="1" lang="en-US" altLang="ko-KR" sz="1000" kern="1200" dirty="0" err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2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 </a:t>
                          </a:r>
                          <a:r>
                            <a:rPr kumimoji="1" lang="en-US" altLang="ko-KR" sz="10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29</a:t>
                          </a:r>
                          <a:r>
                            <a:rPr kumimoji="1" lang="en-US" altLang="ko-KR" sz="1000" kern="1200" baseline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/;</a:t>
                          </a:r>
                          <a:endParaRPr lang="ko-KR" altLang="en-US" sz="1000" dirty="0"/>
                        </a:p>
                        <a:p>
                          <a:pPr latinLnBrk="1">
                            <a:lnSpc>
                              <a:spcPct val="120000"/>
                            </a:lnSpc>
                          </a:pPr>
                          <a:endParaRPr kumimoji="1" lang="en-US" altLang="ko-KR" sz="1000" kern="12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돋움" panose="020B0600000101010101" pitchFamily="50" charset="-127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Set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fixed_t_i_var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(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t123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i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past, t) 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dirty="0">
                              <a:solidFill>
                                <a:srgbClr val="000000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ko-KR" sz="10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oMath>
                          </a14:m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         / </a:t>
                          </a:r>
                          <a:r>
                            <a:rPr kumimoji="1" lang="en-US" altLang="ko-KR" sz="1000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kern="1200" dirty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.0.</a:t>
                          </a:r>
                          <a:r>
                            <a:rPr kumimoji="1" lang="en-US" altLang="ko-KR" sz="10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1,  </a:t>
                          </a:r>
                          <a:r>
                            <a:rPr kumimoji="1" lang="en-US" altLang="ko-KR" sz="1000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kern="1200" dirty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.1.</a:t>
                          </a:r>
                          <a:r>
                            <a:rPr kumimoji="1" lang="en-US" altLang="ko-KR" sz="10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2</a:t>
                          </a:r>
                          <a:endParaRPr kumimoji="1" lang="en-US" altLang="ko-KR" sz="1000" kern="12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돋움" panose="020B0600000101010101" pitchFamily="50" charset="-127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ko-KR" sz="10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ko-KR" sz="10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</a:t>
                          </a:r>
                          <a:r>
                            <a:rPr kumimoji="1" lang="en-US" altLang="ko-KR" sz="10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          </a:t>
                          </a:r>
                          <a:r>
                            <a:rPr kumimoji="1" lang="en-US" altLang="ko-KR" sz="1000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kern="1200" dirty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.0.</a:t>
                          </a:r>
                          <a:r>
                            <a:rPr kumimoji="1" lang="en-US" altLang="ko-KR" sz="10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2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 /;</a:t>
                          </a:r>
                        </a:p>
                        <a:p>
                          <a:pPr latinLnBrk="1">
                            <a:lnSpc>
                              <a:spcPct val="120000"/>
                            </a:lnSpc>
                          </a:pP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Set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fixed_t_d1_var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(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t123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d1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past, t)  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ko-KR" sz="10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oMath>
                          </a14:m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         /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v5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.0.</a:t>
                          </a:r>
                          <a:r>
                            <a:rPr kumimoji="1" lang="en-US" altLang="ko-KR" sz="1000" kern="1200" dirty="0" err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1</a:t>
                          </a:r>
                          <a:r>
                            <a:rPr kumimoji="1" lang="en-US" altLang="ko-KR" sz="10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v5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.1.</a:t>
                          </a:r>
                          <a:r>
                            <a:rPr kumimoji="1" lang="en-US" altLang="ko-KR" sz="1000" kern="1200" dirty="0" err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2</a:t>
                          </a:r>
                          <a:endParaRPr kumimoji="1" lang="en-US" altLang="ko-KR" sz="1000" kern="12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돋움" panose="020B0600000101010101" pitchFamily="50" charset="-127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ko-KR" sz="10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ko-KR" sz="10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</a:t>
                          </a:r>
                          <a:r>
                            <a:rPr kumimoji="1" lang="en-US" altLang="ko-KR" sz="10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          </a:t>
                          </a:r>
                          <a:r>
                            <a:rPr kumimoji="1" lang="en-US" altLang="ko-KR" sz="1000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kern="1200" dirty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v5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.0.</a:t>
                          </a:r>
                          <a:r>
                            <a:rPr kumimoji="1" lang="en-US" altLang="ko-KR" sz="10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2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 /;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8380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표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6252540"/>
                  </p:ext>
                </p:extLst>
              </p:nvPr>
            </p:nvGraphicFramePr>
            <p:xfrm>
              <a:off x="363319" y="2241082"/>
              <a:ext cx="6822136" cy="250374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057458">
                      <a:extLst>
                        <a:ext uri="{9D8B030D-6E8A-4147-A177-3AD203B41FA5}">
                          <a16:colId xmlns:a16="http://schemas.microsoft.com/office/drawing/2014/main" val="4248445600"/>
                        </a:ext>
                      </a:extLst>
                    </a:gridCol>
                    <a:gridCol w="3764678">
                      <a:extLst>
                        <a:ext uri="{9D8B030D-6E8A-4147-A177-3AD203B41FA5}">
                          <a16:colId xmlns:a16="http://schemas.microsoft.com/office/drawing/2014/main" val="1838095389"/>
                        </a:ext>
                      </a:extLst>
                    </a:gridCol>
                  </a:tblGrid>
                  <a:tr h="250374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199" t="-286408" r="-123506" b="-286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81392" t="-286408" r="-324" b="-286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8380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표 1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63319" y="1086694"/>
              <a:ext cx="6822136" cy="1013143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077193">
                      <a:extLst>
                        <a:ext uri="{9D8B030D-6E8A-4147-A177-3AD203B41FA5}">
                          <a16:colId xmlns:a16="http://schemas.microsoft.com/office/drawing/2014/main" val="4248445600"/>
                        </a:ext>
                      </a:extLst>
                    </a:gridCol>
                    <a:gridCol w="3744943">
                      <a:extLst>
                        <a:ext uri="{9D8B030D-6E8A-4147-A177-3AD203B41FA5}">
                          <a16:colId xmlns:a16="http://schemas.microsoft.com/office/drawing/2014/main" val="18380953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0" fontAlgn="base" latinLnBrk="0" hangingPunct="0">
                            <a:lnSpc>
                              <a:spcPct val="12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altLang="ko-KR" sz="1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endParaRPr>
                        </a:p>
                        <a:p>
                          <a:pPr marL="0" marR="0" lvl="1" indent="0" algn="l" defTabSz="914400" rtl="0" eaLnBrk="0" fontAlgn="base" latinLnBrk="0" hangingPunct="0">
                            <a:lnSpc>
                              <a:spcPct val="12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altLang="ko-KR" sz="1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endParaRPr>
                        </a:p>
                        <a:p>
                          <a:pPr marL="0" marR="0" lvl="1" indent="0" algn="l" defTabSz="914400" rtl="0" eaLnBrk="0" fontAlgn="base" latinLnBrk="0" hangingPunct="0">
                            <a:lnSpc>
                              <a:spcPct val="12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altLang="ko-KR" sz="1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endParaRPr>
                        </a:p>
                        <a:p>
                          <a:pPr marL="0" marR="0" lvl="1" indent="0" algn="l" defTabSz="914400" rtl="0" eaLnBrk="0" fontAlgn="base" latinLnBrk="0" hangingPunct="0">
                            <a:lnSpc>
                              <a:spcPct val="12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p>
                                    <m: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kumimoji="1" lang="en-US" altLang="ko-KR" sz="1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B05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5</m:t>
                                    </m:r>
                                  </m:e>
                                </m:d>
                                <m:r>
                                  <a:rPr kumimoji="1" lang="en-US" altLang="ko-KR" sz="1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,  </m:t>
                                </m:r>
                                <m:sSub>
                                  <m:sSubPr>
                                    <m:ctrlP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kumimoji="1" lang="en-US" altLang="ko-KR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−1,0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kumimoji="1" lang="en-US" altLang="ko-KR" sz="1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돋움" panose="020B0600000101010101" pitchFamily="50" charset="-127"/>
                            <a:cs typeface="+mn-cs"/>
                          </a:endParaRPr>
                        </a:p>
                        <a:p>
                          <a:pPr marL="171450" marR="0" lvl="2" indent="-171450" algn="l" defTabSz="914400" rtl="0" eaLnBrk="0" fontAlgn="base" latinLnBrk="0" hangingPunct="0">
                            <a:lnSpc>
                              <a:spcPct val="12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ko-KR" sz="1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1" lang="en-US" altLang="ko-KR" sz="1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=1,</m:t>
                              </m:r>
                              <m:sSubSup>
                                <m:sSubSupPr>
                                  <m:ctrlP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sz="1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1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0</m:t>
                                  </m:r>
                                </m:sup>
                              </m:sSubSup>
                              <m:r>
                                <a:rPr kumimoji="1" lang="en-US" altLang="ko-KR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0</m:t>
                                  </m:r>
                                </m:sup>
                              </m:sSubSup>
                              <m:r>
                                <a:rPr kumimoji="1" lang="en-US" altLang="ko-KR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=10</m:t>
                              </m:r>
                              <m:r>
                                <a:rPr kumimoji="1" lang="en-US" altLang="ko-KR" sz="1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oMath>
                          </a14:m>
                          <a:endParaRPr lang="en-US" altLang="ko-KR" sz="1000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>
                            <a:lnSpc>
                              <a:spcPct val="120000"/>
                            </a:lnSpc>
                          </a:pP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Set past /0,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Set.T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/;</a:t>
                          </a:r>
                        </a:p>
                        <a:p>
                          <a:pPr latinLnBrk="1">
                            <a:lnSpc>
                              <a:spcPct val="120000"/>
                            </a:lnSpc>
                          </a:pP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Set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fix_year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(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t123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t) /</a:t>
                          </a:r>
                          <a:r>
                            <a:rPr kumimoji="1" lang="en-US" altLang="ko-KR" sz="1000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b="1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1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</a:t>
                          </a:r>
                          <a:r>
                            <a:rPr kumimoji="1" lang="en-US" altLang="ko-KR" sz="1000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2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/;</a:t>
                          </a:r>
                        </a:p>
                        <a:p>
                          <a:pPr latinLnBrk="1">
                            <a:lnSpc>
                              <a:spcPct val="120000"/>
                            </a:lnSpc>
                          </a:pPr>
                          <a:endParaRPr kumimoji="1" lang="en-US" altLang="ko-KR" sz="1000" kern="12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돋움" panose="020B0600000101010101" pitchFamily="50" charset="-127"/>
                            <a:cs typeface="+mn-cs"/>
                          </a:endParaRPr>
                        </a:p>
                        <a:p>
                          <a:pPr latinLnBrk="1">
                            <a:lnSpc>
                              <a:spcPct val="120000"/>
                            </a:lnSpc>
                          </a:pP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Set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S_i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(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t123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i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past)  /</a:t>
                          </a:r>
                          <a:r>
                            <a:rPr kumimoji="1" lang="en-US" altLang="ko-KR" sz="1000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kern="1200" dirty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.1, </a:t>
                          </a:r>
                          <a:r>
                            <a:rPr kumimoji="1" lang="en-US" altLang="ko-KR" sz="1000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kern="1200" dirty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.0 /;</a:t>
                          </a:r>
                        </a:p>
                        <a:p>
                          <a:pPr latinLnBrk="1">
                            <a:lnSpc>
                              <a:spcPct val="120000"/>
                            </a:lnSpc>
                          </a:pP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Parameters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S_i_init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(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t123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i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past,t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)  /</a:t>
                          </a:r>
                          <a:r>
                            <a:rPr kumimoji="1" lang="en-US" altLang="ko-KR" sz="1000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kern="1200" dirty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.0.1 </a:t>
                          </a:r>
                          <a:r>
                            <a:rPr kumimoji="1" lang="en-US" altLang="ko-KR" sz="10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50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sz="1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1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0</m:t>
                                  </m:r>
                                </m:sup>
                              </m:sSubSup>
                            </m:oMath>
                          </a14:m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/;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8380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표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4882918"/>
                  </p:ext>
                </p:extLst>
              </p:nvPr>
            </p:nvGraphicFramePr>
            <p:xfrm>
              <a:off x="363319" y="1086694"/>
              <a:ext cx="6822136" cy="1013143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077193">
                      <a:extLst>
                        <a:ext uri="{9D8B030D-6E8A-4147-A177-3AD203B41FA5}">
                          <a16:colId xmlns:a16="http://schemas.microsoft.com/office/drawing/2014/main" val="4248445600"/>
                        </a:ext>
                      </a:extLst>
                    </a:gridCol>
                    <a:gridCol w="3744943">
                      <a:extLst>
                        <a:ext uri="{9D8B030D-6E8A-4147-A177-3AD203B41FA5}">
                          <a16:colId xmlns:a16="http://schemas.microsoft.com/office/drawing/2014/main" val="1838095389"/>
                        </a:ext>
                      </a:extLst>
                    </a:gridCol>
                  </a:tblGrid>
                  <a:tr h="101314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5"/>
                          <a:stretch>
                            <a:fillRect l="-198" t="-267066" r="-122178" b="-2670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5"/>
                          <a:stretch>
                            <a:fillRect l="-82276" t="-267066" r="-325" b="-2670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8380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표 1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519726" y="812904"/>
              <a:ext cx="1588654" cy="742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7276">
                      <a:extLst>
                        <a:ext uri="{9D8B030D-6E8A-4147-A177-3AD203B41FA5}">
                          <a16:colId xmlns:a16="http://schemas.microsoft.com/office/drawing/2014/main" val="2955965925"/>
                        </a:ext>
                      </a:extLst>
                    </a:gridCol>
                    <a:gridCol w="583659">
                      <a:extLst>
                        <a:ext uri="{9D8B030D-6E8A-4147-A177-3AD203B41FA5}">
                          <a16:colId xmlns:a16="http://schemas.microsoft.com/office/drawing/2014/main" val="463397454"/>
                        </a:ext>
                      </a:extLst>
                    </a:gridCol>
                    <a:gridCol w="557719">
                      <a:extLst>
                        <a:ext uri="{9D8B030D-6E8A-4147-A177-3AD203B41FA5}">
                          <a16:colId xmlns:a16="http://schemas.microsoft.com/office/drawing/2014/main" val="4078168742"/>
                        </a:ext>
                      </a:extLst>
                    </a:gridCol>
                  </a:tblGrid>
                  <a:tr h="165318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R" sz="100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1" lang="en-US" altLang="ko-KR" sz="100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R" sz="10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lt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𝑡</m:t>
                                </m:r>
                                <m:r>
                                  <a:rPr kumimoji="1" lang="en-US" altLang="ko-KR" sz="10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lt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39633371"/>
                      </a:ext>
                    </a:extLst>
                  </a:tr>
                  <a:tr h="16945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R" sz="10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ko-KR" sz="100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0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lang="en-US" altLang="ko-KR" sz="1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12289721"/>
                      </a:ext>
                    </a:extLst>
                  </a:tr>
                  <a:tr h="16880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R" sz="10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0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lang="en-US" altLang="ko-KR" sz="1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0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lang="en-US" altLang="ko-KR" sz="1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7226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표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4156009"/>
                  </p:ext>
                </p:extLst>
              </p:nvPr>
            </p:nvGraphicFramePr>
            <p:xfrm>
              <a:off x="7519726" y="812904"/>
              <a:ext cx="1588654" cy="742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7276">
                      <a:extLst>
                        <a:ext uri="{9D8B030D-6E8A-4147-A177-3AD203B41FA5}">
                          <a16:colId xmlns:a16="http://schemas.microsoft.com/office/drawing/2014/main" val="2955965925"/>
                        </a:ext>
                      </a:extLst>
                    </a:gridCol>
                    <a:gridCol w="583659">
                      <a:extLst>
                        <a:ext uri="{9D8B030D-6E8A-4147-A177-3AD203B41FA5}">
                          <a16:colId xmlns:a16="http://schemas.microsoft.com/office/drawing/2014/main" val="463397454"/>
                        </a:ext>
                      </a:extLst>
                    </a:gridCol>
                    <a:gridCol w="557719">
                      <a:extLst>
                        <a:ext uri="{9D8B030D-6E8A-4147-A177-3AD203B41FA5}">
                          <a16:colId xmlns:a16="http://schemas.microsoft.com/office/drawing/2014/main" val="4078168742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78125" t="-2500" r="-100000" b="-2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85870" t="-2500" r="-4348" b="-2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9633371"/>
                      </a:ext>
                    </a:extLst>
                  </a:tr>
                  <a:tr h="24993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351" t="-97619" r="-259459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78125" t="-97619" r="-100000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85870" t="-97619" r="-4348" b="-1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2289721"/>
                      </a:ext>
                    </a:extLst>
                  </a:tr>
                  <a:tr h="248984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351" t="-202439" r="-259459" b="-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78125" t="-202439" r="-100000" b="-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85870" t="-202439" r="-4348" b="-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7226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직사각형 15"/>
          <p:cNvSpPr/>
          <p:nvPr/>
        </p:nvSpPr>
        <p:spPr>
          <a:xfrm>
            <a:off x="7334852" y="1626361"/>
            <a:ext cx="2120433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900" dirty="0" err="1">
                <a:solidFill>
                  <a:srgbClr val="FF33CC"/>
                </a:solidFill>
              </a:rPr>
              <a:t>Table</a:t>
            </a:r>
            <a:r>
              <a:rPr lang="ko-KR" altLang="en-US" sz="900" dirty="0">
                <a:solidFill>
                  <a:srgbClr val="FF33CC"/>
                </a:solidFill>
              </a:rPr>
              <a:t>           </a:t>
            </a:r>
            <a:r>
              <a:rPr lang="ko-KR" altLang="en-US" sz="900" dirty="0" err="1">
                <a:solidFill>
                  <a:srgbClr val="FF33CC"/>
                </a:solidFill>
              </a:rPr>
              <a:t>uc_t3_I_param</a:t>
            </a:r>
            <a:r>
              <a:rPr lang="ko-KR" altLang="en-US" sz="900" dirty="0">
                <a:solidFill>
                  <a:srgbClr val="FF33CC"/>
                </a:solidFill>
              </a:rPr>
              <a:t>(</a:t>
            </a:r>
            <a:r>
              <a:rPr lang="ko-KR" altLang="en-US" sz="900" dirty="0" err="1">
                <a:solidFill>
                  <a:srgbClr val="FF33CC"/>
                </a:solidFill>
              </a:rPr>
              <a:t>t123,i,past,t</a:t>
            </a:r>
            <a:r>
              <a:rPr lang="ko-KR" altLang="en-US" sz="900" dirty="0">
                <a:solidFill>
                  <a:srgbClr val="FF33CC"/>
                </a:solidFill>
              </a:rPr>
              <a:t>)</a:t>
            </a:r>
          </a:p>
          <a:p>
            <a:r>
              <a:rPr lang="ko-KR" altLang="en-US" sz="900" dirty="0">
                <a:solidFill>
                  <a:srgbClr val="FF33CC"/>
                </a:solidFill>
              </a:rPr>
              <a:t>                             1              2              3 </a:t>
            </a:r>
          </a:p>
          <a:p>
            <a:r>
              <a:rPr lang="ko-KR" altLang="en-US" sz="900" dirty="0">
                <a:solidFill>
                  <a:srgbClr val="FF33CC"/>
                </a:solidFill>
              </a:rPr>
              <a:t>         5.5.1            1              1              1 </a:t>
            </a:r>
          </a:p>
          <a:p>
            <a:r>
              <a:rPr lang="ko-KR" altLang="en-US" sz="900" dirty="0">
                <a:solidFill>
                  <a:srgbClr val="FF33CC"/>
                </a:solidFill>
              </a:rPr>
              <a:t>         5.5.0           -1             -1             -1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7318532" y="3526495"/>
            <a:ext cx="2414188" cy="7848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FF33CC"/>
                </a:solidFill>
              </a:rPr>
              <a:t>Table           </a:t>
            </a:r>
            <a:r>
              <a:rPr lang="en-US" altLang="ko-KR" sz="900" dirty="0" err="1">
                <a:solidFill>
                  <a:srgbClr val="FF33CC"/>
                </a:solidFill>
              </a:rPr>
              <a:t>uc_t3_d1_param</a:t>
            </a:r>
            <a:r>
              <a:rPr lang="en-US" altLang="ko-KR" sz="900" dirty="0">
                <a:solidFill>
                  <a:srgbClr val="FF33CC"/>
                </a:solidFill>
              </a:rPr>
              <a:t>(</a:t>
            </a:r>
            <a:r>
              <a:rPr lang="en-US" altLang="ko-KR" sz="900" dirty="0" err="1">
                <a:solidFill>
                  <a:srgbClr val="FF33CC"/>
                </a:solidFill>
              </a:rPr>
              <a:t>t123,d1,past,t</a:t>
            </a:r>
            <a:r>
              <a:rPr lang="en-US" altLang="ko-KR" sz="900" dirty="0">
                <a:solidFill>
                  <a:srgbClr val="FF33CC"/>
                </a:solidFill>
              </a:rPr>
              <a:t>)</a:t>
            </a:r>
          </a:p>
          <a:p>
            <a:r>
              <a:rPr lang="en-US" altLang="ko-KR" sz="900" dirty="0">
                <a:solidFill>
                  <a:srgbClr val="FF33CC"/>
                </a:solidFill>
              </a:rPr>
              <a:t>                                 1              2              3 </a:t>
            </a:r>
          </a:p>
          <a:p>
            <a:r>
              <a:rPr lang="en-US" altLang="ko-KR" sz="900" dirty="0">
                <a:solidFill>
                  <a:srgbClr val="FF33CC"/>
                </a:solidFill>
              </a:rPr>
              <a:t>            </a:t>
            </a:r>
            <a:r>
              <a:rPr lang="en-US" altLang="ko-KR" sz="900" dirty="0" err="1">
                <a:solidFill>
                  <a:srgbClr val="FF33CC"/>
                </a:solidFill>
              </a:rPr>
              <a:t>5.v5.2</a:t>
            </a:r>
            <a:r>
              <a:rPr lang="en-US" altLang="ko-KR" sz="900" dirty="0">
                <a:solidFill>
                  <a:srgbClr val="FF33CC"/>
                </a:solidFill>
              </a:rPr>
              <a:t>           1              0.99         0.98      </a:t>
            </a:r>
          </a:p>
          <a:p>
            <a:r>
              <a:rPr lang="en-US" altLang="ko-KR" sz="900" dirty="0">
                <a:solidFill>
                  <a:srgbClr val="FF33CC"/>
                </a:solidFill>
              </a:rPr>
              <a:t>            </a:t>
            </a:r>
            <a:r>
              <a:rPr lang="en-US" altLang="ko-KR" sz="900" dirty="0" err="1">
                <a:solidFill>
                  <a:srgbClr val="FF33CC"/>
                </a:solidFill>
              </a:rPr>
              <a:t>5.v5.1</a:t>
            </a:r>
            <a:r>
              <a:rPr lang="en-US" altLang="ko-KR" sz="900" dirty="0">
                <a:solidFill>
                  <a:srgbClr val="FF33CC"/>
                </a:solidFill>
              </a:rPr>
              <a:t>          -0.1          -0.1         -0.1 </a:t>
            </a:r>
          </a:p>
          <a:p>
            <a:r>
              <a:rPr lang="en-US" altLang="ko-KR" sz="900" dirty="0">
                <a:solidFill>
                  <a:srgbClr val="FF33CC"/>
                </a:solidFill>
              </a:rPr>
              <a:t>            </a:t>
            </a:r>
            <a:r>
              <a:rPr lang="en-US" altLang="ko-KR" sz="900" dirty="0" err="1">
                <a:solidFill>
                  <a:srgbClr val="FF33CC"/>
                </a:solidFill>
              </a:rPr>
              <a:t>5.v5.0</a:t>
            </a:r>
            <a:r>
              <a:rPr lang="en-US" altLang="ko-KR" sz="900" dirty="0">
                <a:solidFill>
                  <a:srgbClr val="FF33CC"/>
                </a:solidFill>
              </a:rPr>
              <a:t>           1              1              1 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5237014" y="4871910"/>
            <a:ext cx="4565424" cy="96949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sz="900" dirty="0">
                <a:solidFill>
                  <a:srgbClr val="FF0000"/>
                </a:solidFill>
              </a:rPr>
              <a:t> </a:t>
            </a:r>
            <a:r>
              <a:rPr lang="en-US" altLang="ko-KR" sz="900" dirty="0" err="1">
                <a:solidFill>
                  <a:srgbClr val="FF0000"/>
                </a:solidFill>
              </a:rPr>
              <a:t>T1</a:t>
            </a:r>
            <a:r>
              <a:rPr lang="en-US" altLang="ko-KR" sz="900" dirty="0">
                <a:solidFill>
                  <a:srgbClr val="FF0000"/>
                </a:solidFill>
              </a:rPr>
              <a:t>(*)  yearly constraint - </a:t>
            </a:r>
            <a:r>
              <a:rPr lang="en-US" altLang="ko-KR" sz="900" dirty="0" err="1">
                <a:solidFill>
                  <a:srgbClr val="FF0000"/>
                </a:solidFill>
              </a:rPr>
              <a:t>type1</a:t>
            </a:r>
            <a:r>
              <a:rPr lang="en-US" altLang="ko-KR" sz="900" dirty="0">
                <a:solidFill>
                  <a:srgbClr val="FF0000"/>
                </a:solidFill>
              </a:rPr>
              <a:t>   / 1 "</a:t>
            </a:r>
            <a:r>
              <a:rPr lang="en-US" altLang="ko-KR" sz="900" dirty="0" err="1">
                <a:solidFill>
                  <a:srgbClr val="FF0000"/>
                </a:solidFill>
              </a:rPr>
              <a:t>y_prod_total</a:t>
            </a:r>
            <a:r>
              <a:rPr lang="en-US" altLang="ko-KR" sz="900" dirty="0">
                <a:solidFill>
                  <a:srgbClr val="FF0000"/>
                </a:solidFill>
              </a:rPr>
              <a:t>", 2 "</a:t>
            </a:r>
            <a:r>
              <a:rPr lang="en-US" altLang="ko-KR" sz="900" dirty="0" err="1">
                <a:solidFill>
                  <a:srgbClr val="FF0000"/>
                </a:solidFill>
              </a:rPr>
              <a:t>y_denominator</a:t>
            </a:r>
            <a:r>
              <a:rPr lang="en-US" altLang="ko-KR" sz="900" dirty="0">
                <a:solidFill>
                  <a:srgbClr val="FF0000"/>
                </a:solidFill>
              </a:rPr>
              <a:t>", 3 "</a:t>
            </a:r>
            <a:r>
              <a:rPr lang="en-US" altLang="ko-KR" sz="900" dirty="0" err="1">
                <a:solidFill>
                  <a:srgbClr val="FF0000"/>
                </a:solidFill>
              </a:rPr>
              <a:t>test11</a:t>
            </a:r>
            <a:r>
              <a:rPr lang="en-US" altLang="ko-KR" sz="900" dirty="0">
                <a:solidFill>
                  <a:srgbClr val="FF0000"/>
                </a:solidFill>
              </a:rPr>
              <a:t>" /</a:t>
            </a:r>
          </a:p>
          <a:p>
            <a:pPr lvl="0"/>
            <a:r>
              <a:rPr lang="en-US" altLang="ko-KR" sz="900" dirty="0">
                <a:solidFill>
                  <a:srgbClr val="FF0000"/>
                </a:solidFill>
              </a:rPr>
              <a:t>   </a:t>
            </a:r>
            <a:r>
              <a:rPr lang="en-US" altLang="ko-KR" sz="900" dirty="0" err="1">
                <a:solidFill>
                  <a:srgbClr val="FF0000"/>
                </a:solidFill>
              </a:rPr>
              <a:t>T2</a:t>
            </a:r>
            <a:r>
              <a:rPr lang="en-US" altLang="ko-KR" sz="900" dirty="0">
                <a:solidFill>
                  <a:srgbClr val="FF0000"/>
                </a:solidFill>
              </a:rPr>
              <a:t>(*)  cumulative constraint - </a:t>
            </a:r>
            <a:r>
              <a:rPr lang="en-US" altLang="ko-KR" sz="900" dirty="0" err="1">
                <a:solidFill>
                  <a:srgbClr val="FF0000"/>
                </a:solidFill>
              </a:rPr>
              <a:t>type2</a:t>
            </a:r>
            <a:r>
              <a:rPr lang="en-US" altLang="ko-KR" sz="900" dirty="0">
                <a:solidFill>
                  <a:srgbClr val="FF0000"/>
                </a:solidFill>
              </a:rPr>
              <a:t>   / 4 "</a:t>
            </a:r>
            <a:r>
              <a:rPr lang="en-US" altLang="ko-KR" sz="900" dirty="0" err="1">
                <a:solidFill>
                  <a:srgbClr val="FF0000"/>
                </a:solidFill>
              </a:rPr>
              <a:t>test4_cumul</a:t>
            </a:r>
            <a:r>
              <a:rPr lang="en-US" altLang="ko-KR" sz="900" dirty="0">
                <a:solidFill>
                  <a:srgbClr val="FF0000"/>
                </a:solidFill>
              </a:rPr>
              <a:t>" /</a:t>
            </a:r>
          </a:p>
          <a:p>
            <a:pPr lvl="0"/>
            <a:r>
              <a:rPr lang="en-US" altLang="ko-KR" sz="900" dirty="0">
                <a:solidFill>
                  <a:srgbClr val="FF0000"/>
                </a:solidFill>
              </a:rPr>
              <a:t>   </a:t>
            </a:r>
            <a:r>
              <a:rPr lang="en-US" altLang="ko-KR" sz="900" dirty="0" err="1">
                <a:solidFill>
                  <a:srgbClr val="FF0000"/>
                </a:solidFill>
              </a:rPr>
              <a:t>T3</a:t>
            </a:r>
            <a:r>
              <a:rPr lang="en-US" altLang="ko-KR" sz="900" dirty="0">
                <a:solidFill>
                  <a:srgbClr val="FF0000"/>
                </a:solidFill>
              </a:rPr>
              <a:t>(*)  time series constraint - </a:t>
            </a:r>
            <a:r>
              <a:rPr lang="en-US" altLang="ko-KR" sz="900" dirty="0" err="1">
                <a:solidFill>
                  <a:srgbClr val="FF0000"/>
                </a:solidFill>
              </a:rPr>
              <a:t>type3</a:t>
            </a:r>
            <a:r>
              <a:rPr lang="en-US" altLang="ko-KR" sz="900" dirty="0">
                <a:solidFill>
                  <a:srgbClr val="FF0000"/>
                </a:solidFill>
              </a:rPr>
              <a:t>   / 5 "</a:t>
            </a:r>
            <a:r>
              <a:rPr lang="en-US" altLang="ko-KR" sz="900" dirty="0" err="1">
                <a:solidFill>
                  <a:srgbClr val="FF0000"/>
                </a:solidFill>
              </a:rPr>
              <a:t>ICE_ts</a:t>
            </a:r>
            <a:r>
              <a:rPr lang="en-US" altLang="ko-KR" sz="900" dirty="0">
                <a:solidFill>
                  <a:srgbClr val="FF0000"/>
                </a:solidFill>
              </a:rPr>
              <a:t>" /</a:t>
            </a:r>
            <a:endParaRPr lang="ko-KR" altLang="en-US" sz="900" dirty="0">
              <a:solidFill>
                <a:srgbClr val="FF0000"/>
              </a:solidFill>
            </a:endParaRPr>
          </a:p>
          <a:p>
            <a:pPr lvl="0"/>
            <a:r>
              <a:rPr lang="ko-KR" altLang="en-US" sz="900" dirty="0">
                <a:solidFill>
                  <a:srgbClr val="FF0000"/>
                </a:solidFill>
              </a:rPr>
              <a:t>   </a:t>
            </a:r>
            <a:r>
              <a:rPr lang="ko-KR" altLang="en-US" sz="900" dirty="0" err="1">
                <a:solidFill>
                  <a:srgbClr val="FF0000"/>
                </a:solidFill>
              </a:rPr>
              <a:t>T123</a:t>
            </a:r>
            <a:r>
              <a:rPr lang="ko-KR" altLang="en-US" sz="900" dirty="0">
                <a:solidFill>
                  <a:srgbClr val="FF0000"/>
                </a:solidFill>
              </a:rPr>
              <a:t>(*)     / </a:t>
            </a:r>
            <a:r>
              <a:rPr lang="ko-KR" altLang="en-US" sz="900" dirty="0" err="1">
                <a:solidFill>
                  <a:srgbClr val="FF0000"/>
                </a:solidFill>
              </a:rPr>
              <a:t>Set.T1</a:t>
            </a:r>
            <a:r>
              <a:rPr lang="ko-KR" altLang="en-US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 err="1">
                <a:solidFill>
                  <a:srgbClr val="FF0000"/>
                </a:solidFill>
              </a:rPr>
              <a:t>Set.T2</a:t>
            </a:r>
            <a:r>
              <a:rPr lang="ko-KR" altLang="en-US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 err="1">
                <a:solidFill>
                  <a:srgbClr val="FF0000"/>
                </a:solidFill>
              </a:rPr>
              <a:t>Set.T3</a:t>
            </a:r>
            <a:r>
              <a:rPr lang="ko-KR" altLang="en-US" sz="900" dirty="0">
                <a:solidFill>
                  <a:srgbClr val="FF0000"/>
                </a:solidFill>
              </a:rPr>
              <a:t>  /</a:t>
            </a:r>
          </a:p>
          <a:p>
            <a:pPr lvl="0"/>
            <a:r>
              <a:rPr lang="ko-KR" altLang="en-US" sz="900" dirty="0">
                <a:solidFill>
                  <a:srgbClr val="FF0000"/>
                </a:solidFill>
              </a:rPr>
              <a:t>        </a:t>
            </a:r>
            <a:endParaRPr lang="en-US" altLang="ko-KR" sz="900" dirty="0">
              <a:solidFill>
                <a:srgbClr val="FF0000"/>
              </a:solidFill>
            </a:endParaRPr>
          </a:p>
          <a:p>
            <a:pPr lvl="0"/>
            <a:r>
              <a:rPr lang="en-US" altLang="ko-KR" sz="900" dirty="0">
                <a:solidFill>
                  <a:srgbClr val="FF0000"/>
                </a:solidFill>
              </a:rPr>
              <a:t>    </a:t>
            </a:r>
            <a:r>
              <a:rPr lang="en-US" altLang="ko-KR" sz="900" dirty="0" err="1">
                <a:solidFill>
                  <a:srgbClr val="FF0000"/>
                </a:solidFill>
              </a:rPr>
              <a:t>uc_info</a:t>
            </a:r>
            <a:r>
              <a:rPr lang="en-US" altLang="ko-KR" sz="900" dirty="0">
                <a:solidFill>
                  <a:srgbClr val="FF0000"/>
                </a:solidFill>
              </a:rPr>
              <a:t>(</a:t>
            </a:r>
            <a:r>
              <a:rPr lang="en-US" altLang="ko-KR" sz="900" dirty="0" err="1">
                <a:solidFill>
                  <a:srgbClr val="FF0000"/>
                </a:solidFill>
              </a:rPr>
              <a:t>t123</a:t>
            </a:r>
            <a:r>
              <a:rPr lang="en-US" altLang="ko-KR" sz="900" dirty="0">
                <a:solidFill>
                  <a:srgbClr val="FF0000"/>
                </a:solidFill>
              </a:rPr>
              <a:t>, </a:t>
            </a:r>
            <a:r>
              <a:rPr lang="en-US" altLang="ko-KR" sz="900" dirty="0" err="1">
                <a:solidFill>
                  <a:srgbClr val="FF0000"/>
                </a:solidFill>
              </a:rPr>
              <a:t>C_type</a:t>
            </a:r>
            <a:r>
              <a:rPr lang="en-US" altLang="ko-KR" sz="900" dirty="0">
                <a:solidFill>
                  <a:srgbClr val="FF0000"/>
                </a:solidFill>
              </a:rPr>
              <a:t>, </a:t>
            </a:r>
            <a:r>
              <a:rPr lang="en-US" altLang="ko-KR" sz="900" dirty="0" err="1">
                <a:solidFill>
                  <a:srgbClr val="FF0000"/>
                </a:solidFill>
              </a:rPr>
              <a:t>EQ1</a:t>
            </a:r>
            <a:r>
              <a:rPr lang="en-US" altLang="ko-KR" sz="900" dirty="0">
                <a:solidFill>
                  <a:srgbClr val="FF0000"/>
                </a:solidFill>
              </a:rPr>
              <a:t>)   / </a:t>
            </a:r>
            <a:r>
              <a:rPr lang="en-US" altLang="ko-KR" sz="900" dirty="0" err="1">
                <a:solidFill>
                  <a:srgbClr val="FF0000"/>
                </a:solidFill>
              </a:rPr>
              <a:t>1.yearly.eq</a:t>
            </a:r>
            <a:r>
              <a:rPr lang="en-US" altLang="ko-KR" sz="900" dirty="0">
                <a:solidFill>
                  <a:srgbClr val="FF0000"/>
                </a:solidFill>
              </a:rPr>
              <a:t>, </a:t>
            </a:r>
            <a:r>
              <a:rPr lang="en-US" altLang="ko-KR" sz="900" dirty="0" err="1">
                <a:solidFill>
                  <a:srgbClr val="FF0000"/>
                </a:solidFill>
              </a:rPr>
              <a:t>2.yearly.eq</a:t>
            </a:r>
            <a:r>
              <a:rPr lang="en-US" altLang="ko-KR" sz="900" dirty="0">
                <a:solidFill>
                  <a:srgbClr val="FF0000"/>
                </a:solidFill>
              </a:rPr>
              <a:t>, </a:t>
            </a:r>
            <a:r>
              <a:rPr lang="en-US" altLang="ko-KR" sz="900" dirty="0" err="1">
                <a:solidFill>
                  <a:srgbClr val="FF0000"/>
                </a:solidFill>
              </a:rPr>
              <a:t>3.yearly.eq</a:t>
            </a:r>
            <a:r>
              <a:rPr lang="en-US" altLang="ko-KR" sz="900" dirty="0">
                <a:solidFill>
                  <a:srgbClr val="FF0000"/>
                </a:solidFill>
              </a:rPr>
              <a:t>, </a:t>
            </a:r>
            <a:r>
              <a:rPr lang="en-US" altLang="ko-KR" sz="900" dirty="0" err="1">
                <a:solidFill>
                  <a:srgbClr val="FF0000"/>
                </a:solidFill>
              </a:rPr>
              <a:t>4.cumul.geq</a:t>
            </a:r>
            <a:r>
              <a:rPr lang="en-US" altLang="ko-KR" sz="900" dirty="0">
                <a:solidFill>
                  <a:srgbClr val="FF0000"/>
                </a:solidFill>
              </a:rPr>
              <a:t>, </a:t>
            </a:r>
            <a:r>
              <a:rPr lang="en-US" altLang="ko-KR" sz="900" dirty="0" err="1">
                <a:solidFill>
                  <a:srgbClr val="FF0000"/>
                </a:solidFill>
              </a:rPr>
              <a:t>5.ts.leq</a:t>
            </a:r>
            <a:r>
              <a:rPr lang="en-US" altLang="ko-KR" sz="900" dirty="0">
                <a:solidFill>
                  <a:srgbClr val="FF0000"/>
                </a:solidFill>
              </a:rPr>
              <a:t> /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19" y="4941385"/>
            <a:ext cx="5074432" cy="104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6735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UC (</a:t>
            </a:r>
            <a:r>
              <a:rPr lang="en-US" altLang="ko-KR" b="0" dirty="0" err="1"/>
              <a:t>type3</a:t>
            </a:r>
            <a:r>
              <a:rPr lang="en-US" altLang="ko-KR" b="0" dirty="0"/>
              <a:t>, time series)</a:t>
            </a:r>
            <a:r>
              <a:rPr lang="ko-KR" altLang="en-US" b="0" dirty="0"/>
              <a:t>의 </a:t>
            </a:r>
            <a:r>
              <a:rPr lang="en-US" altLang="ko-KR" b="0" dirty="0"/>
              <a:t>GAMS </a:t>
            </a:r>
            <a:r>
              <a:rPr lang="ko-KR" altLang="en-US" b="0" dirty="0"/>
              <a:t>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1790700" y="763977"/>
                <a:ext cx="5002588" cy="3292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>
                  <a:lnSpc>
                    <a:spcPct val="120000"/>
                  </a:lnSpc>
                  <a:defRPr/>
                </a:pPr>
                <a:r>
                  <a:rPr lang="en-US" altLang="ko-KR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type3 equation id=</a:t>
                </a:r>
                <a:r>
                  <a:rPr lang="en-US" altLang="ko-KR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5</a:t>
                </a:r>
                <a:r>
                  <a:rPr lang="en-US" altLang="ko-KR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 :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bSup>
                    <m:r>
                      <a:rPr lang="en-US" altLang="ko-KR" b="1" i="1" strike="sngStrike" smtClean="0">
                        <a:solidFill>
                          <a:srgbClr val="E7260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b="1" i="1" strike="sngStrike">
                            <a:solidFill>
                              <a:srgbClr val="E7260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1" i="1" strike="sngStrike">
                            <a:solidFill>
                              <a:srgbClr val="E7260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ko-KR" b="1" i="1" strike="sngStrike">
                            <a:solidFill>
                              <a:srgbClr val="E7260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sub>
                      <m:sup>
                        <m:r>
                          <a:rPr lang="en-US" altLang="ko-KR" b="1" i="1" strike="sngStrike">
                            <a:solidFill>
                              <a:srgbClr val="E7260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b="1" i="1" strike="sngStrike">
                            <a:solidFill>
                              <a:srgbClr val="E7260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1" i="1" strike="sngStrike">
                            <a:solidFill>
                              <a:srgbClr val="E7260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p>
                    </m:sSubSup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≤0.05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=1,⋯,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altLang="ko-K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700" y="763977"/>
                <a:ext cx="5002588" cy="329257"/>
              </a:xfrm>
              <a:prstGeom prst="rect">
                <a:avLst/>
              </a:prstGeom>
              <a:blipFill>
                <a:blip r:embed="rId2"/>
                <a:stretch>
                  <a:fillRect l="-122" b="-74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표 11"/>
              <p:cNvGraphicFramePr>
                <a:graphicFrameLocks noGrp="1"/>
              </p:cNvGraphicFramePr>
              <p:nvPr/>
            </p:nvGraphicFramePr>
            <p:xfrm>
              <a:off x="7334852" y="2387749"/>
              <a:ext cx="1679447" cy="9926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9239">
                      <a:extLst>
                        <a:ext uri="{9D8B030D-6E8A-4147-A177-3AD203B41FA5}">
                          <a16:colId xmlns:a16="http://schemas.microsoft.com/office/drawing/2014/main" val="2955965925"/>
                        </a:ext>
                      </a:extLst>
                    </a:gridCol>
                    <a:gridCol w="540104">
                      <a:extLst>
                        <a:ext uri="{9D8B030D-6E8A-4147-A177-3AD203B41FA5}">
                          <a16:colId xmlns:a16="http://schemas.microsoft.com/office/drawing/2014/main" val="2495871174"/>
                        </a:ext>
                      </a:extLst>
                    </a:gridCol>
                    <a:gridCol w="540104">
                      <a:extLst>
                        <a:ext uri="{9D8B030D-6E8A-4147-A177-3AD203B41FA5}">
                          <a16:colId xmlns:a16="http://schemas.microsoft.com/office/drawing/2014/main" val="463397454"/>
                        </a:ext>
                      </a:extLst>
                    </a:gridCol>
                  </a:tblGrid>
                  <a:tr h="169137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R" sz="100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1" lang="en-US" altLang="ko-KR" sz="100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R" sz="100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1" lang="en-US" altLang="ko-KR" sz="100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ko-KR" sz="1000" b="1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39633371"/>
                      </a:ext>
                    </a:extLst>
                  </a:tr>
                  <a:tr h="169137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R" sz="10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1228972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R" sz="10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0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lang="en-US" altLang="ko-KR" sz="1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72266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R" sz="10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0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lang="en-US" altLang="ko-KR" sz="1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0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lang="en-US" altLang="ko-KR" sz="1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270790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표 11"/>
              <p:cNvGraphicFramePr>
                <a:graphicFrameLocks noGrp="1"/>
              </p:cNvGraphicFramePr>
              <p:nvPr/>
            </p:nvGraphicFramePr>
            <p:xfrm>
              <a:off x="7334852" y="2387749"/>
              <a:ext cx="1679447" cy="9926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9239">
                      <a:extLst>
                        <a:ext uri="{9D8B030D-6E8A-4147-A177-3AD203B41FA5}">
                          <a16:colId xmlns:a16="http://schemas.microsoft.com/office/drawing/2014/main" val="2955965925"/>
                        </a:ext>
                      </a:extLst>
                    </a:gridCol>
                    <a:gridCol w="540104">
                      <a:extLst>
                        <a:ext uri="{9D8B030D-6E8A-4147-A177-3AD203B41FA5}">
                          <a16:colId xmlns:a16="http://schemas.microsoft.com/office/drawing/2014/main" val="2495871174"/>
                        </a:ext>
                      </a:extLst>
                    </a:gridCol>
                    <a:gridCol w="540104">
                      <a:extLst>
                        <a:ext uri="{9D8B030D-6E8A-4147-A177-3AD203B41FA5}">
                          <a16:colId xmlns:a16="http://schemas.microsoft.com/office/drawing/2014/main" val="463397454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1236" t="-2500" r="-104494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1236" t="-2500" r="-4494" b="-3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9633371"/>
                      </a:ext>
                    </a:extLst>
                  </a:tr>
                  <a:tr h="24993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20" t="-97619" r="-185714" b="-2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1236" t="-97619" r="-104494" b="-2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1236" t="-97619" r="-4494" b="-2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2289721"/>
                      </a:ext>
                    </a:extLst>
                  </a:tr>
                  <a:tr h="24993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20" t="-202439" r="-185714" b="-1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1236" t="-202439" r="-104494" b="-1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1236" t="-202439" r="-4494" b="-1097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722665"/>
                      </a:ext>
                    </a:extLst>
                  </a:tr>
                  <a:tr h="248984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20" t="-302439" r="-185714" b="-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1236" t="-302439" r="-104494" b="-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1236" t="-302439" r="-4494" b="-97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707901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표 1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63319" y="2241082"/>
              <a:ext cx="6822136" cy="2502599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75951">
                      <a:extLst>
                        <a:ext uri="{9D8B030D-6E8A-4147-A177-3AD203B41FA5}">
                          <a16:colId xmlns:a16="http://schemas.microsoft.com/office/drawing/2014/main" val="4248445600"/>
                        </a:ext>
                      </a:extLst>
                    </a:gridCol>
                    <a:gridCol w="3946185">
                      <a:extLst>
                        <a:ext uri="{9D8B030D-6E8A-4147-A177-3AD203B41FA5}">
                          <a16:colId xmlns:a16="http://schemas.microsoft.com/office/drawing/2014/main" val="18380953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0" fontAlgn="base" latinLnBrk="0" hangingPunct="0">
                            <a:lnSpc>
                              <a:spcPct val="12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kumimoji="1" lang="en-US" altLang="ko-KR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ko-KR" sz="1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sz="1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sz="1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kumimoji="1" lang="en-US" altLang="ko-KR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,  </m:t>
                                </m:r>
                                <m:sSub>
                                  <m:sSubPr>
                                    <m:ctrlP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kumimoji="1" lang="en-US" altLang="ko-KR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−2,−1,0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kumimoji="1" lang="en-US" altLang="ko-KR" sz="1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돋움" panose="020B0600000101010101" pitchFamily="50" charset="-127"/>
                            <a:cs typeface="+mn-cs"/>
                          </a:endParaRPr>
                        </a:p>
                        <a:p>
                          <a:pPr marL="171450" marR="0" lvl="2" indent="-171450" algn="l" defTabSz="914400" rtl="0" eaLnBrk="0" fontAlgn="base" latinLnBrk="0" hangingPunct="0">
                            <a:lnSpc>
                              <a:spcPct val="12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ko-KR" sz="1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1" lang="en-US" altLang="ko-KR" sz="1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=1,</m:t>
                              </m:r>
                              <m:sSubSup>
                                <m:sSubSupPr>
                                  <m:ctrlP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sz="1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kumimoji="1" lang="en-US" altLang="ko-KR" sz="1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</m:t>
                              </m:r>
                              <m:r>
                                <a:rPr kumimoji="1" lang="en-US" altLang="ko-KR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30</m:t>
                              </m:r>
                            </m:oMath>
                          </a14:m>
                          <a:endParaRPr kumimoji="1" lang="en-US" altLang="ko-KR" sz="1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돋움" panose="020B0600000101010101" pitchFamily="50" charset="-127"/>
                            <a:cs typeface="+mn-cs"/>
                          </a:endParaRPr>
                        </a:p>
                        <a:p>
                          <a:pPr marL="171450" marR="0" lvl="2" indent="-171450" algn="l" defTabSz="914400" rtl="0" eaLnBrk="0" fontAlgn="base" latinLnBrk="0" hangingPunct="0">
                            <a:lnSpc>
                              <a:spcPct val="12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ko-KR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1" lang="en-US" altLang="ko-KR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=1,2, </m:t>
                              </m:r>
                              <m:sSubSup>
                                <m:sSubSupPr>
                                  <m:ctrlP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sz="1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0</m:t>
                                  </m:r>
                                </m:sup>
                              </m:sSubSup>
                              <m:r>
                                <a:rPr kumimoji="1" lang="en-US" altLang="ko-KR" sz="1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</m:t>
                              </m:r>
                              <m:r>
                                <a:rPr kumimoji="1" lang="en-US" altLang="ko-KR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29</m:t>
                              </m:r>
                            </m:oMath>
                          </a14:m>
                          <a:endParaRPr kumimoji="1" lang="en-US" altLang="ko-KR" sz="1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돋움" panose="020B0600000101010101" pitchFamily="50" charset="-127"/>
                            <a:cs typeface="+mn-cs"/>
                          </a:endParaRPr>
                        </a:p>
                        <a:p>
                          <a:pPr marL="0" lvl="1">
                            <a:lnSpc>
                              <a:spcPct val="120000"/>
                            </a:lnSpc>
                            <a:defRPr/>
                          </a:pPr>
                          <a:endParaRPr lang="en-US" altLang="ko-KR" sz="1000" dirty="0">
                            <a:solidFill>
                              <a:srgbClr val="000000"/>
                            </a:solidFill>
                          </a:endParaRPr>
                        </a:p>
                        <a:p>
                          <a:pPr marL="0" lvl="1">
                            <a:lnSpc>
                              <a:spcPct val="120000"/>
                            </a:lnSpc>
                            <a:defRPr/>
                          </a:pPr>
                          <a:r>
                            <a:rPr lang="en-US" altLang="ko-KR" sz="1000" dirty="0" err="1">
                              <a:solidFill>
                                <a:srgbClr val="000000"/>
                              </a:solidFill>
                            </a:rPr>
                            <a:t>fix_equations</a:t>
                          </a:r>
                          <a:endParaRPr lang="en-US" altLang="ko-KR" sz="1000" dirty="0">
                            <a:solidFill>
                              <a:srgbClr val="000000"/>
                            </a:solidFill>
                          </a:endParaRPr>
                        </a:p>
                        <a:p>
                          <a:pPr marL="171450" marR="0" lvl="2" indent="-171450" algn="l" defTabSz="914400" rtl="0" eaLnBrk="0" fontAlgn="base" latinLnBrk="0" hangingPunct="0">
                            <a:lnSpc>
                              <a:spcPct val="12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sz="1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1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0</m:t>
                                  </m:r>
                                </m:sup>
                              </m:sSubSup>
                              <m:r>
                                <a:rPr kumimoji="1" lang="en-US" altLang="ko-KR" sz="1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sz="1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1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kumimoji="1" lang="en-US" altLang="ko-KR" sz="1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0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altLang="ko-KR" sz="1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altLang="ko-KR" sz="1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altLang="ko-KR" sz="1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  <m:r>
                                <a:rPr kumimoji="1" lang="en-US" altLang="ko-KR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, </m:t>
                              </m:r>
                              <m:r>
                                <a:rPr kumimoji="1" lang="en-US" altLang="ko-KR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1" lang="en-US" altLang="ko-KR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oMath>
                          </a14:m>
                          <a:endParaRPr kumimoji="1" lang="en-US" altLang="ko-KR" sz="1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B0F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  <a:p>
                          <a:pPr marL="171450" marR="0" lvl="2" indent="-171450" algn="l" defTabSz="914400" rtl="0" eaLnBrk="0" fontAlgn="base" latinLnBrk="0" hangingPunct="0">
                            <a:lnSpc>
                              <a:spcPct val="12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F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sz="1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F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1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F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F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kumimoji="1" lang="en-US" altLang="ko-KR" sz="1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F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F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sz="1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F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1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F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F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kumimoji="1" lang="en-US" altLang="ko-KR" sz="1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F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0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altLang="ko-KR" sz="1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altLang="ko-KR" sz="1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1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  <m:r>
                                <a:rPr kumimoji="1" lang="en-US" altLang="ko-KR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, </m:t>
                              </m:r>
                              <m:r>
                                <a:rPr kumimoji="1" lang="en-US" altLang="ko-KR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1" lang="en-US" altLang="ko-KR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=2</m:t>
                              </m:r>
                            </m:oMath>
                          </a14:m>
                          <a:endParaRPr kumimoji="1" lang="en-US" altLang="ko-KR" sz="1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B0F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  <a:p>
                          <a:pPr marL="0" marR="0" lvl="2" indent="0" algn="l" defTabSz="914400" rtl="0" eaLnBrk="0" fontAlgn="base" latinLnBrk="0" hangingPunct="0">
                            <a:lnSpc>
                              <a:spcPct val="12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en-US" altLang="ko-KR" sz="1000" dirty="0">
                            <a:solidFill>
                              <a:srgbClr val="000000"/>
                            </a:solidFill>
                          </a:endParaRPr>
                        </a:p>
                        <a:p>
                          <a:pPr marL="0" marR="0" lvl="2" indent="0" algn="l" defTabSz="914400" rtl="0" eaLnBrk="0" fontAlgn="base" latinLnBrk="0" hangingPunct="0">
                            <a:lnSpc>
                              <a:spcPct val="12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en-US" altLang="ko-KR" sz="1000" dirty="0">
                            <a:solidFill>
                              <a:srgbClr val="000000"/>
                            </a:solidFill>
                          </a:endParaRPr>
                        </a:p>
                        <a:p>
                          <a:pPr marL="0" marR="0" lvl="2" indent="0" algn="l" defTabSz="914400" rtl="0" eaLnBrk="0" fontAlgn="base" latinLnBrk="0" hangingPunct="0">
                            <a:lnSpc>
                              <a:spcPct val="12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en-US" altLang="ko-KR" sz="1000" dirty="0">
                            <a:solidFill>
                              <a:srgbClr val="000000"/>
                            </a:solidFill>
                          </a:endParaRPr>
                        </a:p>
                        <a:p>
                          <a:pPr marL="0" marR="0" lvl="2" indent="0" algn="l" defTabSz="914400" rtl="0" eaLnBrk="0" fontAlgn="base" latinLnBrk="0" hangingPunct="0">
                            <a:lnSpc>
                              <a:spcPct val="12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en-US" altLang="ko-KR" sz="1000" dirty="0">
                            <a:solidFill>
                              <a:srgbClr val="000000"/>
                            </a:solidFill>
                          </a:endParaRPr>
                        </a:p>
                        <a:p>
                          <a:pPr marL="0" marR="0" lvl="2" indent="0" algn="l" defTabSz="914400" rtl="0" eaLnBrk="0" fontAlgn="base" latinLnBrk="0" hangingPunct="0">
                            <a:lnSpc>
                              <a:spcPct val="12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000" dirty="0" err="1">
                              <a:solidFill>
                                <a:srgbClr val="000000"/>
                              </a:solidFill>
                            </a:rPr>
                            <a:t>ts_equations</a:t>
                          </a:r>
                          <a:endPara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marL="171450" marR="0" lvl="2" indent="-171450" algn="l" defTabSz="914400" rtl="0" eaLnBrk="0" fontAlgn="base" latinLnBrk="0" hangingPunct="0">
                            <a:lnSpc>
                              <a:spcPct val="12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ko-KR" sz="10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altLang="ko-KR" sz="1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altLang="ko-KR" sz="1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</m:sup>
                              </m:sSubSup>
                              <m:r>
                                <a:rPr lang="en-US" altLang="ko-KR" sz="1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altLang="ko-KR" sz="1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  <m:r>
                                <a:rPr lang="en-US" altLang="ko-KR" sz="1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1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1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1" lang="en-US" altLang="ko-KR" sz="1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=3,⋯,</m:t>
                              </m:r>
                              <m:r>
                                <a:rPr kumimoji="1" lang="en-US" altLang="ko-KR" sz="1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𝜏</m:t>
                              </m:r>
                            </m:oMath>
                          </a14:m>
                          <a:endParaRPr kumimoji="1" lang="en-US" altLang="ko-KR" sz="1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돋움" panose="020B0600000101010101" pitchFamily="50" charset="-127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Set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S_d1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(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t123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d1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past)  /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v5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.2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v5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.1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v5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.0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/;</a:t>
                          </a:r>
                          <a:endParaRPr lang="ko-KR" altLang="en-US" sz="1000" dirty="0"/>
                        </a:p>
                        <a:p>
                          <a:pPr latinLnBrk="1">
                            <a:lnSpc>
                              <a:spcPct val="120000"/>
                            </a:lnSpc>
                          </a:pP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Parameters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S_d1_init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(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t123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d1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past,t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)  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ko-KR" sz="10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altLang="ko-KR" sz="1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oMath>
                          </a14:m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              /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v5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.2.</a:t>
                          </a:r>
                          <a:r>
                            <a:rPr kumimoji="1" lang="en-US" altLang="ko-KR" sz="1000" kern="1200" dirty="0" err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1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 </a:t>
                          </a:r>
                          <a:r>
                            <a:rPr kumimoji="1" lang="en-US" altLang="ko-KR" sz="10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30, 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ko-KR" sz="10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altLang="ko-KR" sz="1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</m:oMath>
                          </a14:m>
                          <a:r>
                            <a:rPr kumimoji="1" lang="en-US" altLang="ko-KR" sz="10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                  </a:t>
                          </a:r>
                          <a:r>
                            <a:rPr kumimoji="1" lang="en-US" altLang="ko-KR" sz="1000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kern="1200" dirty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v5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.1.</a:t>
                          </a:r>
                          <a:r>
                            <a:rPr kumimoji="1" lang="en-US" altLang="ko-KR" sz="10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1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 </a:t>
                          </a:r>
                          <a:r>
                            <a:rPr kumimoji="1" lang="en-US" altLang="ko-KR" sz="10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29, 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v5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.2.</a:t>
                          </a:r>
                          <a:r>
                            <a:rPr kumimoji="1" lang="en-US" altLang="ko-KR" sz="1000" kern="1200" dirty="0" err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2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 </a:t>
                          </a:r>
                          <a:r>
                            <a:rPr kumimoji="1" lang="en-US" altLang="ko-KR" sz="10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29</a:t>
                          </a:r>
                          <a:r>
                            <a:rPr kumimoji="1" lang="en-US" altLang="ko-KR" sz="1000" kern="1200" baseline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/;</a:t>
                          </a:r>
                          <a:endParaRPr lang="ko-KR" altLang="en-US" sz="1000" dirty="0"/>
                        </a:p>
                        <a:p>
                          <a:pPr latinLnBrk="1">
                            <a:lnSpc>
                              <a:spcPct val="120000"/>
                            </a:lnSpc>
                          </a:pPr>
                          <a:endParaRPr kumimoji="1" lang="en-US" altLang="ko-KR" sz="1000" kern="12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돋움" panose="020B0600000101010101" pitchFamily="50" charset="-127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Set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fixed_t_i_var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(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t123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i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past, t) 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dirty="0">
                              <a:solidFill>
                                <a:srgbClr val="000000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ko-KR" sz="10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oMath>
                          </a14:m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         / </a:t>
                          </a:r>
                          <a:r>
                            <a:rPr kumimoji="1" lang="en-US" altLang="ko-KR" sz="1000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kern="1200" dirty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.0.</a:t>
                          </a:r>
                          <a:r>
                            <a:rPr kumimoji="1" lang="en-US" altLang="ko-KR" sz="10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1,  </a:t>
                          </a:r>
                          <a:r>
                            <a:rPr kumimoji="1" lang="en-US" altLang="ko-KR" sz="1000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kern="1200" dirty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.1.</a:t>
                          </a:r>
                          <a:r>
                            <a:rPr kumimoji="1" lang="en-US" altLang="ko-KR" sz="10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2</a:t>
                          </a:r>
                          <a:endParaRPr kumimoji="1" lang="en-US" altLang="ko-KR" sz="1000" kern="12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돋움" panose="020B0600000101010101" pitchFamily="50" charset="-127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ko-KR" sz="10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ko-KR" sz="10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</a:t>
                          </a:r>
                          <a:r>
                            <a:rPr kumimoji="1" lang="en-US" altLang="ko-KR" sz="10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          </a:t>
                          </a:r>
                          <a:r>
                            <a:rPr kumimoji="1" lang="en-US" altLang="ko-KR" sz="1000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kern="1200" dirty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.0.</a:t>
                          </a:r>
                          <a:r>
                            <a:rPr kumimoji="1" lang="en-US" altLang="ko-KR" sz="10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2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 /;</a:t>
                          </a:r>
                        </a:p>
                        <a:p>
                          <a:pPr latinLnBrk="1">
                            <a:lnSpc>
                              <a:spcPct val="120000"/>
                            </a:lnSpc>
                          </a:pP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Set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fixed_t_d1_var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(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t123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d1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past, t)  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ko-KR" sz="10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oMath>
                          </a14:m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         /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v5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.0.</a:t>
                          </a:r>
                          <a:r>
                            <a:rPr kumimoji="1" lang="en-US" altLang="ko-KR" sz="1000" kern="1200" dirty="0" err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1</a:t>
                          </a:r>
                          <a:r>
                            <a:rPr kumimoji="1" lang="en-US" altLang="ko-KR" sz="10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v5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.1.</a:t>
                          </a:r>
                          <a:r>
                            <a:rPr kumimoji="1" lang="en-US" altLang="ko-KR" sz="1000" kern="1200" dirty="0" err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2</a:t>
                          </a:r>
                          <a:endParaRPr kumimoji="1" lang="en-US" altLang="ko-KR" sz="1000" kern="12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돋움" panose="020B0600000101010101" pitchFamily="50" charset="-127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ko-KR" sz="10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ko-KR" sz="10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</a:t>
                          </a:r>
                          <a:r>
                            <a:rPr kumimoji="1" lang="en-US" altLang="ko-KR" sz="10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          </a:t>
                          </a:r>
                          <a:r>
                            <a:rPr kumimoji="1" lang="en-US" altLang="ko-KR" sz="1000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kern="1200" dirty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v5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.0.</a:t>
                          </a:r>
                          <a:r>
                            <a:rPr kumimoji="1" lang="en-US" altLang="ko-KR" sz="10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2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 /;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8380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표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1345495"/>
                  </p:ext>
                </p:extLst>
              </p:nvPr>
            </p:nvGraphicFramePr>
            <p:xfrm>
              <a:off x="363319" y="2241082"/>
              <a:ext cx="6822136" cy="248589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75951">
                      <a:extLst>
                        <a:ext uri="{9D8B030D-6E8A-4147-A177-3AD203B41FA5}">
                          <a16:colId xmlns:a16="http://schemas.microsoft.com/office/drawing/2014/main" val="4248445600"/>
                        </a:ext>
                      </a:extLst>
                    </a:gridCol>
                    <a:gridCol w="3946185">
                      <a:extLst>
                        <a:ext uri="{9D8B030D-6E8A-4147-A177-3AD203B41FA5}">
                          <a16:colId xmlns:a16="http://schemas.microsoft.com/office/drawing/2014/main" val="1838095389"/>
                        </a:ext>
                      </a:extLst>
                    </a:gridCol>
                  </a:tblGrid>
                  <a:tr h="248589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212" t="-286308" r="-137712" b="-286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72994" t="-286308" r="-309" b="-2863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8380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표 13"/>
              <p:cNvGraphicFramePr>
                <a:graphicFrameLocks noGrp="1"/>
              </p:cNvGraphicFramePr>
              <p:nvPr/>
            </p:nvGraphicFramePr>
            <p:xfrm>
              <a:off x="363319" y="1086694"/>
              <a:ext cx="6822136" cy="1013143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75951">
                      <a:extLst>
                        <a:ext uri="{9D8B030D-6E8A-4147-A177-3AD203B41FA5}">
                          <a16:colId xmlns:a16="http://schemas.microsoft.com/office/drawing/2014/main" val="4248445600"/>
                        </a:ext>
                      </a:extLst>
                    </a:gridCol>
                    <a:gridCol w="3946185">
                      <a:extLst>
                        <a:ext uri="{9D8B030D-6E8A-4147-A177-3AD203B41FA5}">
                          <a16:colId xmlns:a16="http://schemas.microsoft.com/office/drawing/2014/main" val="18380953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0" fontAlgn="base" latinLnBrk="0" hangingPunct="0">
                            <a:lnSpc>
                              <a:spcPct val="12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altLang="ko-KR" sz="1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endParaRPr>
                        </a:p>
                        <a:p>
                          <a:pPr marL="0" marR="0" lvl="1" indent="0" algn="l" defTabSz="914400" rtl="0" eaLnBrk="0" fontAlgn="base" latinLnBrk="0" hangingPunct="0">
                            <a:lnSpc>
                              <a:spcPct val="12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altLang="ko-KR" sz="1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endParaRPr>
                        </a:p>
                        <a:p>
                          <a:pPr marL="0" marR="0" lvl="1" indent="0" algn="l" defTabSz="914400" rtl="0" eaLnBrk="0" fontAlgn="base" latinLnBrk="0" hangingPunct="0">
                            <a:lnSpc>
                              <a:spcPct val="12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altLang="ko-KR" sz="1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endParaRPr>
                        </a:p>
                        <a:p>
                          <a:pPr marL="0" marR="0" lvl="1" indent="0" algn="l" defTabSz="914400" rtl="0" eaLnBrk="0" fontAlgn="base" latinLnBrk="0" hangingPunct="0">
                            <a:lnSpc>
                              <a:spcPct val="12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p>
                                    <m: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kumimoji="1" lang="en-US" altLang="ko-KR" sz="1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B05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5</m:t>
                                    </m:r>
                                  </m:e>
                                </m:d>
                                <m:r>
                                  <a:rPr kumimoji="1" lang="en-US" altLang="ko-KR" sz="1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,  </m:t>
                                </m:r>
                                <m:sSub>
                                  <m:sSubPr>
                                    <m:ctrlP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kumimoji="1" lang="en-US" altLang="ko-KR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−1,0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kumimoji="1" lang="en-US" altLang="ko-KR" sz="1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돋움" panose="020B0600000101010101" pitchFamily="50" charset="-127"/>
                            <a:cs typeface="+mn-cs"/>
                          </a:endParaRPr>
                        </a:p>
                        <a:p>
                          <a:pPr marL="171450" marR="0" lvl="2" indent="-171450" algn="l" defTabSz="914400" rtl="0" eaLnBrk="0" fontAlgn="base" latinLnBrk="0" hangingPunct="0">
                            <a:lnSpc>
                              <a:spcPct val="12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ko-KR" sz="1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1" lang="en-US" altLang="ko-KR" sz="1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=1,</m:t>
                              </m:r>
                              <m:sSubSup>
                                <m:sSubSupPr>
                                  <m:ctrlP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sz="1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1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0</m:t>
                                  </m:r>
                                </m:sup>
                              </m:sSubSup>
                              <m:r>
                                <a:rPr kumimoji="1" lang="en-US" altLang="ko-KR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0</m:t>
                                  </m:r>
                                </m:sup>
                              </m:sSubSup>
                              <m:r>
                                <a:rPr kumimoji="1" lang="en-US" altLang="ko-KR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=10</m:t>
                              </m:r>
                              <m:r>
                                <a:rPr kumimoji="1" lang="en-US" altLang="ko-KR" sz="1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oMath>
                          </a14:m>
                          <a:endParaRPr lang="en-US" altLang="ko-KR" sz="1000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>
                            <a:lnSpc>
                              <a:spcPct val="120000"/>
                            </a:lnSpc>
                          </a:pP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Set past /0,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Set.T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/;</a:t>
                          </a:r>
                        </a:p>
                        <a:p>
                          <a:pPr latinLnBrk="1">
                            <a:lnSpc>
                              <a:spcPct val="120000"/>
                            </a:lnSpc>
                          </a:pP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Set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fix_year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(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t123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t) /</a:t>
                          </a:r>
                          <a:r>
                            <a:rPr kumimoji="1" lang="en-US" altLang="ko-KR" sz="1000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b="1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1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</a:t>
                          </a:r>
                          <a:r>
                            <a:rPr kumimoji="1" lang="en-US" altLang="ko-KR" sz="1000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2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/;</a:t>
                          </a:r>
                        </a:p>
                        <a:p>
                          <a:pPr latinLnBrk="1">
                            <a:lnSpc>
                              <a:spcPct val="120000"/>
                            </a:lnSpc>
                          </a:pPr>
                          <a:endParaRPr kumimoji="1" lang="en-US" altLang="ko-KR" sz="1000" kern="12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돋움" panose="020B0600000101010101" pitchFamily="50" charset="-127"/>
                            <a:cs typeface="+mn-cs"/>
                          </a:endParaRPr>
                        </a:p>
                        <a:p>
                          <a:pPr latinLnBrk="1">
                            <a:lnSpc>
                              <a:spcPct val="120000"/>
                            </a:lnSpc>
                          </a:pP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Set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S_i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(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t123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i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past)  /</a:t>
                          </a:r>
                          <a:r>
                            <a:rPr kumimoji="1" lang="en-US" altLang="ko-KR" sz="1000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kern="1200" dirty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.1, </a:t>
                          </a:r>
                          <a:r>
                            <a:rPr kumimoji="1" lang="en-US" altLang="ko-KR" sz="1000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kern="1200" dirty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.0 /;</a:t>
                          </a:r>
                        </a:p>
                        <a:p>
                          <a:pPr latinLnBrk="1">
                            <a:lnSpc>
                              <a:spcPct val="120000"/>
                            </a:lnSpc>
                          </a:pP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Parameters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S_i_init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(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t123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i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past,t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)  /</a:t>
                          </a:r>
                          <a:r>
                            <a:rPr kumimoji="1" lang="en-US" altLang="ko-KR" sz="1000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kern="1200" dirty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.0.1 100 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sz="1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1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0</m:t>
                                  </m:r>
                                </m:sup>
                              </m:sSubSup>
                            </m:oMath>
                          </a14:m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/;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8380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표 13"/>
              <p:cNvGraphicFramePr>
                <a:graphicFrameLocks noGrp="1"/>
              </p:cNvGraphicFramePr>
              <p:nvPr/>
            </p:nvGraphicFramePr>
            <p:xfrm>
              <a:off x="363319" y="1086694"/>
              <a:ext cx="6822136" cy="99650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75951">
                      <a:extLst>
                        <a:ext uri="{9D8B030D-6E8A-4147-A177-3AD203B41FA5}">
                          <a16:colId xmlns:a16="http://schemas.microsoft.com/office/drawing/2014/main" val="4248445600"/>
                        </a:ext>
                      </a:extLst>
                    </a:gridCol>
                    <a:gridCol w="3946185">
                      <a:extLst>
                        <a:ext uri="{9D8B030D-6E8A-4147-A177-3AD203B41FA5}">
                          <a16:colId xmlns:a16="http://schemas.microsoft.com/office/drawing/2014/main" val="1838095389"/>
                        </a:ext>
                      </a:extLst>
                    </a:gridCol>
                  </a:tblGrid>
                  <a:tr h="99650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5"/>
                          <a:stretch>
                            <a:fillRect l="-212" t="-267073" r="-137712" b="-2670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5"/>
                          <a:stretch>
                            <a:fillRect l="-72994" t="-267073" r="-309" b="-2670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8380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표 14"/>
              <p:cNvGraphicFramePr>
                <a:graphicFrameLocks noGrp="1"/>
              </p:cNvGraphicFramePr>
              <p:nvPr/>
            </p:nvGraphicFramePr>
            <p:xfrm>
              <a:off x="7519726" y="812904"/>
              <a:ext cx="1588654" cy="742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7276">
                      <a:extLst>
                        <a:ext uri="{9D8B030D-6E8A-4147-A177-3AD203B41FA5}">
                          <a16:colId xmlns:a16="http://schemas.microsoft.com/office/drawing/2014/main" val="2955965925"/>
                        </a:ext>
                      </a:extLst>
                    </a:gridCol>
                    <a:gridCol w="583659">
                      <a:extLst>
                        <a:ext uri="{9D8B030D-6E8A-4147-A177-3AD203B41FA5}">
                          <a16:colId xmlns:a16="http://schemas.microsoft.com/office/drawing/2014/main" val="463397454"/>
                        </a:ext>
                      </a:extLst>
                    </a:gridCol>
                    <a:gridCol w="557719">
                      <a:extLst>
                        <a:ext uri="{9D8B030D-6E8A-4147-A177-3AD203B41FA5}">
                          <a16:colId xmlns:a16="http://schemas.microsoft.com/office/drawing/2014/main" val="4078168742"/>
                        </a:ext>
                      </a:extLst>
                    </a:gridCol>
                  </a:tblGrid>
                  <a:tr h="165318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R" sz="100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1" lang="en-US" altLang="ko-KR" sz="100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R" sz="10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lt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𝑡</m:t>
                                </m:r>
                                <m:r>
                                  <a:rPr kumimoji="1" lang="en-US" altLang="ko-KR" sz="10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lt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39633371"/>
                      </a:ext>
                    </a:extLst>
                  </a:tr>
                  <a:tr h="16945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R" sz="10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ko-KR" sz="100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0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lang="en-US" altLang="ko-KR" sz="1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12289721"/>
                      </a:ext>
                    </a:extLst>
                  </a:tr>
                  <a:tr h="16880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R" sz="10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0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lang="en-US" altLang="ko-KR" sz="1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0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lang="en-US" altLang="ko-KR" sz="1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7226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표 14"/>
              <p:cNvGraphicFramePr>
                <a:graphicFrameLocks noGrp="1"/>
              </p:cNvGraphicFramePr>
              <p:nvPr/>
            </p:nvGraphicFramePr>
            <p:xfrm>
              <a:off x="7519726" y="812904"/>
              <a:ext cx="1588654" cy="742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7276">
                      <a:extLst>
                        <a:ext uri="{9D8B030D-6E8A-4147-A177-3AD203B41FA5}">
                          <a16:colId xmlns:a16="http://schemas.microsoft.com/office/drawing/2014/main" val="2955965925"/>
                        </a:ext>
                      </a:extLst>
                    </a:gridCol>
                    <a:gridCol w="583659">
                      <a:extLst>
                        <a:ext uri="{9D8B030D-6E8A-4147-A177-3AD203B41FA5}">
                          <a16:colId xmlns:a16="http://schemas.microsoft.com/office/drawing/2014/main" val="463397454"/>
                        </a:ext>
                      </a:extLst>
                    </a:gridCol>
                    <a:gridCol w="557719">
                      <a:extLst>
                        <a:ext uri="{9D8B030D-6E8A-4147-A177-3AD203B41FA5}">
                          <a16:colId xmlns:a16="http://schemas.microsoft.com/office/drawing/2014/main" val="4078168742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78125" t="-2500" r="-100000" b="-2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85870" t="-2500" r="-4348" b="-2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9633371"/>
                      </a:ext>
                    </a:extLst>
                  </a:tr>
                  <a:tr h="24993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351" t="-97619" r="-259459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78125" t="-97619" r="-100000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85870" t="-97619" r="-4348" b="-1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2289721"/>
                      </a:ext>
                    </a:extLst>
                  </a:tr>
                  <a:tr h="248984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351" t="-202439" r="-259459" b="-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78125" t="-202439" r="-100000" b="-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85870" t="-202439" r="-4348" b="-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7226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직사각형 15"/>
          <p:cNvSpPr/>
          <p:nvPr/>
        </p:nvSpPr>
        <p:spPr>
          <a:xfrm>
            <a:off x="7334852" y="1626361"/>
            <a:ext cx="2120433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900" dirty="0" err="1">
                <a:solidFill>
                  <a:srgbClr val="FF33CC"/>
                </a:solidFill>
              </a:rPr>
              <a:t>Table</a:t>
            </a:r>
            <a:r>
              <a:rPr lang="ko-KR" altLang="en-US" sz="900" dirty="0">
                <a:solidFill>
                  <a:srgbClr val="FF33CC"/>
                </a:solidFill>
              </a:rPr>
              <a:t>           </a:t>
            </a:r>
            <a:r>
              <a:rPr lang="ko-KR" altLang="en-US" sz="900" dirty="0" err="1">
                <a:solidFill>
                  <a:srgbClr val="FF33CC"/>
                </a:solidFill>
              </a:rPr>
              <a:t>uc_t3_I_param</a:t>
            </a:r>
            <a:r>
              <a:rPr lang="ko-KR" altLang="en-US" sz="900" dirty="0">
                <a:solidFill>
                  <a:srgbClr val="FF33CC"/>
                </a:solidFill>
              </a:rPr>
              <a:t>(</a:t>
            </a:r>
            <a:r>
              <a:rPr lang="ko-KR" altLang="en-US" sz="900" dirty="0" err="1">
                <a:solidFill>
                  <a:srgbClr val="FF33CC"/>
                </a:solidFill>
              </a:rPr>
              <a:t>t123,i,past,t</a:t>
            </a:r>
            <a:r>
              <a:rPr lang="ko-KR" altLang="en-US" sz="900" dirty="0">
                <a:solidFill>
                  <a:srgbClr val="FF33CC"/>
                </a:solidFill>
              </a:rPr>
              <a:t>)</a:t>
            </a:r>
          </a:p>
          <a:p>
            <a:r>
              <a:rPr lang="ko-KR" altLang="en-US" sz="900" dirty="0">
                <a:solidFill>
                  <a:srgbClr val="FF33CC"/>
                </a:solidFill>
              </a:rPr>
              <a:t>                             1              2              3 </a:t>
            </a:r>
          </a:p>
          <a:p>
            <a:r>
              <a:rPr lang="ko-KR" altLang="en-US" sz="900" dirty="0">
                <a:solidFill>
                  <a:srgbClr val="FF33CC"/>
                </a:solidFill>
              </a:rPr>
              <a:t>         5.5.1            1              1              1 </a:t>
            </a:r>
          </a:p>
          <a:p>
            <a:r>
              <a:rPr lang="ko-KR" altLang="en-US" sz="900" dirty="0">
                <a:solidFill>
                  <a:srgbClr val="FF33CC"/>
                </a:solidFill>
              </a:rPr>
              <a:t>         5.5.0           -1             -1             -1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7318532" y="3526495"/>
            <a:ext cx="2414188" cy="7848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FF33CC"/>
                </a:solidFill>
              </a:rPr>
              <a:t>Table           </a:t>
            </a:r>
            <a:r>
              <a:rPr lang="en-US" altLang="ko-KR" sz="900" dirty="0" err="1">
                <a:solidFill>
                  <a:srgbClr val="FF33CC"/>
                </a:solidFill>
              </a:rPr>
              <a:t>uc_t3_d1_param</a:t>
            </a:r>
            <a:r>
              <a:rPr lang="en-US" altLang="ko-KR" sz="900" dirty="0">
                <a:solidFill>
                  <a:srgbClr val="FF33CC"/>
                </a:solidFill>
              </a:rPr>
              <a:t>(</a:t>
            </a:r>
            <a:r>
              <a:rPr lang="en-US" altLang="ko-KR" sz="900" dirty="0" err="1">
                <a:solidFill>
                  <a:srgbClr val="FF33CC"/>
                </a:solidFill>
              </a:rPr>
              <a:t>t123,d1,past,t</a:t>
            </a:r>
            <a:r>
              <a:rPr lang="en-US" altLang="ko-KR" sz="900" dirty="0">
                <a:solidFill>
                  <a:srgbClr val="FF33CC"/>
                </a:solidFill>
              </a:rPr>
              <a:t>)</a:t>
            </a:r>
          </a:p>
          <a:p>
            <a:r>
              <a:rPr lang="en-US" altLang="ko-KR" sz="900" dirty="0">
                <a:solidFill>
                  <a:srgbClr val="FF33CC"/>
                </a:solidFill>
              </a:rPr>
              <a:t>                                 1              2              3 </a:t>
            </a:r>
          </a:p>
          <a:p>
            <a:r>
              <a:rPr lang="en-US" altLang="ko-KR" sz="900" dirty="0">
                <a:solidFill>
                  <a:srgbClr val="FF33CC"/>
                </a:solidFill>
              </a:rPr>
              <a:t>            </a:t>
            </a:r>
            <a:r>
              <a:rPr lang="en-US" altLang="ko-KR" sz="900" dirty="0" err="1">
                <a:solidFill>
                  <a:srgbClr val="FF33CC"/>
                </a:solidFill>
              </a:rPr>
              <a:t>5.u4.2</a:t>
            </a:r>
            <a:r>
              <a:rPr lang="en-US" altLang="ko-KR" sz="900" dirty="0">
                <a:solidFill>
                  <a:srgbClr val="FF33CC"/>
                </a:solidFill>
              </a:rPr>
              <a:t>           1              1              1 </a:t>
            </a:r>
          </a:p>
          <a:p>
            <a:r>
              <a:rPr lang="en-US" altLang="ko-KR" sz="900" b="1" strike="sngStrike" dirty="0">
                <a:solidFill>
                  <a:srgbClr val="FF33CC"/>
                </a:solidFill>
              </a:rPr>
              <a:t>            </a:t>
            </a:r>
            <a:r>
              <a:rPr lang="en-US" altLang="ko-KR" sz="900" b="1" strike="sngStrike" dirty="0" err="1">
                <a:solidFill>
                  <a:srgbClr val="FF33CC"/>
                </a:solidFill>
              </a:rPr>
              <a:t>5.u4.1</a:t>
            </a:r>
            <a:r>
              <a:rPr lang="en-US" altLang="ko-KR" sz="900" b="1" strike="sngStrike" dirty="0">
                <a:solidFill>
                  <a:srgbClr val="FF33CC"/>
                </a:solidFill>
              </a:rPr>
              <a:t>          -1             -1             -1 </a:t>
            </a:r>
          </a:p>
          <a:p>
            <a:r>
              <a:rPr lang="en-US" altLang="ko-KR" sz="900" dirty="0">
                <a:solidFill>
                  <a:srgbClr val="FF33CC"/>
                </a:solidFill>
              </a:rPr>
              <a:t>            </a:t>
            </a:r>
            <a:r>
              <a:rPr lang="en-US" altLang="ko-KR" sz="900" dirty="0" err="1">
                <a:solidFill>
                  <a:srgbClr val="FF33CC"/>
                </a:solidFill>
              </a:rPr>
              <a:t>5.u4.0</a:t>
            </a:r>
            <a:r>
              <a:rPr lang="en-US" altLang="ko-KR" sz="900" dirty="0">
                <a:solidFill>
                  <a:srgbClr val="FF33CC"/>
                </a:solidFill>
              </a:rPr>
              <a:t>           1              1              1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319" y="4869368"/>
            <a:ext cx="4733520" cy="1100570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flipH="1">
            <a:off x="5096839" y="5471534"/>
            <a:ext cx="2088616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5444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UC (</a:t>
            </a:r>
            <a:r>
              <a:rPr lang="en-US" altLang="ko-KR" b="0" dirty="0" err="1"/>
              <a:t>type3</a:t>
            </a:r>
            <a:r>
              <a:rPr lang="en-US" altLang="ko-KR" b="0" dirty="0"/>
              <a:t>, time series)</a:t>
            </a:r>
            <a:r>
              <a:rPr lang="ko-KR" altLang="en-US" b="0" dirty="0"/>
              <a:t>의 </a:t>
            </a:r>
            <a:r>
              <a:rPr lang="en-US" altLang="ko-KR" b="0" dirty="0"/>
              <a:t>GAMS </a:t>
            </a:r>
            <a:r>
              <a:rPr lang="ko-KR" altLang="en-US" b="0" dirty="0"/>
              <a:t>구현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E463F-3C21-4925-9D63-7FFCEC4373DE}" type="slidenum">
              <a:rPr lang="ko-KR" altLang="en-US" smtClean="0"/>
              <a:pPr>
                <a:defRPr/>
              </a:pPr>
              <a:t>48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/>
              <p:cNvSpPr txBox="1">
                <a:spLocks/>
              </p:cNvSpPr>
              <p:nvPr/>
            </p:nvSpPr>
            <p:spPr bwMode="auto">
              <a:xfrm>
                <a:off x="877889" y="789543"/>
                <a:ext cx="8150221" cy="28252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–"/>
                  <a:defRPr sz="12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•"/>
                  <a:defRPr sz="12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–"/>
                  <a:defRPr sz="1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»"/>
                  <a:defRPr sz="1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altLang="ko-KR" kern="0" dirty="0"/>
                  <a:t>Example : type(</a:t>
                </a:r>
                <a:r>
                  <a:rPr lang="en-US" altLang="ko-KR" kern="0" dirty="0" err="1"/>
                  <a:t>ts</a:t>
                </a:r>
                <a:r>
                  <a:rPr lang="en-US" altLang="ko-KR" kern="0" dirty="0"/>
                  <a:t>),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ker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 kern="0">
                            <a:latin typeface="Cambria Math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ko-KR" kern="0" dirty="0"/>
                  <a:t>(</a:t>
                </a:r>
                <a:r>
                  <a:rPr lang="en-US" altLang="ko-KR" kern="0" dirty="0" err="1"/>
                  <a:t>actInp</a:t>
                </a:r>
                <a:r>
                  <a:rPr lang="en-US" altLang="ko-KR" kern="0" dirty="0"/>
                  <a:t>), </a:t>
                </a:r>
                <a14:m>
                  <m:oMath xmlns:m="http://schemas.openxmlformats.org/officeDocument/2006/math">
                    <m:r>
                      <a:rPr lang="en-US" altLang="ko-KR" i="1" ker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ko-KR" kern="0" dirty="0"/>
                  <a:t>(</a:t>
                </a:r>
                <a:r>
                  <a:rPr lang="en-US" altLang="ko-KR" kern="0" dirty="0" err="1"/>
                  <a:t>geq</a:t>
                </a:r>
                <a:r>
                  <a:rPr lang="en-US" altLang="ko-KR" kern="0" dirty="0"/>
                  <a:t>)</a:t>
                </a:r>
                <a:endParaRPr lang="en-US" altLang="ko-KR" i="1" kern="0" dirty="0"/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𝑠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𝑠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′</m:t>
                              </m:r>
                            </m:sup>
                          </m:sSubSup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𝑠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𝑠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altLang="ko-KR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 kern="0">
                              <a:latin typeface="Cambria Math"/>
                            </a:rPr>
                            <m:t>𝑖</m:t>
                          </m:r>
                          <m:r>
                            <a:rPr lang="en-US" altLang="ko-KR" i="1" kern="0">
                              <a:latin typeface="Cambria Math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′</m:t>
                              </m:r>
                            </m:sup>
                          </m:sSubSup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≥</m:t>
                      </m:r>
                      <m:sSubSup>
                        <m:sSubSup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 ker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ko-KR" i="1" kern="0">
                              <a:latin typeface="Cambria Math"/>
                            </a:rPr>
                            <m:t>𝑡</m:t>
                          </m:r>
                        </m:sup>
                      </m:sSubSup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i="1" dirty="0"/>
              </a:p>
              <a:p>
                <a:r>
                  <a:rPr lang="en-US" altLang="ko-KR" kern="0" dirty="0"/>
                  <a:t>we make a combined constraint including all four activity/capacity variables with the following deltas(a variable selection operator)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kern="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∑"/>
                              <m:ctrl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𝑠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𝑖𝑚</m:t>
                                      </m:r>
                                    </m:sub>
                                    <m:sup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𝑠</m:t>
                                      </m:r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∑"/>
                              <m:ctrl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𝑠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𝑖𝑚</m:t>
                                      </m:r>
                                    </m:sub>
                                    <m:sup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𝑠</m:t>
                                      </m:r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b="0" i="1" kern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∑"/>
                              <m:ctrl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𝑠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𝑖𝑚</m:t>
                                      </m:r>
                                    </m:sub>
                                    <m:sup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𝑠</m:t>
                                      </m:r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b="0" i="1" kern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ko-KR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b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∑"/>
                              <m:ctrl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𝑠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𝑖𝑚</m:t>
                                      </m:r>
                                    </m:sub>
                                    <m:sup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𝑠</m:t>
                                      </m:r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b="0" i="1" kern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en-US" altLang="ko-KR" i="1" kern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 kern="0">
                              <a:latin typeface="Cambria Math"/>
                            </a:rPr>
                            <m:t>𝑖</m:t>
                          </m:r>
                          <m:r>
                            <a:rPr lang="en-US" altLang="ko-KR" i="1" kern="0">
                              <a:latin typeface="Cambria Math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′</m:t>
                              </m:r>
                            </m:sup>
                          </m:sSubSup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𝑖𝑚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 kern="0">
                              <a:latin typeface="Cambria Math"/>
                            </a:rPr>
                            <m:t>𝑖</m:t>
                          </m:r>
                          <m:r>
                            <a:rPr lang="en-US" altLang="ko-KR" i="1" kern="0">
                              <a:latin typeface="Cambria Math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′</m:t>
                              </m:r>
                            </m:sup>
                          </m:sSubSup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ko-KR" b="0" i="1" kern="0" smtClean="0">
                          <a:latin typeface="Cambria Math" panose="02040503050406030204" pitchFamily="18" charset="0"/>
                        </a:rPr>
                        <m:t>≥ </m:t>
                      </m:r>
                      <m:sSubSup>
                        <m:sSubSup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 ker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ko-KR" i="1" kern="0">
                              <a:latin typeface="Cambria Math"/>
                            </a:rPr>
                            <m:t>𝑡</m:t>
                          </m:r>
                        </m:sup>
                      </m:sSubSup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kern="0" dirty="0"/>
              </a:p>
              <a:p>
                <a:pPr marL="457200" lvl="1" indent="0">
                  <a:buNone/>
                </a:pPr>
                <a:endParaRPr lang="en-US" altLang="ko-KR" kern="0" dirty="0"/>
              </a:p>
              <a:p>
                <a:pPr marL="457200" lvl="1" indent="0">
                  <a:buNone/>
                </a:pPr>
                <a:endParaRPr lang="en-US" altLang="ko-KR" kern="0" dirty="0"/>
              </a:p>
              <a:p>
                <a:endParaRPr lang="en-US" altLang="ko-KR" kern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7889" y="789543"/>
                <a:ext cx="8150221" cy="2825210"/>
              </a:xfrm>
              <a:prstGeom prst="rect">
                <a:avLst/>
              </a:prstGeom>
              <a:blipFill>
                <a:blip r:embed="rId2"/>
                <a:stretch>
                  <a:fillRect l="-75" t="-43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/>
          <p:cNvSpPr/>
          <p:nvPr/>
        </p:nvSpPr>
        <p:spPr>
          <a:xfrm>
            <a:off x="1161701" y="3487711"/>
            <a:ext cx="7957047" cy="33239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 err="1">
                <a:solidFill>
                  <a:srgbClr val="0000FF"/>
                </a:solidFill>
              </a:rPr>
              <a:t>t3_geq_fix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t123,C_type,EQ1,t</a:t>
            </a:r>
            <a:r>
              <a:rPr lang="en-US" altLang="ko-KR" sz="1000" dirty="0">
                <a:solidFill>
                  <a:srgbClr val="0000FF"/>
                </a:solidFill>
              </a:rPr>
              <a:t>)$(</a:t>
            </a:r>
            <a:r>
              <a:rPr lang="en-US" altLang="ko-KR" sz="1000" dirty="0" err="1">
                <a:solidFill>
                  <a:srgbClr val="0000FF"/>
                </a:solidFill>
              </a:rPr>
              <a:t>uc_info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t123,C_type,EQ1</a:t>
            </a:r>
            <a:r>
              <a:rPr lang="en-US" altLang="ko-KR" sz="1000" dirty="0">
                <a:solidFill>
                  <a:srgbClr val="0000FF"/>
                </a:solidFill>
              </a:rPr>
              <a:t>) and </a:t>
            </a:r>
            <a:r>
              <a:rPr lang="en-US" altLang="ko-KR" sz="1000" dirty="0" err="1">
                <a:solidFill>
                  <a:srgbClr val="0000FF"/>
                </a:solidFill>
              </a:rPr>
              <a:t>sameas</a:t>
            </a:r>
            <a:r>
              <a:rPr lang="en-US" altLang="ko-KR" sz="1000" dirty="0">
                <a:solidFill>
                  <a:srgbClr val="0000FF"/>
                </a:solidFill>
              </a:rPr>
              <a:t>(C_type,'</a:t>
            </a:r>
            <a:r>
              <a:rPr lang="en-US" altLang="ko-KR" sz="1000" dirty="0" err="1">
                <a:solidFill>
                  <a:srgbClr val="0000FF"/>
                </a:solidFill>
              </a:rPr>
              <a:t>ts</a:t>
            </a:r>
            <a:r>
              <a:rPr lang="en-US" altLang="ko-KR" sz="1000" dirty="0">
                <a:solidFill>
                  <a:srgbClr val="0000FF"/>
                </a:solidFill>
              </a:rPr>
              <a:t>') and </a:t>
            </a:r>
            <a:r>
              <a:rPr lang="en-US" altLang="ko-KR" sz="1000" dirty="0" err="1">
                <a:solidFill>
                  <a:srgbClr val="0000FF"/>
                </a:solidFill>
              </a:rPr>
              <a:t>sameas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EQ1</a:t>
            </a:r>
            <a:r>
              <a:rPr lang="en-US" altLang="ko-KR" sz="1000" dirty="0">
                <a:solidFill>
                  <a:srgbClr val="0000FF"/>
                </a:solidFill>
              </a:rPr>
              <a:t>,'</a:t>
            </a:r>
            <a:r>
              <a:rPr lang="en-US" altLang="ko-KR" sz="1000" dirty="0" err="1">
                <a:solidFill>
                  <a:srgbClr val="0000FF"/>
                </a:solidFill>
              </a:rPr>
              <a:t>geq</a:t>
            </a:r>
            <a:r>
              <a:rPr lang="en-US" altLang="ko-KR" sz="1000" dirty="0">
                <a:solidFill>
                  <a:srgbClr val="0000FF"/>
                </a:solidFill>
              </a:rPr>
              <a:t>') and </a:t>
            </a:r>
            <a:r>
              <a:rPr lang="en-US" altLang="ko-KR" sz="1000" dirty="0" err="1">
                <a:solidFill>
                  <a:srgbClr val="0000FF"/>
                </a:solidFill>
              </a:rPr>
              <a:t>fix_year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t123,t</a:t>
            </a:r>
            <a:r>
              <a:rPr lang="en-US" altLang="ko-KR" sz="1000" dirty="0">
                <a:solidFill>
                  <a:srgbClr val="0000FF"/>
                </a:solidFill>
              </a:rPr>
              <a:t>))..</a:t>
            </a:r>
          </a:p>
          <a:p>
            <a:r>
              <a:rPr lang="en-US" altLang="ko-KR" sz="1000" dirty="0">
                <a:solidFill>
                  <a:srgbClr val="0000FF"/>
                </a:solidFill>
              </a:rPr>
              <a:t>         sum(</a:t>
            </a:r>
            <a:r>
              <a:rPr lang="en-US" altLang="ko-KR" sz="1000" dirty="0" err="1">
                <a:solidFill>
                  <a:srgbClr val="0000FF"/>
                </a:solidFill>
              </a:rPr>
              <a:t>i</a:t>
            </a:r>
            <a:r>
              <a:rPr lang="en-US" altLang="ko-KR" sz="1000" dirty="0">
                <a:solidFill>
                  <a:srgbClr val="0000FF"/>
                </a:solidFill>
              </a:rPr>
              <a:t>, sum(</a:t>
            </a:r>
            <a:r>
              <a:rPr lang="en-US" altLang="ko-KR" sz="1000" dirty="0" err="1">
                <a:solidFill>
                  <a:srgbClr val="0000FF"/>
                </a:solidFill>
              </a:rPr>
              <a:t>past$S_i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</a:t>
            </a:r>
            <a:r>
              <a:rPr lang="en-US" altLang="ko-KR" sz="1000" dirty="0">
                <a:solidFill>
                  <a:srgbClr val="0000FF"/>
                </a:solidFill>
              </a:rPr>
              <a:t>, </a:t>
            </a:r>
            <a:r>
              <a:rPr lang="en-US" altLang="ko-KR" sz="1000" dirty="0" err="1">
                <a:solidFill>
                  <a:srgbClr val="0000FF"/>
                </a:solidFill>
              </a:rPr>
              <a:t>i</a:t>
            </a:r>
            <a:r>
              <a:rPr lang="en-US" altLang="ko-KR" sz="1000" dirty="0">
                <a:solidFill>
                  <a:srgbClr val="0000FF"/>
                </a:solidFill>
              </a:rPr>
              <a:t>, past), </a:t>
            </a:r>
            <a:r>
              <a:rPr lang="en-US" altLang="ko-KR" sz="1000" dirty="0" err="1">
                <a:solidFill>
                  <a:srgbClr val="0000FF"/>
                </a:solidFill>
              </a:rPr>
              <a:t>uc_t3_I_param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t123,i,past,t</a:t>
            </a:r>
            <a:r>
              <a:rPr lang="en-US" altLang="ko-KR" sz="1000" dirty="0">
                <a:solidFill>
                  <a:srgbClr val="0000FF"/>
                </a:solidFill>
              </a:rPr>
              <a:t>)*</a:t>
            </a:r>
            <a:r>
              <a:rPr lang="en-US" altLang="ko-KR" sz="1000" dirty="0" err="1">
                <a:solidFill>
                  <a:srgbClr val="0000FF"/>
                </a:solidFill>
              </a:rPr>
              <a:t>S_i_init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t123,i,past,t</a:t>
            </a:r>
            <a:r>
              <a:rPr lang="en-US" altLang="ko-KR" sz="1000" dirty="0">
                <a:solidFill>
                  <a:srgbClr val="0000FF"/>
                </a:solidFill>
              </a:rPr>
              <a:t>)))</a:t>
            </a:r>
          </a:p>
          <a:p>
            <a:r>
              <a:rPr lang="en-US" altLang="ko-KR" sz="1000" dirty="0">
                <a:solidFill>
                  <a:srgbClr val="0000FF"/>
                </a:solidFill>
              </a:rPr>
              <a:t>          + sum(</a:t>
            </a:r>
            <a:r>
              <a:rPr lang="en-US" altLang="ko-KR" sz="1000" dirty="0" err="1">
                <a:solidFill>
                  <a:srgbClr val="0000FF"/>
                </a:solidFill>
              </a:rPr>
              <a:t>i</a:t>
            </a:r>
            <a:r>
              <a:rPr lang="en-US" altLang="ko-KR" sz="1000" dirty="0">
                <a:solidFill>
                  <a:srgbClr val="0000FF"/>
                </a:solidFill>
              </a:rPr>
              <a:t>, sum(</a:t>
            </a:r>
            <a:r>
              <a:rPr lang="en-US" altLang="ko-KR" sz="1000" dirty="0" err="1">
                <a:solidFill>
                  <a:srgbClr val="0000FF"/>
                </a:solidFill>
              </a:rPr>
              <a:t>past$fixed_t_i_var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</a:t>
            </a:r>
            <a:r>
              <a:rPr lang="en-US" altLang="ko-KR" sz="1000" dirty="0">
                <a:solidFill>
                  <a:srgbClr val="0000FF"/>
                </a:solidFill>
              </a:rPr>
              <a:t>, </a:t>
            </a:r>
            <a:r>
              <a:rPr lang="en-US" altLang="ko-KR" sz="1000" dirty="0" err="1">
                <a:solidFill>
                  <a:srgbClr val="0000FF"/>
                </a:solidFill>
              </a:rPr>
              <a:t>i</a:t>
            </a:r>
            <a:r>
              <a:rPr lang="en-US" altLang="ko-KR" sz="1000" dirty="0">
                <a:solidFill>
                  <a:srgbClr val="0000FF"/>
                </a:solidFill>
              </a:rPr>
              <a:t>, </a:t>
            </a:r>
            <a:r>
              <a:rPr lang="en-US" altLang="ko-KR" sz="1000" dirty="0" err="1">
                <a:solidFill>
                  <a:srgbClr val="0000FF"/>
                </a:solidFill>
              </a:rPr>
              <a:t>past,t</a:t>
            </a:r>
            <a:r>
              <a:rPr lang="en-US" altLang="ko-KR" sz="1000" dirty="0">
                <a:solidFill>
                  <a:srgbClr val="0000FF"/>
                </a:solidFill>
              </a:rPr>
              <a:t>), </a:t>
            </a:r>
            <a:r>
              <a:rPr lang="en-US" altLang="ko-KR" sz="1000" dirty="0" err="1">
                <a:solidFill>
                  <a:srgbClr val="0000FF"/>
                </a:solidFill>
              </a:rPr>
              <a:t>uc_t3_I_param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t123,i,past,t</a:t>
            </a:r>
            <a:r>
              <a:rPr lang="en-US" altLang="ko-KR" sz="1000" dirty="0">
                <a:solidFill>
                  <a:srgbClr val="0000FF"/>
                </a:solidFill>
              </a:rPr>
              <a:t>)*x(</a:t>
            </a:r>
            <a:r>
              <a:rPr lang="en-US" altLang="ko-KR" sz="1000" dirty="0" err="1">
                <a:solidFill>
                  <a:srgbClr val="0000FF"/>
                </a:solidFill>
              </a:rPr>
              <a:t>i,t-past.val</a:t>
            </a:r>
            <a:r>
              <a:rPr lang="en-US" altLang="ko-KR" sz="1000" dirty="0">
                <a:solidFill>
                  <a:srgbClr val="0000FF"/>
                </a:solidFill>
              </a:rPr>
              <a:t>)))*delta(</a:t>
            </a:r>
            <a:r>
              <a:rPr lang="en-US" altLang="ko-KR" sz="1000" dirty="0" err="1">
                <a:solidFill>
                  <a:srgbClr val="0000FF"/>
                </a:solidFill>
              </a:rPr>
              <a:t>t123</a:t>
            </a:r>
            <a:r>
              <a:rPr lang="en-US" altLang="ko-KR" sz="1000" dirty="0">
                <a:solidFill>
                  <a:srgbClr val="0000FF"/>
                </a:solidFill>
              </a:rPr>
              <a:t>,'</a:t>
            </a:r>
            <a:r>
              <a:rPr lang="en-US" altLang="ko-KR" sz="1000" dirty="0" err="1">
                <a:solidFill>
                  <a:srgbClr val="0000FF"/>
                </a:solidFill>
              </a:rPr>
              <a:t>actInp</a:t>
            </a:r>
            <a:r>
              <a:rPr lang="en-US" altLang="ko-KR" sz="1000" dirty="0">
                <a:solidFill>
                  <a:srgbClr val="0000FF"/>
                </a:solidFill>
              </a:rPr>
              <a:t>')</a:t>
            </a:r>
          </a:p>
          <a:p>
            <a:r>
              <a:rPr lang="en-US" altLang="ko-KR" sz="1000" dirty="0">
                <a:solidFill>
                  <a:srgbClr val="0000FF"/>
                </a:solidFill>
              </a:rPr>
              <a:t>          + sum(</a:t>
            </a:r>
            <a:r>
              <a:rPr lang="en-US" altLang="ko-KR" sz="1000" dirty="0" err="1">
                <a:solidFill>
                  <a:srgbClr val="0000FF"/>
                </a:solidFill>
              </a:rPr>
              <a:t>i</a:t>
            </a:r>
            <a:r>
              <a:rPr lang="en-US" altLang="ko-KR" sz="1000" dirty="0">
                <a:solidFill>
                  <a:srgbClr val="0000FF"/>
                </a:solidFill>
              </a:rPr>
              <a:t>, sum(</a:t>
            </a:r>
            <a:r>
              <a:rPr lang="en-US" altLang="ko-KR" sz="1000" dirty="0" err="1">
                <a:solidFill>
                  <a:srgbClr val="0000FF"/>
                </a:solidFill>
              </a:rPr>
              <a:t>past$fixed_t_i_var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</a:t>
            </a:r>
            <a:r>
              <a:rPr lang="en-US" altLang="ko-KR" sz="1000" dirty="0">
                <a:solidFill>
                  <a:srgbClr val="0000FF"/>
                </a:solidFill>
              </a:rPr>
              <a:t>, </a:t>
            </a:r>
            <a:r>
              <a:rPr lang="en-US" altLang="ko-KR" sz="1000" dirty="0" err="1">
                <a:solidFill>
                  <a:srgbClr val="0000FF"/>
                </a:solidFill>
              </a:rPr>
              <a:t>i</a:t>
            </a:r>
            <a:r>
              <a:rPr lang="en-US" altLang="ko-KR" sz="1000" dirty="0">
                <a:solidFill>
                  <a:srgbClr val="0000FF"/>
                </a:solidFill>
              </a:rPr>
              <a:t>, </a:t>
            </a:r>
            <a:r>
              <a:rPr lang="en-US" altLang="ko-KR" sz="1000" dirty="0" err="1">
                <a:solidFill>
                  <a:srgbClr val="0000FF"/>
                </a:solidFill>
              </a:rPr>
              <a:t>past,t</a:t>
            </a:r>
            <a:r>
              <a:rPr lang="en-US" altLang="ko-KR" sz="1000" dirty="0">
                <a:solidFill>
                  <a:srgbClr val="0000FF"/>
                </a:solidFill>
              </a:rPr>
              <a:t>), </a:t>
            </a:r>
            <a:r>
              <a:rPr lang="en-US" altLang="ko-KR" sz="1000" dirty="0" err="1">
                <a:solidFill>
                  <a:srgbClr val="0000FF"/>
                </a:solidFill>
              </a:rPr>
              <a:t>uc_t3_I_param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t123,i,past,t</a:t>
            </a:r>
            <a:r>
              <a:rPr lang="en-US" altLang="ko-KR" sz="1000" dirty="0">
                <a:solidFill>
                  <a:srgbClr val="0000FF"/>
                </a:solidFill>
              </a:rPr>
              <a:t>)*</a:t>
            </a:r>
            <a:r>
              <a:rPr lang="en-US" altLang="ko-KR" sz="1000" dirty="0" err="1">
                <a:solidFill>
                  <a:srgbClr val="0000FF"/>
                </a:solidFill>
              </a:rPr>
              <a:t>X_out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i,t-past.val</a:t>
            </a:r>
            <a:r>
              <a:rPr lang="en-US" altLang="ko-KR" sz="1000" dirty="0">
                <a:solidFill>
                  <a:srgbClr val="0000FF"/>
                </a:solidFill>
              </a:rPr>
              <a:t>)))*delta(</a:t>
            </a:r>
            <a:r>
              <a:rPr lang="en-US" altLang="ko-KR" sz="1000" dirty="0" err="1">
                <a:solidFill>
                  <a:srgbClr val="0000FF"/>
                </a:solidFill>
              </a:rPr>
              <a:t>t123</a:t>
            </a:r>
            <a:r>
              <a:rPr lang="en-US" altLang="ko-KR" sz="1000" dirty="0">
                <a:solidFill>
                  <a:srgbClr val="0000FF"/>
                </a:solidFill>
              </a:rPr>
              <a:t>,'</a:t>
            </a:r>
            <a:r>
              <a:rPr lang="en-US" altLang="ko-KR" sz="1000" dirty="0" err="1">
                <a:solidFill>
                  <a:srgbClr val="0000FF"/>
                </a:solidFill>
              </a:rPr>
              <a:t>actOut</a:t>
            </a:r>
            <a:r>
              <a:rPr lang="en-US" altLang="ko-KR" sz="1000" dirty="0">
                <a:solidFill>
                  <a:srgbClr val="0000FF"/>
                </a:solidFill>
              </a:rPr>
              <a:t>')</a:t>
            </a:r>
          </a:p>
          <a:p>
            <a:r>
              <a:rPr lang="en-US" altLang="ko-KR" sz="1000" dirty="0">
                <a:solidFill>
                  <a:srgbClr val="0000FF"/>
                </a:solidFill>
              </a:rPr>
              <a:t>          + sum(</a:t>
            </a:r>
            <a:r>
              <a:rPr lang="en-US" altLang="ko-KR" sz="1000" dirty="0" err="1">
                <a:solidFill>
                  <a:srgbClr val="0000FF"/>
                </a:solidFill>
              </a:rPr>
              <a:t>i</a:t>
            </a:r>
            <a:r>
              <a:rPr lang="en-US" altLang="ko-KR" sz="1000" dirty="0">
                <a:solidFill>
                  <a:srgbClr val="0000FF"/>
                </a:solidFill>
              </a:rPr>
              <a:t>, sum(</a:t>
            </a:r>
            <a:r>
              <a:rPr lang="en-US" altLang="ko-KR" sz="1000" dirty="0" err="1">
                <a:solidFill>
                  <a:srgbClr val="0000FF"/>
                </a:solidFill>
              </a:rPr>
              <a:t>past$fixed_t_i_var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</a:t>
            </a:r>
            <a:r>
              <a:rPr lang="en-US" altLang="ko-KR" sz="1000" dirty="0">
                <a:solidFill>
                  <a:srgbClr val="0000FF"/>
                </a:solidFill>
              </a:rPr>
              <a:t>, </a:t>
            </a:r>
            <a:r>
              <a:rPr lang="en-US" altLang="ko-KR" sz="1000" dirty="0" err="1">
                <a:solidFill>
                  <a:srgbClr val="0000FF"/>
                </a:solidFill>
              </a:rPr>
              <a:t>i</a:t>
            </a:r>
            <a:r>
              <a:rPr lang="en-US" altLang="ko-KR" sz="1000" dirty="0">
                <a:solidFill>
                  <a:srgbClr val="0000FF"/>
                </a:solidFill>
              </a:rPr>
              <a:t>, </a:t>
            </a:r>
            <a:r>
              <a:rPr lang="en-US" altLang="ko-KR" sz="1000" dirty="0" err="1">
                <a:solidFill>
                  <a:srgbClr val="0000FF"/>
                </a:solidFill>
              </a:rPr>
              <a:t>past,t</a:t>
            </a:r>
            <a:r>
              <a:rPr lang="en-US" altLang="ko-KR" sz="1000" dirty="0">
                <a:solidFill>
                  <a:srgbClr val="0000FF"/>
                </a:solidFill>
              </a:rPr>
              <a:t>), </a:t>
            </a:r>
            <a:r>
              <a:rPr lang="en-US" altLang="ko-KR" sz="1000" dirty="0" err="1">
                <a:solidFill>
                  <a:srgbClr val="0000FF"/>
                </a:solidFill>
              </a:rPr>
              <a:t>uc_t3_I_param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t123,i,past,t</a:t>
            </a:r>
            <a:r>
              <a:rPr lang="en-US" altLang="ko-KR" sz="1000" dirty="0">
                <a:solidFill>
                  <a:srgbClr val="0000FF"/>
                </a:solidFill>
              </a:rPr>
              <a:t>)*y(</a:t>
            </a:r>
            <a:r>
              <a:rPr lang="en-US" altLang="ko-KR" sz="1000" dirty="0" err="1">
                <a:solidFill>
                  <a:srgbClr val="0000FF"/>
                </a:solidFill>
              </a:rPr>
              <a:t>i,t-past.val</a:t>
            </a:r>
            <a:r>
              <a:rPr lang="en-US" altLang="ko-KR" sz="1000" dirty="0">
                <a:solidFill>
                  <a:srgbClr val="0000FF"/>
                </a:solidFill>
              </a:rPr>
              <a:t>)))*delta(</a:t>
            </a:r>
            <a:r>
              <a:rPr lang="en-US" altLang="ko-KR" sz="1000" dirty="0" err="1">
                <a:solidFill>
                  <a:srgbClr val="0000FF"/>
                </a:solidFill>
              </a:rPr>
              <a:t>t123</a:t>
            </a:r>
            <a:r>
              <a:rPr lang="en-US" altLang="ko-KR" sz="1000" dirty="0">
                <a:solidFill>
                  <a:srgbClr val="0000FF"/>
                </a:solidFill>
              </a:rPr>
              <a:t>,'</a:t>
            </a:r>
            <a:r>
              <a:rPr lang="en-US" altLang="ko-KR" sz="1000" dirty="0" err="1">
                <a:solidFill>
                  <a:srgbClr val="0000FF"/>
                </a:solidFill>
              </a:rPr>
              <a:t>newCap</a:t>
            </a:r>
            <a:r>
              <a:rPr lang="en-US" altLang="ko-KR" sz="1000" dirty="0">
                <a:solidFill>
                  <a:srgbClr val="0000FF"/>
                </a:solidFill>
              </a:rPr>
              <a:t>')</a:t>
            </a:r>
          </a:p>
          <a:p>
            <a:r>
              <a:rPr lang="en-US" altLang="ko-KR" sz="1000" dirty="0">
                <a:solidFill>
                  <a:srgbClr val="0000FF"/>
                </a:solidFill>
              </a:rPr>
              <a:t>          + sum(</a:t>
            </a:r>
            <a:r>
              <a:rPr lang="en-US" altLang="ko-KR" sz="1000" dirty="0" err="1">
                <a:solidFill>
                  <a:srgbClr val="0000FF"/>
                </a:solidFill>
              </a:rPr>
              <a:t>i</a:t>
            </a:r>
            <a:r>
              <a:rPr lang="en-US" altLang="ko-KR" sz="1000" dirty="0">
                <a:solidFill>
                  <a:srgbClr val="0000FF"/>
                </a:solidFill>
              </a:rPr>
              <a:t>, sum(</a:t>
            </a:r>
            <a:r>
              <a:rPr lang="en-US" altLang="ko-KR" sz="1000" dirty="0" err="1">
                <a:solidFill>
                  <a:srgbClr val="0000FF"/>
                </a:solidFill>
              </a:rPr>
              <a:t>past$fixed_t_i_var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</a:t>
            </a:r>
            <a:r>
              <a:rPr lang="en-US" altLang="ko-KR" sz="1000" dirty="0">
                <a:solidFill>
                  <a:srgbClr val="0000FF"/>
                </a:solidFill>
              </a:rPr>
              <a:t>, </a:t>
            </a:r>
            <a:r>
              <a:rPr lang="en-US" altLang="ko-KR" sz="1000" dirty="0" err="1">
                <a:solidFill>
                  <a:srgbClr val="0000FF"/>
                </a:solidFill>
              </a:rPr>
              <a:t>i</a:t>
            </a:r>
            <a:r>
              <a:rPr lang="en-US" altLang="ko-KR" sz="1000" dirty="0">
                <a:solidFill>
                  <a:srgbClr val="0000FF"/>
                </a:solidFill>
              </a:rPr>
              <a:t>, </a:t>
            </a:r>
            <a:r>
              <a:rPr lang="en-US" altLang="ko-KR" sz="1000" dirty="0" err="1">
                <a:solidFill>
                  <a:srgbClr val="0000FF"/>
                </a:solidFill>
              </a:rPr>
              <a:t>past,t</a:t>
            </a:r>
            <a:r>
              <a:rPr lang="en-US" altLang="ko-KR" sz="1000" dirty="0">
                <a:solidFill>
                  <a:srgbClr val="0000FF"/>
                </a:solidFill>
              </a:rPr>
              <a:t>), </a:t>
            </a:r>
            <a:r>
              <a:rPr lang="en-US" altLang="ko-KR" sz="1000" dirty="0" err="1">
                <a:solidFill>
                  <a:srgbClr val="0000FF"/>
                </a:solidFill>
              </a:rPr>
              <a:t>uc_t3_I_param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t123,i,past,t</a:t>
            </a:r>
            <a:r>
              <a:rPr lang="en-US" altLang="ko-KR" sz="1000" dirty="0">
                <a:solidFill>
                  <a:srgbClr val="0000FF"/>
                </a:solidFill>
              </a:rPr>
              <a:t>)*</a:t>
            </a:r>
            <a:r>
              <a:rPr lang="en-US" altLang="ko-KR" sz="1000" dirty="0" err="1">
                <a:solidFill>
                  <a:srgbClr val="0000FF"/>
                </a:solidFill>
              </a:rPr>
              <a:t>Y_cap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i,t-past.val</a:t>
            </a:r>
            <a:r>
              <a:rPr lang="en-US" altLang="ko-KR" sz="1000" dirty="0">
                <a:solidFill>
                  <a:srgbClr val="0000FF"/>
                </a:solidFill>
              </a:rPr>
              <a:t>)))*delta(</a:t>
            </a:r>
            <a:r>
              <a:rPr lang="en-US" altLang="ko-KR" sz="1000" dirty="0" err="1">
                <a:solidFill>
                  <a:srgbClr val="0000FF"/>
                </a:solidFill>
              </a:rPr>
              <a:t>t123</a:t>
            </a:r>
            <a:r>
              <a:rPr lang="en-US" altLang="ko-KR" sz="1000" dirty="0">
                <a:solidFill>
                  <a:srgbClr val="0000FF"/>
                </a:solidFill>
              </a:rPr>
              <a:t>,'</a:t>
            </a:r>
            <a:r>
              <a:rPr lang="en-US" altLang="ko-KR" sz="1000" dirty="0" err="1">
                <a:solidFill>
                  <a:srgbClr val="0000FF"/>
                </a:solidFill>
              </a:rPr>
              <a:t>totalCap</a:t>
            </a:r>
            <a:r>
              <a:rPr lang="en-US" altLang="ko-KR" sz="1000" dirty="0">
                <a:solidFill>
                  <a:srgbClr val="0000FF"/>
                </a:solidFill>
              </a:rPr>
              <a:t>')</a:t>
            </a:r>
          </a:p>
          <a:p>
            <a:r>
              <a:rPr lang="en-US" altLang="ko-KR" sz="1000" dirty="0">
                <a:solidFill>
                  <a:srgbClr val="0000FF"/>
                </a:solidFill>
              </a:rPr>
              <a:t>        +sum(</a:t>
            </a:r>
            <a:r>
              <a:rPr lang="en-US" altLang="ko-KR" sz="1000" dirty="0" err="1">
                <a:solidFill>
                  <a:srgbClr val="0000FF"/>
                </a:solidFill>
              </a:rPr>
              <a:t>d1</a:t>
            </a:r>
            <a:r>
              <a:rPr lang="en-US" altLang="ko-KR" sz="1000" dirty="0">
                <a:solidFill>
                  <a:srgbClr val="0000FF"/>
                </a:solidFill>
              </a:rPr>
              <a:t>, sum(</a:t>
            </a:r>
            <a:r>
              <a:rPr lang="en-US" altLang="ko-KR" sz="1000" dirty="0" err="1">
                <a:solidFill>
                  <a:srgbClr val="0000FF"/>
                </a:solidFill>
              </a:rPr>
              <a:t>past$S_d1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</a:t>
            </a:r>
            <a:r>
              <a:rPr lang="en-US" altLang="ko-KR" sz="1000" dirty="0">
                <a:solidFill>
                  <a:srgbClr val="0000FF"/>
                </a:solidFill>
              </a:rPr>
              <a:t>, </a:t>
            </a:r>
            <a:r>
              <a:rPr lang="en-US" altLang="ko-KR" sz="1000" dirty="0" err="1">
                <a:solidFill>
                  <a:srgbClr val="0000FF"/>
                </a:solidFill>
              </a:rPr>
              <a:t>d1</a:t>
            </a:r>
            <a:r>
              <a:rPr lang="en-US" altLang="ko-KR" sz="1000" dirty="0">
                <a:solidFill>
                  <a:srgbClr val="0000FF"/>
                </a:solidFill>
              </a:rPr>
              <a:t>, past), </a:t>
            </a:r>
            <a:r>
              <a:rPr lang="en-US" altLang="ko-KR" sz="1000" dirty="0" err="1">
                <a:solidFill>
                  <a:srgbClr val="0000FF"/>
                </a:solidFill>
              </a:rPr>
              <a:t>uc_t3_d1_param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t123,d1,past,t</a:t>
            </a:r>
            <a:r>
              <a:rPr lang="en-US" altLang="ko-KR" sz="1000" dirty="0">
                <a:solidFill>
                  <a:srgbClr val="0000FF"/>
                </a:solidFill>
              </a:rPr>
              <a:t>)*</a:t>
            </a:r>
            <a:r>
              <a:rPr lang="en-US" altLang="ko-KR" sz="1000" dirty="0" err="1">
                <a:solidFill>
                  <a:srgbClr val="0000FF"/>
                </a:solidFill>
              </a:rPr>
              <a:t>S_d1_init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t123,d1,past,t</a:t>
            </a:r>
            <a:r>
              <a:rPr lang="en-US" altLang="ko-KR" sz="1000" dirty="0">
                <a:solidFill>
                  <a:srgbClr val="0000FF"/>
                </a:solidFill>
              </a:rPr>
              <a:t>))</a:t>
            </a:r>
          </a:p>
          <a:p>
            <a:r>
              <a:rPr lang="en-US" altLang="ko-KR" sz="1000" dirty="0">
                <a:solidFill>
                  <a:srgbClr val="0000FF"/>
                </a:solidFill>
              </a:rPr>
              <a:t>          + sum(</a:t>
            </a:r>
            <a:r>
              <a:rPr lang="en-US" altLang="ko-KR" sz="1000" dirty="0" err="1">
                <a:solidFill>
                  <a:srgbClr val="0000FF"/>
                </a:solidFill>
              </a:rPr>
              <a:t>past$fixed_t_d1_var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</a:t>
            </a:r>
            <a:r>
              <a:rPr lang="en-US" altLang="ko-KR" sz="1000" dirty="0">
                <a:solidFill>
                  <a:srgbClr val="0000FF"/>
                </a:solidFill>
              </a:rPr>
              <a:t>, </a:t>
            </a:r>
            <a:r>
              <a:rPr lang="en-US" altLang="ko-KR" sz="1000" dirty="0" err="1">
                <a:solidFill>
                  <a:srgbClr val="0000FF"/>
                </a:solidFill>
              </a:rPr>
              <a:t>d1</a:t>
            </a:r>
            <a:r>
              <a:rPr lang="en-US" altLang="ko-KR" sz="1000" dirty="0">
                <a:solidFill>
                  <a:srgbClr val="0000FF"/>
                </a:solidFill>
              </a:rPr>
              <a:t>, </a:t>
            </a:r>
            <a:r>
              <a:rPr lang="en-US" altLang="ko-KR" sz="1000" dirty="0" err="1">
                <a:solidFill>
                  <a:srgbClr val="0000FF"/>
                </a:solidFill>
              </a:rPr>
              <a:t>past,t</a:t>
            </a:r>
            <a:r>
              <a:rPr lang="en-US" altLang="ko-KR" sz="1000" dirty="0">
                <a:solidFill>
                  <a:srgbClr val="0000FF"/>
                </a:solidFill>
              </a:rPr>
              <a:t>), </a:t>
            </a:r>
            <a:r>
              <a:rPr lang="en-US" altLang="ko-KR" sz="1000" dirty="0" err="1">
                <a:solidFill>
                  <a:srgbClr val="0000FF"/>
                </a:solidFill>
              </a:rPr>
              <a:t>uc_t3_d1_param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t123,d1,past,t</a:t>
            </a:r>
            <a:r>
              <a:rPr lang="en-US" altLang="ko-KR" sz="1000" dirty="0">
                <a:solidFill>
                  <a:srgbClr val="0000FF"/>
                </a:solidFill>
              </a:rPr>
              <a:t>)*v(</a:t>
            </a:r>
            <a:r>
              <a:rPr lang="en-US" altLang="ko-KR" sz="1000" dirty="0" err="1">
                <a:solidFill>
                  <a:srgbClr val="0000FF"/>
                </a:solidFill>
              </a:rPr>
              <a:t>d1,t-past.val</a:t>
            </a:r>
            <a:r>
              <a:rPr lang="en-US" altLang="ko-KR" sz="1000" dirty="0">
                <a:solidFill>
                  <a:srgbClr val="0000FF"/>
                </a:solidFill>
              </a:rPr>
              <a:t>)) )</a:t>
            </a:r>
          </a:p>
          <a:p>
            <a:r>
              <a:rPr lang="en-US" altLang="ko-KR" sz="1000" dirty="0">
                <a:solidFill>
                  <a:srgbClr val="0000FF"/>
                </a:solidFill>
              </a:rPr>
              <a:t>                  +sum(</a:t>
            </a:r>
            <a:r>
              <a:rPr lang="en-US" altLang="ko-KR" sz="1000" dirty="0" err="1">
                <a:solidFill>
                  <a:srgbClr val="0000FF"/>
                </a:solidFill>
              </a:rPr>
              <a:t>d2,uc_d2_param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t123,d2</a:t>
            </a:r>
            <a:r>
              <a:rPr lang="en-US" altLang="ko-KR" sz="1000" dirty="0">
                <a:solidFill>
                  <a:srgbClr val="0000FF"/>
                </a:solidFill>
              </a:rPr>
              <a:t>)*w(</a:t>
            </a:r>
            <a:r>
              <a:rPr lang="en-US" altLang="ko-KR" sz="1000" dirty="0" err="1">
                <a:solidFill>
                  <a:srgbClr val="0000FF"/>
                </a:solidFill>
              </a:rPr>
              <a:t>d2</a:t>
            </a:r>
            <a:r>
              <a:rPr lang="en-US" altLang="ko-KR" sz="1000" dirty="0">
                <a:solidFill>
                  <a:srgbClr val="0000FF"/>
                </a:solidFill>
              </a:rPr>
              <a:t>)) =g= </a:t>
            </a:r>
            <a:r>
              <a:rPr lang="en-US" altLang="ko-KR" sz="1000" dirty="0" err="1">
                <a:solidFill>
                  <a:srgbClr val="0000FF"/>
                </a:solidFill>
              </a:rPr>
              <a:t>RHS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t123,t</a:t>
            </a:r>
            <a:r>
              <a:rPr lang="en-US" altLang="ko-KR" sz="1000" dirty="0">
                <a:solidFill>
                  <a:srgbClr val="0000FF"/>
                </a:solidFill>
              </a:rPr>
              <a:t>);</a:t>
            </a:r>
          </a:p>
          <a:p>
            <a:r>
              <a:rPr lang="en-US" altLang="ko-KR" sz="1000" dirty="0">
                <a:solidFill>
                  <a:srgbClr val="0000FF"/>
                </a:solidFill>
              </a:rPr>
              <a:t>    </a:t>
            </a:r>
            <a:r>
              <a:rPr lang="en-US" altLang="ko-KR" sz="1000" dirty="0" err="1">
                <a:solidFill>
                  <a:srgbClr val="0000FF"/>
                </a:solidFill>
              </a:rPr>
              <a:t>t3_geq_ts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t123,C_type,EQ1,t</a:t>
            </a:r>
            <a:r>
              <a:rPr lang="en-US" altLang="ko-KR" sz="1000" dirty="0">
                <a:solidFill>
                  <a:srgbClr val="0000FF"/>
                </a:solidFill>
              </a:rPr>
              <a:t>)$(</a:t>
            </a:r>
            <a:r>
              <a:rPr lang="en-US" altLang="ko-KR" sz="1000" dirty="0" err="1">
                <a:solidFill>
                  <a:srgbClr val="0000FF"/>
                </a:solidFill>
              </a:rPr>
              <a:t>uc_info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t123,C_type,EQ1</a:t>
            </a:r>
            <a:r>
              <a:rPr lang="en-US" altLang="ko-KR" sz="1000" dirty="0">
                <a:solidFill>
                  <a:srgbClr val="0000FF"/>
                </a:solidFill>
              </a:rPr>
              <a:t>) and </a:t>
            </a:r>
            <a:r>
              <a:rPr lang="en-US" altLang="ko-KR" sz="1000" dirty="0" err="1">
                <a:solidFill>
                  <a:srgbClr val="0000FF"/>
                </a:solidFill>
              </a:rPr>
              <a:t>sameas</a:t>
            </a:r>
            <a:r>
              <a:rPr lang="en-US" altLang="ko-KR" sz="1000" dirty="0">
                <a:solidFill>
                  <a:srgbClr val="0000FF"/>
                </a:solidFill>
              </a:rPr>
              <a:t>(C_type,'</a:t>
            </a:r>
            <a:r>
              <a:rPr lang="en-US" altLang="ko-KR" sz="1000" dirty="0" err="1">
                <a:solidFill>
                  <a:srgbClr val="0000FF"/>
                </a:solidFill>
              </a:rPr>
              <a:t>ts</a:t>
            </a:r>
            <a:r>
              <a:rPr lang="en-US" altLang="ko-KR" sz="1000" dirty="0">
                <a:solidFill>
                  <a:srgbClr val="0000FF"/>
                </a:solidFill>
              </a:rPr>
              <a:t>') and </a:t>
            </a:r>
            <a:r>
              <a:rPr lang="en-US" altLang="ko-KR" sz="1000" dirty="0" err="1">
                <a:solidFill>
                  <a:srgbClr val="0000FF"/>
                </a:solidFill>
              </a:rPr>
              <a:t>sameas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EQ1</a:t>
            </a:r>
            <a:r>
              <a:rPr lang="en-US" altLang="ko-KR" sz="1000" dirty="0">
                <a:solidFill>
                  <a:srgbClr val="0000FF"/>
                </a:solidFill>
              </a:rPr>
              <a:t>,'</a:t>
            </a:r>
            <a:r>
              <a:rPr lang="en-US" altLang="ko-KR" sz="1000" dirty="0" err="1">
                <a:solidFill>
                  <a:srgbClr val="0000FF"/>
                </a:solidFill>
              </a:rPr>
              <a:t>geq</a:t>
            </a:r>
            <a:r>
              <a:rPr lang="en-US" altLang="ko-KR" sz="1000" dirty="0">
                <a:solidFill>
                  <a:srgbClr val="0000FF"/>
                </a:solidFill>
              </a:rPr>
              <a:t>') and not </a:t>
            </a:r>
            <a:r>
              <a:rPr lang="en-US" altLang="ko-KR" sz="1000" dirty="0" err="1">
                <a:solidFill>
                  <a:srgbClr val="0000FF"/>
                </a:solidFill>
              </a:rPr>
              <a:t>fix_year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t123,t</a:t>
            </a:r>
            <a:r>
              <a:rPr lang="en-US" altLang="ko-KR" sz="1000" dirty="0">
                <a:solidFill>
                  <a:srgbClr val="0000FF"/>
                </a:solidFill>
              </a:rPr>
              <a:t>))..</a:t>
            </a:r>
          </a:p>
          <a:p>
            <a:r>
              <a:rPr lang="en-US" altLang="ko-KR" sz="1000" dirty="0">
                <a:solidFill>
                  <a:srgbClr val="0000FF"/>
                </a:solidFill>
              </a:rPr>
              <a:t>         sum(</a:t>
            </a:r>
            <a:r>
              <a:rPr lang="en-US" altLang="ko-KR" sz="1000" dirty="0" err="1">
                <a:solidFill>
                  <a:srgbClr val="0000FF"/>
                </a:solidFill>
              </a:rPr>
              <a:t>i</a:t>
            </a:r>
            <a:r>
              <a:rPr lang="en-US" altLang="ko-KR" sz="1000" dirty="0">
                <a:solidFill>
                  <a:srgbClr val="0000FF"/>
                </a:solidFill>
              </a:rPr>
              <a:t>, sum(</a:t>
            </a:r>
            <a:r>
              <a:rPr lang="en-US" altLang="ko-KR" sz="1000" dirty="0" err="1">
                <a:solidFill>
                  <a:srgbClr val="0000FF"/>
                </a:solidFill>
              </a:rPr>
              <a:t>past$S_i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t123,i,past</a:t>
            </a:r>
            <a:r>
              <a:rPr lang="en-US" altLang="ko-KR" sz="1000" dirty="0">
                <a:solidFill>
                  <a:srgbClr val="0000FF"/>
                </a:solidFill>
              </a:rPr>
              <a:t>), </a:t>
            </a:r>
            <a:r>
              <a:rPr lang="en-US" altLang="ko-KR" sz="1000" dirty="0" err="1">
                <a:solidFill>
                  <a:srgbClr val="0000FF"/>
                </a:solidFill>
              </a:rPr>
              <a:t>uc_t3_I_param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t123,i,past,t</a:t>
            </a:r>
            <a:r>
              <a:rPr lang="en-US" altLang="ko-KR" sz="1000" dirty="0">
                <a:solidFill>
                  <a:srgbClr val="0000FF"/>
                </a:solidFill>
              </a:rPr>
              <a:t>)*X(</a:t>
            </a:r>
            <a:r>
              <a:rPr lang="en-US" altLang="ko-KR" sz="1000" dirty="0" err="1">
                <a:solidFill>
                  <a:srgbClr val="0000FF"/>
                </a:solidFill>
              </a:rPr>
              <a:t>i,t-past.val</a:t>
            </a:r>
            <a:r>
              <a:rPr lang="en-US" altLang="ko-KR" sz="1000" dirty="0">
                <a:solidFill>
                  <a:srgbClr val="0000FF"/>
                </a:solidFill>
              </a:rPr>
              <a:t>)))*delta(</a:t>
            </a:r>
            <a:r>
              <a:rPr lang="en-US" altLang="ko-KR" sz="1000" dirty="0" err="1">
                <a:solidFill>
                  <a:srgbClr val="0000FF"/>
                </a:solidFill>
              </a:rPr>
              <a:t>t123</a:t>
            </a:r>
            <a:r>
              <a:rPr lang="en-US" altLang="ko-KR" sz="1000" dirty="0">
                <a:solidFill>
                  <a:srgbClr val="0000FF"/>
                </a:solidFill>
              </a:rPr>
              <a:t>,'</a:t>
            </a:r>
            <a:r>
              <a:rPr lang="en-US" altLang="ko-KR" sz="1000" dirty="0" err="1">
                <a:solidFill>
                  <a:srgbClr val="0000FF"/>
                </a:solidFill>
              </a:rPr>
              <a:t>actInp</a:t>
            </a:r>
            <a:r>
              <a:rPr lang="en-US" altLang="ko-KR" sz="1000" dirty="0">
                <a:solidFill>
                  <a:srgbClr val="0000FF"/>
                </a:solidFill>
              </a:rPr>
              <a:t>')</a:t>
            </a:r>
          </a:p>
          <a:p>
            <a:r>
              <a:rPr lang="en-US" altLang="ko-KR" sz="1000" dirty="0">
                <a:solidFill>
                  <a:srgbClr val="0000FF"/>
                </a:solidFill>
              </a:rPr>
              <a:t>        +sum(</a:t>
            </a:r>
            <a:r>
              <a:rPr lang="en-US" altLang="ko-KR" sz="1000" dirty="0" err="1">
                <a:solidFill>
                  <a:srgbClr val="0000FF"/>
                </a:solidFill>
              </a:rPr>
              <a:t>i</a:t>
            </a:r>
            <a:r>
              <a:rPr lang="en-US" altLang="ko-KR" sz="1000" dirty="0">
                <a:solidFill>
                  <a:srgbClr val="0000FF"/>
                </a:solidFill>
              </a:rPr>
              <a:t>, sum(</a:t>
            </a:r>
            <a:r>
              <a:rPr lang="en-US" altLang="ko-KR" sz="1000" dirty="0" err="1">
                <a:solidFill>
                  <a:srgbClr val="0000FF"/>
                </a:solidFill>
              </a:rPr>
              <a:t>past$S_i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t123,i,past</a:t>
            </a:r>
            <a:r>
              <a:rPr lang="en-US" altLang="ko-KR" sz="1000" dirty="0">
                <a:solidFill>
                  <a:srgbClr val="0000FF"/>
                </a:solidFill>
              </a:rPr>
              <a:t>), </a:t>
            </a:r>
            <a:r>
              <a:rPr lang="en-US" altLang="ko-KR" sz="1000" dirty="0" err="1">
                <a:solidFill>
                  <a:srgbClr val="0000FF"/>
                </a:solidFill>
              </a:rPr>
              <a:t>uc_t3_I_param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t123,i,past,t</a:t>
            </a:r>
            <a:r>
              <a:rPr lang="en-US" altLang="ko-KR" sz="1000" dirty="0">
                <a:solidFill>
                  <a:srgbClr val="0000FF"/>
                </a:solidFill>
              </a:rPr>
              <a:t>)*</a:t>
            </a:r>
            <a:r>
              <a:rPr lang="en-US" altLang="ko-KR" sz="1000" dirty="0" err="1">
                <a:solidFill>
                  <a:srgbClr val="0000FF"/>
                </a:solidFill>
              </a:rPr>
              <a:t>X_out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i,t-past.val</a:t>
            </a:r>
            <a:r>
              <a:rPr lang="en-US" altLang="ko-KR" sz="1000" dirty="0">
                <a:solidFill>
                  <a:srgbClr val="0000FF"/>
                </a:solidFill>
              </a:rPr>
              <a:t>)))*delta(</a:t>
            </a:r>
            <a:r>
              <a:rPr lang="en-US" altLang="ko-KR" sz="1000" dirty="0" err="1">
                <a:solidFill>
                  <a:srgbClr val="0000FF"/>
                </a:solidFill>
              </a:rPr>
              <a:t>t123</a:t>
            </a:r>
            <a:r>
              <a:rPr lang="en-US" altLang="ko-KR" sz="1000" dirty="0">
                <a:solidFill>
                  <a:srgbClr val="0000FF"/>
                </a:solidFill>
              </a:rPr>
              <a:t>,'</a:t>
            </a:r>
            <a:r>
              <a:rPr lang="en-US" altLang="ko-KR" sz="1000" dirty="0" err="1">
                <a:solidFill>
                  <a:srgbClr val="0000FF"/>
                </a:solidFill>
              </a:rPr>
              <a:t>actOut</a:t>
            </a:r>
            <a:r>
              <a:rPr lang="en-US" altLang="ko-KR" sz="1000" dirty="0">
                <a:solidFill>
                  <a:srgbClr val="0000FF"/>
                </a:solidFill>
              </a:rPr>
              <a:t>')</a:t>
            </a:r>
          </a:p>
          <a:p>
            <a:r>
              <a:rPr lang="en-US" altLang="ko-KR" sz="1000" dirty="0">
                <a:solidFill>
                  <a:srgbClr val="0000FF"/>
                </a:solidFill>
              </a:rPr>
              <a:t>        +sum(</a:t>
            </a:r>
            <a:r>
              <a:rPr lang="en-US" altLang="ko-KR" sz="1000" dirty="0" err="1">
                <a:solidFill>
                  <a:srgbClr val="0000FF"/>
                </a:solidFill>
              </a:rPr>
              <a:t>i</a:t>
            </a:r>
            <a:r>
              <a:rPr lang="en-US" altLang="ko-KR" sz="1000" dirty="0">
                <a:solidFill>
                  <a:srgbClr val="0000FF"/>
                </a:solidFill>
              </a:rPr>
              <a:t>, sum(</a:t>
            </a:r>
            <a:r>
              <a:rPr lang="en-US" altLang="ko-KR" sz="1000" dirty="0" err="1">
                <a:solidFill>
                  <a:srgbClr val="0000FF"/>
                </a:solidFill>
              </a:rPr>
              <a:t>past$S_i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t123,i,past</a:t>
            </a:r>
            <a:r>
              <a:rPr lang="en-US" altLang="ko-KR" sz="1000" dirty="0">
                <a:solidFill>
                  <a:srgbClr val="0000FF"/>
                </a:solidFill>
              </a:rPr>
              <a:t>), </a:t>
            </a:r>
            <a:r>
              <a:rPr lang="en-US" altLang="ko-KR" sz="1000" dirty="0" err="1">
                <a:solidFill>
                  <a:srgbClr val="0000FF"/>
                </a:solidFill>
              </a:rPr>
              <a:t>uc_t3_I_param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t123,i,past,t</a:t>
            </a:r>
            <a:r>
              <a:rPr lang="en-US" altLang="ko-KR" sz="1000" dirty="0">
                <a:solidFill>
                  <a:srgbClr val="0000FF"/>
                </a:solidFill>
              </a:rPr>
              <a:t>)*y(</a:t>
            </a:r>
            <a:r>
              <a:rPr lang="en-US" altLang="ko-KR" sz="1000" dirty="0" err="1">
                <a:solidFill>
                  <a:srgbClr val="0000FF"/>
                </a:solidFill>
              </a:rPr>
              <a:t>i,t-past.val</a:t>
            </a:r>
            <a:r>
              <a:rPr lang="en-US" altLang="ko-KR" sz="1000" dirty="0">
                <a:solidFill>
                  <a:srgbClr val="0000FF"/>
                </a:solidFill>
              </a:rPr>
              <a:t>)))*delta(</a:t>
            </a:r>
            <a:r>
              <a:rPr lang="en-US" altLang="ko-KR" sz="1000" dirty="0" err="1">
                <a:solidFill>
                  <a:srgbClr val="0000FF"/>
                </a:solidFill>
              </a:rPr>
              <a:t>t123</a:t>
            </a:r>
            <a:r>
              <a:rPr lang="en-US" altLang="ko-KR" sz="1000" dirty="0">
                <a:solidFill>
                  <a:srgbClr val="0000FF"/>
                </a:solidFill>
              </a:rPr>
              <a:t>,'</a:t>
            </a:r>
            <a:r>
              <a:rPr lang="en-US" altLang="ko-KR" sz="1000" dirty="0" err="1">
                <a:solidFill>
                  <a:srgbClr val="0000FF"/>
                </a:solidFill>
              </a:rPr>
              <a:t>newCap</a:t>
            </a:r>
            <a:r>
              <a:rPr lang="en-US" altLang="ko-KR" sz="1000" dirty="0">
                <a:solidFill>
                  <a:srgbClr val="0000FF"/>
                </a:solidFill>
              </a:rPr>
              <a:t>')</a:t>
            </a:r>
          </a:p>
          <a:p>
            <a:r>
              <a:rPr lang="en-US" altLang="ko-KR" sz="1000" dirty="0">
                <a:solidFill>
                  <a:srgbClr val="0000FF"/>
                </a:solidFill>
              </a:rPr>
              <a:t>        +sum(</a:t>
            </a:r>
            <a:r>
              <a:rPr lang="en-US" altLang="ko-KR" sz="1000" dirty="0" err="1">
                <a:solidFill>
                  <a:srgbClr val="0000FF"/>
                </a:solidFill>
              </a:rPr>
              <a:t>i</a:t>
            </a:r>
            <a:r>
              <a:rPr lang="en-US" altLang="ko-KR" sz="1000" dirty="0">
                <a:solidFill>
                  <a:srgbClr val="0000FF"/>
                </a:solidFill>
              </a:rPr>
              <a:t>, sum(</a:t>
            </a:r>
            <a:r>
              <a:rPr lang="en-US" altLang="ko-KR" sz="1000" dirty="0" err="1">
                <a:solidFill>
                  <a:srgbClr val="0000FF"/>
                </a:solidFill>
              </a:rPr>
              <a:t>past$S_i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t123,i,past</a:t>
            </a:r>
            <a:r>
              <a:rPr lang="en-US" altLang="ko-KR" sz="1000" dirty="0">
                <a:solidFill>
                  <a:srgbClr val="0000FF"/>
                </a:solidFill>
              </a:rPr>
              <a:t>), </a:t>
            </a:r>
            <a:r>
              <a:rPr lang="en-US" altLang="ko-KR" sz="1000" dirty="0" err="1">
                <a:solidFill>
                  <a:srgbClr val="0000FF"/>
                </a:solidFill>
              </a:rPr>
              <a:t>uc_t3_I_param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t123,i,past,t</a:t>
            </a:r>
            <a:r>
              <a:rPr lang="en-US" altLang="ko-KR" sz="1000" dirty="0">
                <a:solidFill>
                  <a:srgbClr val="0000FF"/>
                </a:solidFill>
              </a:rPr>
              <a:t>)*</a:t>
            </a:r>
            <a:r>
              <a:rPr lang="en-US" altLang="ko-KR" sz="1000" dirty="0" err="1">
                <a:solidFill>
                  <a:srgbClr val="0000FF"/>
                </a:solidFill>
              </a:rPr>
              <a:t>Y_cap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i,t-past.val</a:t>
            </a:r>
            <a:r>
              <a:rPr lang="en-US" altLang="ko-KR" sz="1000" dirty="0">
                <a:solidFill>
                  <a:srgbClr val="0000FF"/>
                </a:solidFill>
              </a:rPr>
              <a:t>)))*delta(</a:t>
            </a:r>
            <a:r>
              <a:rPr lang="en-US" altLang="ko-KR" sz="1000" dirty="0" err="1">
                <a:solidFill>
                  <a:srgbClr val="0000FF"/>
                </a:solidFill>
              </a:rPr>
              <a:t>t123</a:t>
            </a:r>
            <a:r>
              <a:rPr lang="en-US" altLang="ko-KR" sz="1000" dirty="0">
                <a:solidFill>
                  <a:srgbClr val="0000FF"/>
                </a:solidFill>
              </a:rPr>
              <a:t>,'</a:t>
            </a:r>
            <a:r>
              <a:rPr lang="en-US" altLang="ko-KR" sz="1000" dirty="0" err="1">
                <a:solidFill>
                  <a:srgbClr val="0000FF"/>
                </a:solidFill>
              </a:rPr>
              <a:t>totalCap</a:t>
            </a:r>
            <a:r>
              <a:rPr lang="en-US" altLang="ko-KR" sz="1000" dirty="0">
                <a:solidFill>
                  <a:srgbClr val="0000FF"/>
                </a:solidFill>
              </a:rPr>
              <a:t>')</a:t>
            </a:r>
          </a:p>
          <a:p>
            <a:r>
              <a:rPr lang="en-US" altLang="ko-KR" sz="1000" dirty="0">
                <a:solidFill>
                  <a:srgbClr val="0000FF"/>
                </a:solidFill>
              </a:rPr>
              <a:t>            +sum(</a:t>
            </a:r>
            <a:r>
              <a:rPr lang="en-US" altLang="ko-KR" sz="1000" dirty="0" err="1">
                <a:solidFill>
                  <a:srgbClr val="0000FF"/>
                </a:solidFill>
              </a:rPr>
              <a:t>d1</a:t>
            </a:r>
            <a:r>
              <a:rPr lang="en-US" altLang="ko-KR" sz="1000" dirty="0">
                <a:solidFill>
                  <a:srgbClr val="0000FF"/>
                </a:solidFill>
              </a:rPr>
              <a:t>, sum(</a:t>
            </a:r>
            <a:r>
              <a:rPr lang="en-US" altLang="ko-KR" sz="1000" dirty="0" err="1">
                <a:solidFill>
                  <a:srgbClr val="0000FF"/>
                </a:solidFill>
              </a:rPr>
              <a:t>past$S_d1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t123,d1,past</a:t>
            </a:r>
            <a:r>
              <a:rPr lang="en-US" altLang="ko-KR" sz="1000" dirty="0">
                <a:solidFill>
                  <a:srgbClr val="0000FF"/>
                </a:solidFill>
              </a:rPr>
              <a:t>), </a:t>
            </a:r>
            <a:r>
              <a:rPr lang="en-US" altLang="ko-KR" sz="1000" dirty="0" err="1">
                <a:solidFill>
                  <a:srgbClr val="0000FF"/>
                </a:solidFill>
              </a:rPr>
              <a:t>uc_t3_d1_param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t123,d1,past,t</a:t>
            </a:r>
            <a:r>
              <a:rPr lang="en-US" altLang="ko-KR" sz="1000" dirty="0">
                <a:solidFill>
                  <a:srgbClr val="0000FF"/>
                </a:solidFill>
              </a:rPr>
              <a:t>)*v(</a:t>
            </a:r>
            <a:r>
              <a:rPr lang="en-US" altLang="ko-KR" sz="1000" dirty="0" err="1">
                <a:solidFill>
                  <a:srgbClr val="0000FF"/>
                </a:solidFill>
              </a:rPr>
              <a:t>d1,t-past.val</a:t>
            </a:r>
            <a:r>
              <a:rPr lang="en-US" altLang="ko-KR" sz="1000" dirty="0">
                <a:solidFill>
                  <a:srgbClr val="0000FF"/>
                </a:solidFill>
              </a:rPr>
              <a:t>)))</a:t>
            </a:r>
          </a:p>
          <a:p>
            <a:r>
              <a:rPr lang="en-US" altLang="ko-KR" sz="1000" dirty="0">
                <a:solidFill>
                  <a:srgbClr val="0000FF"/>
                </a:solidFill>
              </a:rPr>
              <a:t>                        +sum(</a:t>
            </a:r>
            <a:r>
              <a:rPr lang="en-US" altLang="ko-KR" sz="1000" dirty="0" err="1">
                <a:solidFill>
                  <a:srgbClr val="0000FF"/>
                </a:solidFill>
              </a:rPr>
              <a:t>d2,uc_d2_param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t123,d2</a:t>
            </a:r>
            <a:r>
              <a:rPr lang="en-US" altLang="ko-KR" sz="1000" dirty="0">
                <a:solidFill>
                  <a:srgbClr val="0000FF"/>
                </a:solidFill>
              </a:rPr>
              <a:t>)*w(</a:t>
            </a:r>
            <a:r>
              <a:rPr lang="en-US" altLang="ko-KR" sz="1000" dirty="0" err="1">
                <a:solidFill>
                  <a:srgbClr val="0000FF"/>
                </a:solidFill>
              </a:rPr>
              <a:t>d2</a:t>
            </a:r>
            <a:r>
              <a:rPr lang="en-US" altLang="ko-KR" sz="1000" dirty="0">
                <a:solidFill>
                  <a:srgbClr val="0000FF"/>
                </a:solidFill>
              </a:rPr>
              <a:t>)) =g= </a:t>
            </a:r>
            <a:r>
              <a:rPr lang="en-US" altLang="ko-KR" sz="1000" dirty="0" err="1">
                <a:solidFill>
                  <a:srgbClr val="0000FF"/>
                </a:solidFill>
              </a:rPr>
              <a:t>RHS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t123,t</a:t>
            </a:r>
            <a:r>
              <a:rPr lang="en-US" altLang="ko-KR" sz="1000" dirty="0">
                <a:solidFill>
                  <a:srgbClr val="0000FF"/>
                </a:solidFill>
              </a:rPr>
              <a:t>);</a:t>
            </a:r>
          </a:p>
          <a:p>
            <a:endParaRPr lang="en-US" altLang="ko-KR" sz="1000" dirty="0">
              <a:solidFill>
                <a:srgbClr val="0000FF"/>
              </a:solidFill>
            </a:endParaRPr>
          </a:p>
          <a:p>
            <a:r>
              <a:rPr lang="en-US" altLang="ko-KR" sz="1000" dirty="0">
                <a:solidFill>
                  <a:srgbClr val="0000FF"/>
                </a:solidFill>
              </a:rPr>
              <a:t> </a:t>
            </a:r>
            <a:r>
              <a:rPr lang="en-US" altLang="ko-KR" sz="1000" dirty="0" err="1">
                <a:solidFill>
                  <a:srgbClr val="0000FF"/>
                </a:solidFill>
              </a:rPr>
              <a:t>t3_eq_fix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t123,C_type,EQ1,t</a:t>
            </a:r>
            <a:r>
              <a:rPr lang="en-US" altLang="ko-KR" sz="1000" dirty="0">
                <a:solidFill>
                  <a:srgbClr val="0000FF"/>
                </a:solidFill>
              </a:rPr>
              <a:t>)$(</a:t>
            </a:r>
            <a:r>
              <a:rPr lang="en-US" altLang="ko-KR" sz="1000" dirty="0" err="1">
                <a:solidFill>
                  <a:srgbClr val="0000FF"/>
                </a:solidFill>
              </a:rPr>
              <a:t>uc_info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t123,C_type,EQ1</a:t>
            </a:r>
            <a:r>
              <a:rPr lang="en-US" altLang="ko-KR" sz="1000" dirty="0">
                <a:solidFill>
                  <a:srgbClr val="0000FF"/>
                </a:solidFill>
              </a:rPr>
              <a:t>) and </a:t>
            </a:r>
            <a:r>
              <a:rPr lang="en-US" altLang="ko-KR" sz="1000" dirty="0" err="1">
                <a:solidFill>
                  <a:srgbClr val="0000FF"/>
                </a:solidFill>
              </a:rPr>
              <a:t>sameas</a:t>
            </a:r>
            <a:r>
              <a:rPr lang="en-US" altLang="ko-KR" sz="1000" dirty="0">
                <a:solidFill>
                  <a:srgbClr val="0000FF"/>
                </a:solidFill>
              </a:rPr>
              <a:t>(C_type,'</a:t>
            </a:r>
            <a:r>
              <a:rPr lang="en-US" altLang="ko-KR" sz="1000" dirty="0" err="1">
                <a:solidFill>
                  <a:srgbClr val="0000FF"/>
                </a:solidFill>
              </a:rPr>
              <a:t>ts</a:t>
            </a:r>
            <a:r>
              <a:rPr lang="en-US" altLang="ko-KR" sz="1000" dirty="0">
                <a:solidFill>
                  <a:srgbClr val="0000FF"/>
                </a:solidFill>
              </a:rPr>
              <a:t>') and </a:t>
            </a:r>
            <a:r>
              <a:rPr lang="en-US" altLang="ko-KR" sz="1000" dirty="0" err="1">
                <a:solidFill>
                  <a:srgbClr val="0000FF"/>
                </a:solidFill>
              </a:rPr>
              <a:t>sameas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EQ1</a:t>
            </a:r>
            <a:r>
              <a:rPr lang="en-US" altLang="ko-KR" sz="1000" dirty="0">
                <a:solidFill>
                  <a:srgbClr val="0000FF"/>
                </a:solidFill>
              </a:rPr>
              <a:t>,'</a:t>
            </a:r>
            <a:r>
              <a:rPr lang="en-US" altLang="ko-KR" sz="1000" dirty="0" err="1">
                <a:solidFill>
                  <a:srgbClr val="0000FF"/>
                </a:solidFill>
              </a:rPr>
              <a:t>eq</a:t>
            </a:r>
            <a:r>
              <a:rPr lang="en-US" altLang="ko-KR" sz="1000" dirty="0">
                <a:solidFill>
                  <a:srgbClr val="0000FF"/>
                </a:solidFill>
              </a:rPr>
              <a:t>') and </a:t>
            </a:r>
            <a:r>
              <a:rPr lang="en-US" altLang="ko-KR" sz="1000" dirty="0" err="1">
                <a:solidFill>
                  <a:srgbClr val="0000FF"/>
                </a:solidFill>
              </a:rPr>
              <a:t>fix_year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t123,t</a:t>
            </a:r>
            <a:r>
              <a:rPr lang="en-US" altLang="ko-KR" sz="1000" dirty="0">
                <a:solidFill>
                  <a:srgbClr val="0000FF"/>
                </a:solidFill>
              </a:rPr>
              <a:t>))..</a:t>
            </a:r>
          </a:p>
          <a:p>
            <a:r>
              <a:rPr lang="en-US" altLang="ko-KR" sz="1000" dirty="0">
                <a:solidFill>
                  <a:srgbClr val="0000FF"/>
                </a:solidFill>
              </a:rPr>
              <a:t> </a:t>
            </a:r>
            <a:r>
              <a:rPr lang="en-US" altLang="ko-KR" sz="1000" dirty="0" err="1">
                <a:solidFill>
                  <a:srgbClr val="0000FF"/>
                </a:solidFill>
              </a:rPr>
              <a:t>t3_eq_ts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t123,C_type,EQ1,t</a:t>
            </a:r>
            <a:r>
              <a:rPr lang="en-US" altLang="ko-KR" sz="1000" dirty="0">
                <a:solidFill>
                  <a:srgbClr val="0000FF"/>
                </a:solidFill>
              </a:rPr>
              <a:t>)$(</a:t>
            </a:r>
            <a:r>
              <a:rPr lang="en-US" altLang="ko-KR" sz="1000" dirty="0" err="1">
                <a:solidFill>
                  <a:srgbClr val="0000FF"/>
                </a:solidFill>
              </a:rPr>
              <a:t>uc_info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t123,C_type,EQ1</a:t>
            </a:r>
            <a:r>
              <a:rPr lang="en-US" altLang="ko-KR" sz="1000" dirty="0">
                <a:solidFill>
                  <a:srgbClr val="0000FF"/>
                </a:solidFill>
              </a:rPr>
              <a:t>) and </a:t>
            </a:r>
            <a:r>
              <a:rPr lang="en-US" altLang="ko-KR" sz="1000" dirty="0" err="1">
                <a:solidFill>
                  <a:srgbClr val="0000FF"/>
                </a:solidFill>
              </a:rPr>
              <a:t>sameas</a:t>
            </a:r>
            <a:r>
              <a:rPr lang="en-US" altLang="ko-KR" sz="1000" dirty="0">
                <a:solidFill>
                  <a:srgbClr val="0000FF"/>
                </a:solidFill>
              </a:rPr>
              <a:t>(C_type,'</a:t>
            </a:r>
            <a:r>
              <a:rPr lang="en-US" altLang="ko-KR" sz="1000" dirty="0" err="1">
                <a:solidFill>
                  <a:srgbClr val="0000FF"/>
                </a:solidFill>
              </a:rPr>
              <a:t>ts</a:t>
            </a:r>
            <a:r>
              <a:rPr lang="en-US" altLang="ko-KR" sz="1000" dirty="0">
                <a:solidFill>
                  <a:srgbClr val="0000FF"/>
                </a:solidFill>
              </a:rPr>
              <a:t>') and </a:t>
            </a:r>
            <a:r>
              <a:rPr lang="en-US" altLang="ko-KR" sz="1000" dirty="0" err="1">
                <a:solidFill>
                  <a:srgbClr val="0000FF"/>
                </a:solidFill>
              </a:rPr>
              <a:t>sameas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EQ1</a:t>
            </a:r>
            <a:r>
              <a:rPr lang="en-US" altLang="ko-KR" sz="1000" dirty="0">
                <a:solidFill>
                  <a:srgbClr val="0000FF"/>
                </a:solidFill>
              </a:rPr>
              <a:t>,'</a:t>
            </a:r>
            <a:r>
              <a:rPr lang="en-US" altLang="ko-KR" sz="1000" dirty="0" err="1">
                <a:solidFill>
                  <a:srgbClr val="0000FF"/>
                </a:solidFill>
              </a:rPr>
              <a:t>eq</a:t>
            </a:r>
            <a:r>
              <a:rPr lang="en-US" altLang="ko-KR" sz="1000" dirty="0">
                <a:solidFill>
                  <a:srgbClr val="0000FF"/>
                </a:solidFill>
              </a:rPr>
              <a:t>') and not </a:t>
            </a:r>
            <a:r>
              <a:rPr lang="en-US" altLang="ko-KR" sz="1000" dirty="0" err="1">
                <a:solidFill>
                  <a:srgbClr val="0000FF"/>
                </a:solidFill>
              </a:rPr>
              <a:t>fix_year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t123,t</a:t>
            </a:r>
            <a:r>
              <a:rPr lang="en-US" altLang="ko-KR" sz="1000" dirty="0">
                <a:solidFill>
                  <a:srgbClr val="0000FF"/>
                </a:solidFill>
              </a:rPr>
              <a:t>))..</a:t>
            </a:r>
          </a:p>
          <a:p>
            <a:r>
              <a:rPr lang="en-US" altLang="ko-KR" sz="1000" dirty="0">
                <a:solidFill>
                  <a:srgbClr val="0000FF"/>
                </a:solidFill>
              </a:rPr>
              <a:t> </a:t>
            </a:r>
            <a:r>
              <a:rPr lang="en-US" altLang="ko-KR" sz="1000" dirty="0" err="1">
                <a:solidFill>
                  <a:srgbClr val="0000FF"/>
                </a:solidFill>
              </a:rPr>
              <a:t>t3_leq_fix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t123,C_type,EQ1,t</a:t>
            </a:r>
            <a:r>
              <a:rPr lang="en-US" altLang="ko-KR" sz="1000" dirty="0">
                <a:solidFill>
                  <a:srgbClr val="0000FF"/>
                </a:solidFill>
              </a:rPr>
              <a:t>)$(</a:t>
            </a:r>
            <a:r>
              <a:rPr lang="en-US" altLang="ko-KR" sz="1000" dirty="0" err="1">
                <a:solidFill>
                  <a:srgbClr val="0000FF"/>
                </a:solidFill>
              </a:rPr>
              <a:t>uc_info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t123,C_type,EQ1</a:t>
            </a:r>
            <a:r>
              <a:rPr lang="en-US" altLang="ko-KR" sz="1000" dirty="0">
                <a:solidFill>
                  <a:srgbClr val="0000FF"/>
                </a:solidFill>
              </a:rPr>
              <a:t>) and </a:t>
            </a:r>
            <a:r>
              <a:rPr lang="en-US" altLang="ko-KR" sz="1000" dirty="0" err="1">
                <a:solidFill>
                  <a:srgbClr val="0000FF"/>
                </a:solidFill>
              </a:rPr>
              <a:t>sameas</a:t>
            </a:r>
            <a:r>
              <a:rPr lang="en-US" altLang="ko-KR" sz="1000" dirty="0">
                <a:solidFill>
                  <a:srgbClr val="0000FF"/>
                </a:solidFill>
              </a:rPr>
              <a:t>(C_type,'</a:t>
            </a:r>
            <a:r>
              <a:rPr lang="en-US" altLang="ko-KR" sz="1000" dirty="0" err="1">
                <a:solidFill>
                  <a:srgbClr val="0000FF"/>
                </a:solidFill>
              </a:rPr>
              <a:t>ts</a:t>
            </a:r>
            <a:r>
              <a:rPr lang="en-US" altLang="ko-KR" sz="1000" dirty="0">
                <a:solidFill>
                  <a:srgbClr val="0000FF"/>
                </a:solidFill>
              </a:rPr>
              <a:t>') and </a:t>
            </a:r>
            <a:r>
              <a:rPr lang="en-US" altLang="ko-KR" sz="1000" dirty="0" err="1">
                <a:solidFill>
                  <a:srgbClr val="0000FF"/>
                </a:solidFill>
              </a:rPr>
              <a:t>sameas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EQ1</a:t>
            </a:r>
            <a:r>
              <a:rPr lang="en-US" altLang="ko-KR" sz="1000" dirty="0">
                <a:solidFill>
                  <a:srgbClr val="0000FF"/>
                </a:solidFill>
              </a:rPr>
              <a:t>,‘</a:t>
            </a:r>
            <a:r>
              <a:rPr lang="en-US" altLang="ko-KR" sz="1000" dirty="0" err="1">
                <a:solidFill>
                  <a:srgbClr val="0000FF"/>
                </a:solidFill>
              </a:rPr>
              <a:t>leq</a:t>
            </a:r>
            <a:r>
              <a:rPr lang="en-US" altLang="ko-KR" sz="1000" dirty="0">
                <a:solidFill>
                  <a:srgbClr val="0000FF"/>
                </a:solidFill>
              </a:rPr>
              <a:t>') and </a:t>
            </a:r>
            <a:r>
              <a:rPr lang="en-US" altLang="ko-KR" sz="1000" dirty="0" err="1">
                <a:solidFill>
                  <a:srgbClr val="0000FF"/>
                </a:solidFill>
              </a:rPr>
              <a:t>fix_year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t123,t</a:t>
            </a:r>
            <a:r>
              <a:rPr lang="en-US" altLang="ko-KR" sz="1000" dirty="0">
                <a:solidFill>
                  <a:srgbClr val="0000FF"/>
                </a:solidFill>
              </a:rPr>
              <a:t>))..</a:t>
            </a:r>
          </a:p>
          <a:p>
            <a:r>
              <a:rPr lang="en-US" altLang="ko-KR" sz="1000" dirty="0">
                <a:solidFill>
                  <a:srgbClr val="0000FF"/>
                </a:solidFill>
              </a:rPr>
              <a:t> </a:t>
            </a:r>
            <a:r>
              <a:rPr lang="en-US" altLang="ko-KR" sz="1000" dirty="0" err="1">
                <a:solidFill>
                  <a:srgbClr val="0000FF"/>
                </a:solidFill>
              </a:rPr>
              <a:t>t3_leq_ts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t123,C_type,EQ1,t</a:t>
            </a:r>
            <a:r>
              <a:rPr lang="en-US" altLang="ko-KR" sz="1000" dirty="0">
                <a:solidFill>
                  <a:srgbClr val="0000FF"/>
                </a:solidFill>
              </a:rPr>
              <a:t>)$(</a:t>
            </a:r>
            <a:r>
              <a:rPr lang="en-US" altLang="ko-KR" sz="1000" dirty="0" err="1">
                <a:solidFill>
                  <a:srgbClr val="0000FF"/>
                </a:solidFill>
              </a:rPr>
              <a:t>uc_info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t123,C_type,EQ1</a:t>
            </a:r>
            <a:r>
              <a:rPr lang="en-US" altLang="ko-KR" sz="1000" dirty="0">
                <a:solidFill>
                  <a:srgbClr val="0000FF"/>
                </a:solidFill>
              </a:rPr>
              <a:t>) and </a:t>
            </a:r>
            <a:r>
              <a:rPr lang="en-US" altLang="ko-KR" sz="1000" dirty="0" err="1">
                <a:solidFill>
                  <a:srgbClr val="0000FF"/>
                </a:solidFill>
              </a:rPr>
              <a:t>sameas</a:t>
            </a:r>
            <a:r>
              <a:rPr lang="en-US" altLang="ko-KR" sz="1000" dirty="0">
                <a:solidFill>
                  <a:srgbClr val="0000FF"/>
                </a:solidFill>
              </a:rPr>
              <a:t>(C_type,'</a:t>
            </a:r>
            <a:r>
              <a:rPr lang="en-US" altLang="ko-KR" sz="1000" dirty="0" err="1">
                <a:solidFill>
                  <a:srgbClr val="0000FF"/>
                </a:solidFill>
              </a:rPr>
              <a:t>ts</a:t>
            </a:r>
            <a:r>
              <a:rPr lang="en-US" altLang="ko-KR" sz="1000" dirty="0">
                <a:solidFill>
                  <a:srgbClr val="0000FF"/>
                </a:solidFill>
              </a:rPr>
              <a:t>') and </a:t>
            </a:r>
            <a:r>
              <a:rPr lang="en-US" altLang="ko-KR" sz="1000" dirty="0" err="1">
                <a:solidFill>
                  <a:srgbClr val="0000FF"/>
                </a:solidFill>
              </a:rPr>
              <a:t>sameas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EQ1</a:t>
            </a:r>
            <a:r>
              <a:rPr lang="en-US" altLang="ko-KR" sz="1000" dirty="0">
                <a:solidFill>
                  <a:srgbClr val="0000FF"/>
                </a:solidFill>
              </a:rPr>
              <a:t>,‘</a:t>
            </a:r>
            <a:r>
              <a:rPr lang="en-US" altLang="ko-KR" sz="1000" dirty="0" err="1">
                <a:solidFill>
                  <a:srgbClr val="0000FF"/>
                </a:solidFill>
              </a:rPr>
              <a:t>leq</a:t>
            </a:r>
            <a:r>
              <a:rPr lang="en-US" altLang="ko-KR" sz="1000" dirty="0">
                <a:solidFill>
                  <a:srgbClr val="0000FF"/>
                </a:solidFill>
              </a:rPr>
              <a:t>') and not </a:t>
            </a:r>
            <a:r>
              <a:rPr lang="en-US" altLang="ko-KR" sz="1000" dirty="0" err="1">
                <a:solidFill>
                  <a:srgbClr val="0000FF"/>
                </a:solidFill>
              </a:rPr>
              <a:t>fix_year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t123,t</a:t>
            </a:r>
            <a:r>
              <a:rPr lang="en-US" altLang="ko-KR" sz="1000" dirty="0">
                <a:solidFill>
                  <a:srgbClr val="0000FF"/>
                </a:solidFill>
              </a:rPr>
              <a:t>))..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32679" y="2979880"/>
            <a:ext cx="2740223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900" dirty="0" err="1">
                <a:solidFill>
                  <a:srgbClr val="FF33CC"/>
                </a:solidFill>
              </a:rPr>
              <a:t>Table</a:t>
            </a:r>
            <a:r>
              <a:rPr lang="ko-KR" altLang="en-US" sz="900" dirty="0">
                <a:solidFill>
                  <a:srgbClr val="FF33CC"/>
                </a:solidFill>
              </a:rPr>
              <a:t>           </a:t>
            </a:r>
            <a:r>
              <a:rPr lang="ko-KR" altLang="en-US" sz="900" dirty="0" err="1">
                <a:solidFill>
                  <a:srgbClr val="FF33CC"/>
                </a:solidFill>
              </a:rPr>
              <a:t>delta</a:t>
            </a:r>
            <a:r>
              <a:rPr lang="ko-KR" altLang="en-US" sz="900" dirty="0">
                <a:solidFill>
                  <a:srgbClr val="FF33CC"/>
                </a:solidFill>
              </a:rPr>
              <a:t>(</a:t>
            </a:r>
            <a:r>
              <a:rPr lang="ko-KR" altLang="en-US" sz="900" dirty="0" err="1">
                <a:solidFill>
                  <a:srgbClr val="FF33CC"/>
                </a:solidFill>
              </a:rPr>
              <a:t>t123</a:t>
            </a:r>
            <a:r>
              <a:rPr lang="ko-KR" altLang="en-US" sz="900" dirty="0">
                <a:solidFill>
                  <a:srgbClr val="FF33CC"/>
                </a:solidFill>
              </a:rPr>
              <a:t>, </a:t>
            </a:r>
            <a:r>
              <a:rPr lang="ko-KR" altLang="en-US" sz="900" dirty="0" err="1">
                <a:solidFill>
                  <a:srgbClr val="FF33CC"/>
                </a:solidFill>
              </a:rPr>
              <a:t>V_type</a:t>
            </a:r>
            <a:r>
              <a:rPr lang="ko-KR" altLang="en-US" sz="900" dirty="0">
                <a:solidFill>
                  <a:srgbClr val="FF33CC"/>
                </a:solidFill>
              </a:rPr>
              <a:t>)</a:t>
            </a:r>
          </a:p>
          <a:p>
            <a:r>
              <a:rPr lang="ko-KR" altLang="en-US" sz="900" dirty="0">
                <a:solidFill>
                  <a:srgbClr val="FF33CC"/>
                </a:solidFill>
              </a:rPr>
              <a:t>                </a:t>
            </a:r>
            <a:r>
              <a:rPr lang="ko-KR" altLang="en-US" sz="900" dirty="0" err="1">
                <a:solidFill>
                  <a:srgbClr val="FF33CC"/>
                </a:solidFill>
              </a:rPr>
              <a:t>actInp</a:t>
            </a:r>
            <a:r>
              <a:rPr lang="ko-KR" altLang="en-US" sz="900" dirty="0">
                <a:solidFill>
                  <a:srgbClr val="FF33CC"/>
                </a:solidFill>
              </a:rPr>
              <a:t>     </a:t>
            </a:r>
            <a:r>
              <a:rPr lang="ko-KR" altLang="en-US" sz="900" dirty="0" err="1">
                <a:solidFill>
                  <a:srgbClr val="FF33CC"/>
                </a:solidFill>
              </a:rPr>
              <a:t>actOut</a:t>
            </a:r>
            <a:r>
              <a:rPr lang="ko-KR" altLang="en-US" sz="900" dirty="0">
                <a:solidFill>
                  <a:srgbClr val="FF33CC"/>
                </a:solidFill>
              </a:rPr>
              <a:t>      </a:t>
            </a:r>
            <a:r>
              <a:rPr lang="ko-KR" altLang="en-US" sz="900" dirty="0" err="1">
                <a:solidFill>
                  <a:srgbClr val="FF33CC"/>
                </a:solidFill>
              </a:rPr>
              <a:t>newCap</a:t>
            </a:r>
            <a:r>
              <a:rPr lang="ko-KR" altLang="en-US" sz="900" dirty="0">
                <a:solidFill>
                  <a:srgbClr val="FF33CC"/>
                </a:solidFill>
              </a:rPr>
              <a:t>    </a:t>
            </a:r>
            <a:r>
              <a:rPr lang="ko-KR" altLang="en-US" sz="900" dirty="0" err="1">
                <a:solidFill>
                  <a:srgbClr val="FF33CC"/>
                </a:solidFill>
              </a:rPr>
              <a:t>totalCap</a:t>
            </a:r>
            <a:endParaRPr lang="ko-KR" altLang="en-US" sz="900" dirty="0">
              <a:solidFill>
                <a:srgbClr val="FF33CC"/>
              </a:solidFill>
            </a:endParaRPr>
          </a:p>
          <a:p>
            <a:r>
              <a:rPr lang="en-US" altLang="ko-KR" sz="900" dirty="0">
                <a:solidFill>
                  <a:srgbClr val="FF33CC"/>
                </a:solidFill>
              </a:rPr>
              <a:t>       5</a:t>
            </a:r>
            <a:r>
              <a:rPr lang="ko-KR" altLang="en-US" sz="900" dirty="0">
                <a:solidFill>
                  <a:srgbClr val="FF33CC"/>
                </a:solidFill>
              </a:rPr>
              <a:t>              0              0              1              0</a:t>
            </a:r>
          </a:p>
        </p:txBody>
      </p:sp>
    </p:spTree>
    <p:extLst>
      <p:ext uri="{BB962C8B-B14F-4D97-AF65-F5344CB8AC3E}">
        <p14:creationId xmlns:p14="http://schemas.microsoft.com/office/powerpoint/2010/main" val="4083384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49</a:t>
            </a:fld>
            <a:endParaRPr lang="en-US" altLang="ko-KR"/>
          </a:p>
        </p:txBody>
      </p:sp>
      <p:sp>
        <p:nvSpPr>
          <p:cNvPr id="6" name="제목 4"/>
          <p:cNvSpPr txBox="1">
            <a:spLocks/>
          </p:cNvSpPr>
          <p:nvPr/>
        </p:nvSpPr>
        <p:spPr bwMode="auto">
          <a:xfrm>
            <a:off x="689610" y="727023"/>
            <a:ext cx="6753225" cy="780160"/>
          </a:xfrm>
          <a:prstGeom prst="rect">
            <a:avLst/>
          </a:prstGeom>
          <a:solidFill>
            <a:srgbClr val="003366"/>
          </a:solidFill>
          <a:ln w="9525">
            <a:noFill/>
            <a:miter lim="800000"/>
            <a:headEnd/>
            <a:tailEnd/>
          </a:ln>
        </p:spPr>
        <p:txBody>
          <a:bodyPr vert="horz" wrap="square" lIns="19800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2.2 Excel </a:t>
            </a:r>
            <a:r>
              <a:rPr kumimoji="0" lang="en-US" altLang="ko-KR" sz="2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BufEEE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5876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 Box 8"/>
          <p:cNvSpPr txBox="1">
            <a:spLocks noChangeArrowheads="1"/>
          </p:cNvSpPr>
          <p:nvPr/>
        </p:nvSpPr>
        <p:spPr bwMode="auto">
          <a:xfrm>
            <a:off x="1595970" y="1602229"/>
            <a:ext cx="863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>
                <a:solidFill>
                  <a:srgbClr val="000000"/>
                </a:solidFill>
                <a:ea typeface="굴림" charset="-127"/>
              </a:rPr>
              <a:t>car energy </a:t>
            </a:r>
          </a:p>
        </p:txBody>
      </p:sp>
      <p:sp>
        <p:nvSpPr>
          <p:cNvPr id="57" name="Text Box 136"/>
          <p:cNvSpPr txBox="1">
            <a:spLocks noChangeArrowheads="1"/>
          </p:cNvSpPr>
          <p:nvPr/>
        </p:nvSpPr>
        <p:spPr bwMode="auto">
          <a:xfrm>
            <a:off x="1667408" y="1805429"/>
            <a:ext cx="52770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oil(1)</a:t>
            </a:r>
          </a:p>
        </p:txBody>
      </p:sp>
      <p:sp>
        <p:nvSpPr>
          <p:cNvPr id="59" name="Text Box 136"/>
          <p:cNvSpPr txBox="1">
            <a:spLocks noChangeArrowheads="1"/>
          </p:cNvSpPr>
          <p:nvPr/>
        </p:nvSpPr>
        <p:spPr bwMode="auto">
          <a:xfrm>
            <a:off x="2099208" y="2126848"/>
            <a:ext cx="98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kern="0" dirty="0">
                <a:solidFill>
                  <a:srgbClr val="000000"/>
                </a:solidFill>
              </a:rPr>
              <a:t>electricity(3)</a:t>
            </a:r>
          </a:p>
        </p:txBody>
      </p:sp>
      <p:sp>
        <p:nvSpPr>
          <p:cNvPr id="63" name="Text Box 136"/>
          <p:cNvSpPr txBox="1">
            <a:spLocks noChangeArrowheads="1"/>
          </p:cNvSpPr>
          <p:nvPr/>
        </p:nvSpPr>
        <p:spPr bwMode="auto">
          <a:xfrm>
            <a:off x="1883308" y="1940409"/>
            <a:ext cx="10550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kern="0" dirty="0">
                <a:solidFill>
                  <a:srgbClr val="000000"/>
                </a:solidFill>
              </a:rPr>
              <a:t>bio ethanol(2)</a:t>
            </a:r>
          </a:p>
        </p:txBody>
      </p:sp>
      <p:sp>
        <p:nvSpPr>
          <p:cNvPr id="66" name="Line 223"/>
          <p:cNvSpPr>
            <a:spLocks noChangeShapeType="1"/>
          </p:cNvSpPr>
          <p:nvPr/>
        </p:nvSpPr>
        <p:spPr bwMode="auto">
          <a:xfrm>
            <a:off x="1413408" y="2977003"/>
            <a:ext cx="466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67" name="Line 224"/>
          <p:cNvSpPr>
            <a:spLocks noChangeShapeType="1"/>
          </p:cNvSpPr>
          <p:nvPr/>
        </p:nvSpPr>
        <p:spPr bwMode="auto">
          <a:xfrm flipV="1">
            <a:off x="1408646" y="4457128"/>
            <a:ext cx="90963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68" name="Line 226"/>
          <p:cNvSpPr>
            <a:spLocks noChangeShapeType="1"/>
          </p:cNvSpPr>
          <p:nvPr/>
        </p:nvSpPr>
        <p:spPr bwMode="auto">
          <a:xfrm>
            <a:off x="2103970" y="4237549"/>
            <a:ext cx="1001096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69" name="Text Box 8"/>
          <p:cNvSpPr txBox="1">
            <a:spLocks noChangeArrowheads="1"/>
          </p:cNvSpPr>
          <p:nvPr/>
        </p:nvSpPr>
        <p:spPr bwMode="auto">
          <a:xfrm>
            <a:off x="1595970" y="1602229"/>
            <a:ext cx="863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>
                <a:solidFill>
                  <a:srgbClr val="000000"/>
                </a:solidFill>
                <a:ea typeface="굴림" charset="-127"/>
              </a:rPr>
              <a:t>car energy </a:t>
            </a:r>
          </a:p>
        </p:txBody>
      </p:sp>
      <p:sp>
        <p:nvSpPr>
          <p:cNvPr id="72" name="Text Box 8"/>
          <p:cNvSpPr txBox="1">
            <a:spLocks noChangeArrowheads="1"/>
          </p:cNvSpPr>
          <p:nvPr/>
        </p:nvSpPr>
        <p:spPr bwMode="auto">
          <a:xfrm>
            <a:off x="4222750" y="1599054"/>
            <a:ext cx="11604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>
                <a:solidFill>
                  <a:srgbClr val="000000"/>
                </a:solidFill>
                <a:ea typeface="굴림" charset="-127"/>
              </a:rPr>
              <a:t>blended energy </a:t>
            </a:r>
          </a:p>
        </p:txBody>
      </p:sp>
      <p:sp>
        <p:nvSpPr>
          <p:cNvPr id="73" name="Text Box 136"/>
          <p:cNvSpPr txBox="1">
            <a:spLocks noChangeArrowheads="1"/>
          </p:cNvSpPr>
          <p:nvPr/>
        </p:nvSpPr>
        <p:spPr bwMode="auto">
          <a:xfrm>
            <a:off x="4179888" y="1792729"/>
            <a:ext cx="165622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dirty="0" err="1">
                <a:solidFill>
                  <a:srgbClr val="000000"/>
                </a:solidFill>
                <a:ea typeface="굴림" charset="-127"/>
              </a:rPr>
              <a:t>gasoline+bio</a:t>
            </a:r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 ethanol(4)</a:t>
            </a:r>
          </a:p>
        </p:txBody>
      </p:sp>
      <p:sp>
        <p:nvSpPr>
          <p:cNvPr id="74" name="Line 233"/>
          <p:cNvSpPr>
            <a:spLocks noChangeShapeType="1"/>
          </p:cNvSpPr>
          <p:nvPr/>
        </p:nvSpPr>
        <p:spPr bwMode="auto">
          <a:xfrm>
            <a:off x="3943132" y="4120283"/>
            <a:ext cx="73840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75" name="Line 236"/>
          <p:cNvSpPr>
            <a:spLocks noChangeShapeType="1"/>
          </p:cNvSpPr>
          <p:nvPr/>
        </p:nvSpPr>
        <p:spPr bwMode="auto">
          <a:xfrm>
            <a:off x="4681537" y="2462865"/>
            <a:ext cx="8572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78" name="Line 237"/>
          <p:cNvSpPr>
            <a:spLocks noChangeShapeType="1"/>
          </p:cNvSpPr>
          <p:nvPr/>
        </p:nvSpPr>
        <p:spPr bwMode="auto">
          <a:xfrm>
            <a:off x="4687139" y="3330685"/>
            <a:ext cx="847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80" name="Text Box 8"/>
          <p:cNvSpPr txBox="1">
            <a:spLocks noChangeArrowheads="1"/>
          </p:cNvSpPr>
          <p:nvPr/>
        </p:nvSpPr>
        <p:spPr bwMode="auto">
          <a:xfrm>
            <a:off x="4222750" y="1599054"/>
            <a:ext cx="11604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>
                <a:solidFill>
                  <a:srgbClr val="000000"/>
                </a:solidFill>
                <a:ea typeface="굴림" charset="-127"/>
              </a:rPr>
              <a:t>blended energy </a:t>
            </a:r>
          </a:p>
        </p:txBody>
      </p:sp>
      <p:sp>
        <p:nvSpPr>
          <p:cNvPr id="84" name="Line 243"/>
          <p:cNvSpPr>
            <a:spLocks noChangeShapeType="1"/>
          </p:cNvSpPr>
          <p:nvPr/>
        </p:nvSpPr>
        <p:spPr bwMode="auto">
          <a:xfrm>
            <a:off x="7352557" y="2143566"/>
            <a:ext cx="0" cy="287216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85" name="Line 246"/>
          <p:cNvSpPr>
            <a:spLocks noChangeShapeType="1"/>
          </p:cNvSpPr>
          <p:nvPr/>
        </p:nvSpPr>
        <p:spPr bwMode="auto">
          <a:xfrm>
            <a:off x="6584207" y="4572239"/>
            <a:ext cx="7715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86" name="Text Box 247"/>
          <p:cNvSpPr txBox="1">
            <a:spLocks noChangeArrowheads="1"/>
          </p:cNvSpPr>
          <p:nvPr/>
        </p:nvSpPr>
        <p:spPr bwMode="auto">
          <a:xfrm>
            <a:off x="1408752" y="2761104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87" name="Text Box 248"/>
          <p:cNvSpPr txBox="1">
            <a:spLocks noChangeArrowheads="1"/>
          </p:cNvSpPr>
          <p:nvPr/>
        </p:nvSpPr>
        <p:spPr bwMode="auto">
          <a:xfrm>
            <a:off x="1377392" y="3446156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88" name="Text Box 249"/>
          <p:cNvSpPr txBox="1">
            <a:spLocks noChangeArrowheads="1"/>
          </p:cNvSpPr>
          <p:nvPr/>
        </p:nvSpPr>
        <p:spPr bwMode="auto">
          <a:xfrm>
            <a:off x="1399308" y="4220293"/>
            <a:ext cx="5008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1kWh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89" name="Text Box 252"/>
          <p:cNvSpPr txBox="1">
            <a:spLocks noChangeArrowheads="1"/>
          </p:cNvSpPr>
          <p:nvPr/>
        </p:nvSpPr>
        <p:spPr bwMode="auto">
          <a:xfrm>
            <a:off x="4026335" y="3936472"/>
            <a:ext cx="6703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10/9</a:t>
            </a:r>
          </a:p>
        </p:txBody>
      </p:sp>
      <p:sp>
        <p:nvSpPr>
          <p:cNvPr id="90" name="Text Box 253"/>
          <p:cNvSpPr txBox="1">
            <a:spLocks noChangeArrowheads="1"/>
          </p:cNvSpPr>
          <p:nvPr/>
        </p:nvSpPr>
        <p:spPr bwMode="auto">
          <a:xfrm>
            <a:off x="6533407" y="2181879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15km</a:t>
            </a:r>
          </a:p>
        </p:txBody>
      </p:sp>
      <p:sp>
        <p:nvSpPr>
          <p:cNvPr id="91" name="Line 257"/>
          <p:cNvSpPr>
            <a:spLocks noChangeShapeType="1"/>
          </p:cNvSpPr>
          <p:nvPr/>
        </p:nvSpPr>
        <p:spPr bwMode="auto">
          <a:xfrm flipV="1">
            <a:off x="1891246" y="3999838"/>
            <a:ext cx="1212561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92" name="Text Box 259"/>
          <p:cNvSpPr txBox="1">
            <a:spLocks noChangeArrowheads="1"/>
          </p:cNvSpPr>
          <p:nvPr/>
        </p:nvSpPr>
        <p:spPr bwMode="auto">
          <a:xfrm>
            <a:off x="4818255" y="3138175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94" name="Text Box 261"/>
          <p:cNvSpPr txBox="1">
            <a:spLocks noChangeArrowheads="1"/>
          </p:cNvSpPr>
          <p:nvPr/>
        </p:nvSpPr>
        <p:spPr bwMode="auto">
          <a:xfrm>
            <a:off x="4781814" y="4376795"/>
            <a:ext cx="5277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1KWh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95" name="Text Box 262"/>
          <p:cNvSpPr txBox="1">
            <a:spLocks noChangeArrowheads="1"/>
          </p:cNvSpPr>
          <p:nvPr/>
        </p:nvSpPr>
        <p:spPr bwMode="auto">
          <a:xfrm>
            <a:off x="4843915" y="2271609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96" name="Line 271"/>
          <p:cNvSpPr>
            <a:spLocks noChangeShapeType="1"/>
          </p:cNvSpPr>
          <p:nvPr/>
        </p:nvSpPr>
        <p:spPr bwMode="auto">
          <a:xfrm>
            <a:off x="1413407" y="3658040"/>
            <a:ext cx="685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97" name="Line 272"/>
          <p:cNvSpPr>
            <a:spLocks noChangeShapeType="1"/>
          </p:cNvSpPr>
          <p:nvPr/>
        </p:nvSpPr>
        <p:spPr bwMode="auto">
          <a:xfrm flipV="1">
            <a:off x="2333001" y="4600814"/>
            <a:ext cx="3215311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99" name="Text Box 274"/>
          <p:cNvSpPr txBox="1">
            <a:spLocks noChangeArrowheads="1"/>
          </p:cNvSpPr>
          <p:nvPr/>
        </p:nvSpPr>
        <p:spPr bwMode="auto">
          <a:xfrm>
            <a:off x="2428495" y="3780422"/>
            <a:ext cx="47310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02" name="Text Box 253"/>
          <p:cNvSpPr txBox="1">
            <a:spLocks noChangeArrowheads="1"/>
          </p:cNvSpPr>
          <p:nvPr/>
        </p:nvSpPr>
        <p:spPr bwMode="auto">
          <a:xfrm>
            <a:off x="6511182" y="4329729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10km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103" name="Line 271"/>
          <p:cNvSpPr>
            <a:spLocks noChangeShapeType="1"/>
          </p:cNvSpPr>
          <p:nvPr/>
        </p:nvSpPr>
        <p:spPr bwMode="auto">
          <a:xfrm>
            <a:off x="6596718" y="2453340"/>
            <a:ext cx="76044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0" name="Line 272"/>
          <p:cNvSpPr>
            <a:spLocks noChangeShapeType="1"/>
          </p:cNvSpPr>
          <p:nvPr/>
        </p:nvSpPr>
        <p:spPr bwMode="auto">
          <a:xfrm flipV="1">
            <a:off x="2324633" y="3552965"/>
            <a:ext cx="3209101" cy="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1" name="Text Box 260"/>
          <p:cNvSpPr txBox="1">
            <a:spLocks noChangeArrowheads="1"/>
          </p:cNvSpPr>
          <p:nvPr/>
        </p:nvSpPr>
        <p:spPr bwMode="auto">
          <a:xfrm>
            <a:off x="4781831" y="3363579"/>
            <a:ext cx="5277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3KWh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112" name="Line 237"/>
          <p:cNvSpPr>
            <a:spLocks noChangeShapeType="1"/>
          </p:cNvSpPr>
          <p:nvPr/>
        </p:nvSpPr>
        <p:spPr bwMode="auto">
          <a:xfrm>
            <a:off x="6585534" y="3424897"/>
            <a:ext cx="7715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3" name="Text Box 253"/>
          <p:cNvSpPr txBox="1">
            <a:spLocks noChangeArrowheads="1"/>
          </p:cNvSpPr>
          <p:nvPr/>
        </p:nvSpPr>
        <p:spPr bwMode="auto">
          <a:xfrm>
            <a:off x="6513903" y="3192736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50km</a:t>
            </a:r>
          </a:p>
        </p:txBody>
      </p:sp>
      <p:sp>
        <p:nvSpPr>
          <p:cNvPr id="106" name="Rectangle 7"/>
          <p:cNvSpPr>
            <a:spLocks noChangeArrowheads="1"/>
          </p:cNvSpPr>
          <p:nvPr/>
        </p:nvSpPr>
        <p:spPr bwMode="auto">
          <a:xfrm>
            <a:off x="5544673" y="3261623"/>
            <a:ext cx="1033871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  <a:ea typeface="굴림" charset="-127"/>
              </a:rPr>
              <a:t>  plug-in hybrid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542638" y="3261199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6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21" name="Rectangle 7"/>
          <p:cNvSpPr>
            <a:spLocks noChangeArrowheads="1"/>
          </p:cNvSpPr>
          <p:nvPr/>
        </p:nvSpPr>
        <p:spPr bwMode="auto">
          <a:xfrm>
            <a:off x="5541576" y="2264795"/>
            <a:ext cx="1050501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  <a:ea typeface="굴림" charset="-127"/>
              </a:rPr>
              <a:t>    </a:t>
            </a:r>
            <a:r>
              <a:rPr lang="en-US" altLang="ko-KR" sz="1000" kern="0" dirty="0">
                <a:solidFill>
                  <a:srgbClr val="000000"/>
                </a:solidFill>
              </a:rPr>
              <a:t>middle car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5542173" y="2264779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5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23" name="Rectangle 7"/>
          <p:cNvSpPr>
            <a:spLocks noChangeArrowheads="1"/>
          </p:cNvSpPr>
          <p:nvPr/>
        </p:nvSpPr>
        <p:spPr bwMode="auto">
          <a:xfrm>
            <a:off x="5537190" y="4392322"/>
            <a:ext cx="1054887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    electric car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537133" y="4389306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>
                <a:solidFill>
                  <a:srgbClr val="FF0000"/>
                </a:solidFill>
              </a:rPr>
              <a:t>7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5" name="Rectangle 7"/>
          <p:cNvSpPr>
            <a:spLocks noChangeArrowheads="1"/>
          </p:cNvSpPr>
          <p:nvPr/>
        </p:nvSpPr>
        <p:spPr bwMode="auto">
          <a:xfrm>
            <a:off x="3106527" y="3935900"/>
            <a:ext cx="828675" cy="361171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    BE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3105066" y="3936691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>
                <a:solidFill>
                  <a:srgbClr val="FF0000"/>
                </a:solidFill>
              </a:rPr>
              <a:t>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7" name="Rectangle 7"/>
          <p:cNvSpPr>
            <a:spLocks noChangeArrowheads="1"/>
          </p:cNvSpPr>
          <p:nvPr/>
        </p:nvSpPr>
        <p:spPr bwMode="auto">
          <a:xfrm>
            <a:off x="574598" y="4308883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electricity</a:t>
            </a: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carrier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4541" y="4305492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3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29" name="Rectangle 7"/>
          <p:cNvSpPr>
            <a:spLocks noChangeArrowheads="1"/>
          </p:cNvSpPr>
          <p:nvPr/>
        </p:nvSpPr>
        <p:spPr bwMode="auto">
          <a:xfrm>
            <a:off x="586377" y="3491702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indent="85725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bio ethanol</a:t>
            </a:r>
          </a:p>
          <a:p>
            <a:pPr indent="85725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carrier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586320" y="3487534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2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31" name="Rectangle 7"/>
          <p:cNvSpPr>
            <a:spLocks noChangeArrowheads="1"/>
          </p:cNvSpPr>
          <p:nvPr/>
        </p:nvSpPr>
        <p:spPr bwMode="auto">
          <a:xfrm>
            <a:off x="586377" y="2803281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indent="88900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oil carrier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586376" y="2799025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1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77" name="Line 243"/>
          <p:cNvSpPr>
            <a:spLocks noChangeShapeType="1"/>
          </p:cNvSpPr>
          <p:nvPr/>
        </p:nvSpPr>
        <p:spPr bwMode="auto">
          <a:xfrm>
            <a:off x="4681537" y="2088714"/>
            <a:ext cx="0" cy="287216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108" name="Line 243"/>
          <p:cNvSpPr>
            <a:spLocks noChangeShapeType="1"/>
          </p:cNvSpPr>
          <p:nvPr/>
        </p:nvSpPr>
        <p:spPr bwMode="auto">
          <a:xfrm flipH="1">
            <a:off x="2317488" y="2417026"/>
            <a:ext cx="0" cy="25438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109" name="Line 243"/>
          <p:cNvSpPr>
            <a:spLocks noChangeShapeType="1"/>
          </p:cNvSpPr>
          <p:nvPr/>
        </p:nvSpPr>
        <p:spPr bwMode="auto">
          <a:xfrm flipH="1">
            <a:off x="2103970" y="2181879"/>
            <a:ext cx="1364" cy="25438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4" name="Line 243"/>
          <p:cNvSpPr>
            <a:spLocks noChangeShapeType="1"/>
          </p:cNvSpPr>
          <p:nvPr/>
        </p:nvSpPr>
        <p:spPr bwMode="auto">
          <a:xfrm flipH="1">
            <a:off x="1891245" y="2036222"/>
            <a:ext cx="1364" cy="25438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70" name="Text Box 8"/>
          <p:cNvSpPr txBox="1">
            <a:spLocks noChangeArrowheads="1"/>
          </p:cNvSpPr>
          <p:nvPr/>
        </p:nvSpPr>
        <p:spPr bwMode="auto">
          <a:xfrm>
            <a:off x="572121" y="4891133"/>
            <a:ext cx="89845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>
                <a:solidFill>
                  <a:srgbClr val="000000"/>
                </a:solidFill>
                <a:ea typeface="굴림" charset="-127"/>
              </a:rPr>
              <a:t>energy tech</a:t>
            </a:r>
          </a:p>
        </p:txBody>
      </p:sp>
      <p:sp>
        <p:nvSpPr>
          <p:cNvPr id="71" name="Text Box 8"/>
          <p:cNvSpPr txBox="1">
            <a:spLocks noChangeArrowheads="1"/>
          </p:cNvSpPr>
          <p:nvPr/>
        </p:nvSpPr>
        <p:spPr bwMode="auto">
          <a:xfrm>
            <a:off x="3154537" y="4891133"/>
            <a:ext cx="94288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>
                <a:solidFill>
                  <a:srgbClr val="000000"/>
                </a:solidFill>
                <a:ea typeface="굴림" charset="-127"/>
              </a:rPr>
              <a:t>process tech</a:t>
            </a:r>
          </a:p>
        </p:txBody>
      </p:sp>
      <p:sp>
        <p:nvSpPr>
          <p:cNvPr id="81" name="Text Box 8"/>
          <p:cNvSpPr txBox="1">
            <a:spLocks noChangeArrowheads="1"/>
          </p:cNvSpPr>
          <p:nvPr/>
        </p:nvSpPr>
        <p:spPr bwMode="auto">
          <a:xfrm>
            <a:off x="5474732" y="4891133"/>
            <a:ext cx="9701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>
                <a:solidFill>
                  <a:srgbClr val="000000"/>
                </a:solidFill>
                <a:ea typeface="굴림" charset="-127"/>
              </a:rPr>
              <a:t>demand tech</a:t>
            </a: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RES example : normalization</a:t>
            </a:r>
            <a:endParaRPr lang="ko-KR" altLang="en-US" b="0" dirty="0"/>
          </a:p>
        </p:txBody>
      </p:sp>
      <p:sp>
        <p:nvSpPr>
          <p:cNvPr id="76" name="Text Box 274"/>
          <p:cNvSpPr txBox="1">
            <a:spLocks noChangeArrowheads="1"/>
          </p:cNvSpPr>
          <p:nvPr/>
        </p:nvSpPr>
        <p:spPr bwMode="auto">
          <a:xfrm>
            <a:off x="2445491" y="4045979"/>
            <a:ext cx="5154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10/81 </a:t>
            </a:r>
          </a:p>
        </p:txBody>
      </p:sp>
      <p:sp>
        <p:nvSpPr>
          <p:cNvPr id="62" name="Text Box 136"/>
          <p:cNvSpPr txBox="1">
            <a:spLocks noChangeArrowheads="1"/>
          </p:cNvSpPr>
          <p:nvPr/>
        </p:nvSpPr>
        <p:spPr bwMode="auto">
          <a:xfrm>
            <a:off x="792814" y="930223"/>
            <a:ext cx="25314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400" kern="0" dirty="0">
                <a:solidFill>
                  <a:srgbClr val="000000"/>
                </a:solidFill>
              </a:rPr>
              <a:t> Set main input parameter to 1</a:t>
            </a:r>
          </a:p>
        </p:txBody>
      </p:sp>
      <p:sp>
        <p:nvSpPr>
          <p:cNvPr id="79" name="Text Box 8"/>
          <p:cNvSpPr txBox="1">
            <a:spLocks noChangeArrowheads="1"/>
          </p:cNvSpPr>
          <p:nvPr/>
        </p:nvSpPr>
        <p:spPr bwMode="auto">
          <a:xfrm>
            <a:off x="6886626" y="1605368"/>
            <a:ext cx="9318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 dirty="0">
                <a:solidFill>
                  <a:srgbClr val="000000"/>
                </a:solidFill>
                <a:ea typeface="굴림" charset="-127"/>
              </a:rPr>
              <a:t>car demand </a:t>
            </a:r>
          </a:p>
        </p:txBody>
      </p:sp>
      <p:sp>
        <p:nvSpPr>
          <p:cNvPr id="93" name="Text Box 136"/>
          <p:cNvSpPr txBox="1">
            <a:spLocks noChangeArrowheads="1"/>
          </p:cNvSpPr>
          <p:nvPr/>
        </p:nvSpPr>
        <p:spPr bwMode="auto">
          <a:xfrm>
            <a:off x="6228643" y="1786753"/>
            <a:ext cx="169790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2,000 billion km/year(5)</a:t>
            </a:r>
          </a:p>
        </p:txBody>
      </p:sp>
    </p:spTree>
    <p:extLst>
      <p:ext uri="{BB962C8B-B14F-4D97-AF65-F5344CB8AC3E}">
        <p14:creationId xmlns:p14="http://schemas.microsoft.com/office/powerpoint/2010/main" val="29825736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34580B-38F6-46A0-86D6-69994A77B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Excel </a:t>
            </a:r>
            <a:r>
              <a:rPr lang="en-US" altLang="ko-KR" dirty="0" err="1"/>
              <a:t>BufEEE</a:t>
            </a:r>
            <a:r>
              <a:rPr lang="en-US" altLang="ko-KR" dirty="0"/>
              <a:t> :</a:t>
            </a:r>
            <a:r>
              <a:rPr lang="ko-KR" altLang="en-US" dirty="0"/>
              <a:t>입력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13C39C-1FD7-4522-AB0D-68B43A600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50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8529AB-0F6D-48E0-85EF-1103A0200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1773038"/>
            <a:ext cx="8058150" cy="428089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EBF7901-3B5F-4356-971A-69238D856476}"/>
              </a:ext>
            </a:extLst>
          </p:cNvPr>
          <p:cNvSpPr/>
          <p:nvPr/>
        </p:nvSpPr>
        <p:spPr>
          <a:xfrm>
            <a:off x="520700" y="1084217"/>
            <a:ext cx="20361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kern="0" dirty="0"/>
              <a:t>General </a:t>
            </a:r>
            <a:r>
              <a:rPr lang="ko-KR" altLang="en-US" kern="0" dirty="0"/>
              <a:t>입력 </a:t>
            </a:r>
            <a:endParaRPr lang="en-US" altLang="ko-KR" kern="0" dirty="0"/>
          </a:p>
          <a:p>
            <a:pPr marL="171450" indent="-171450">
              <a:buFontTx/>
              <a:buChar char="-"/>
            </a:pPr>
            <a:r>
              <a:rPr lang="en-US" altLang="ko-KR" kern="0" dirty="0"/>
              <a:t>Energy Levels/Forms </a:t>
            </a:r>
            <a:r>
              <a:rPr lang="ko-KR" altLang="en-US" kern="0" dirty="0"/>
              <a:t>입력</a:t>
            </a:r>
            <a:endParaRPr lang="en-US" altLang="ko-KR" kern="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8EB6AC-EC3F-4C92-AB62-0F20F6966AEF}"/>
              </a:ext>
            </a:extLst>
          </p:cNvPr>
          <p:cNvSpPr/>
          <p:nvPr/>
        </p:nvSpPr>
        <p:spPr>
          <a:xfrm>
            <a:off x="4400550" y="934453"/>
            <a:ext cx="39581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kern="0" dirty="0"/>
              <a:t>2 VBA functions</a:t>
            </a:r>
          </a:p>
          <a:p>
            <a:r>
              <a:rPr lang="en-US" altLang="ko-KR" kern="0" dirty="0"/>
              <a:t>     = </a:t>
            </a:r>
            <a:r>
              <a:rPr lang="en-US" altLang="ko-KR" kern="0" dirty="0" err="1"/>
              <a:t>rg</a:t>
            </a:r>
            <a:r>
              <a:rPr lang="en-US" altLang="ko-KR" kern="0" dirty="0"/>
              <a:t>(range)  </a:t>
            </a:r>
            <a:r>
              <a:rPr lang="en-US" altLang="ko-KR" kern="0" dirty="0">
                <a:sym typeface="Wingdings" panose="05000000000000000000" pitchFamily="2" charset="2"/>
              </a:rPr>
              <a:t>  returns range address</a:t>
            </a:r>
          </a:p>
          <a:p>
            <a:r>
              <a:rPr lang="en-US" altLang="ko-KR" kern="0" dirty="0">
                <a:sym typeface="Wingdings" panose="05000000000000000000" pitchFamily="2" charset="2"/>
              </a:rPr>
              <a:t>     =</a:t>
            </a:r>
            <a:r>
              <a:rPr lang="en-US" altLang="ko-KR" kern="0" dirty="0" err="1">
                <a:sym typeface="Wingdings" panose="05000000000000000000" pitchFamily="2" charset="2"/>
              </a:rPr>
              <a:t>io</a:t>
            </a:r>
            <a:r>
              <a:rPr lang="en-US" altLang="ko-KR" kern="0" dirty="0">
                <a:sym typeface="Wingdings" panose="05000000000000000000" pitchFamily="2" charset="2"/>
              </a:rPr>
              <a:t>(cell)</a:t>
            </a:r>
            <a:r>
              <a:rPr lang="ko-KR" altLang="en-US" kern="0" dirty="0">
                <a:sym typeface="Wingdings" panose="05000000000000000000" pitchFamily="2" charset="2"/>
              </a:rPr>
              <a:t> </a:t>
            </a:r>
            <a:r>
              <a:rPr lang="en-US" altLang="ko-KR" kern="0" dirty="0">
                <a:sym typeface="Wingdings" panose="05000000000000000000" pitchFamily="2" charset="2"/>
              </a:rPr>
              <a:t>  returns name(id) for energy form/technology</a:t>
            </a:r>
            <a:endParaRPr lang="en-US" altLang="ko-KR" kern="0" dirty="0"/>
          </a:p>
        </p:txBody>
      </p:sp>
    </p:spTree>
    <p:extLst>
      <p:ext uri="{BB962C8B-B14F-4D97-AF65-F5344CB8AC3E}">
        <p14:creationId xmlns:p14="http://schemas.microsoft.com/office/powerpoint/2010/main" val="28652349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C358F-6E8D-4666-B196-4B10E389F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Excel </a:t>
            </a:r>
            <a:r>
              <a:rPr lang="en-US" altLang="ko-KR" dirty="0" err="1"/>
              <a:t>BufEEE</a:t>
            </a:r>
            <a:r>
              <a:rPr lang="en-US" altLang="ko-KR" dirty="0"/>
              <a:t> :</a:t>
            </a:r>
            <a:r>
              <a:rPr lang="ko-KR" altLang="en-US" dirty="0"/>
              <a:t>입력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F6A02-C8D4-4E65-971D-FE962159E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51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372F28-916A-4D76-B0A8-3AA002C7A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2061"/>
            <a:ext cx="9906000" cy="281387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D49F962-2E73-4A8F-AE97-97BB8043F018}"/>
              </a:ext>
            </a:extLst>
          </p:cNvPr>
          <p:cNvSpPr/>
          <p:nvPr/>
        </p:nvSpPr>
        <p:spPr>
          <a:xfrm>
            <a:off x="704850" y="1019198"/>
            <a:ext cx="14414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kern="0" dirty="0"/>
              <a:t>Technology</a:t>
            </a:r>
            <a:r>
              <a:rPr lang="ko-KR" altLang="en-US" kern="0" dirty="0"/>
              <a:t> 입력</a:t>
            </a:r>
            <a:endParaRPr lang="en-US" altLang="ko-KR" kern="0" dirty="0"/>
          </a:p>
        </p:txBody>
      </p:sp>
    </p:spTree>
    <p:extLst>
      <p:ext uri="{BB962C8B-B14F-4D97-AF65-F5344CB8AC3E}">
        <p14:creationId xmlns:p14="http://schemas.microsoft.com/office/powerpoint/2010/main" val="5790399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15" y="1138376"/>
            <a:ext cx="4451296" cy="222718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Excel </a:t>
            </a:r>
            <a:r>
              <a:rPr lang="en-US" altLang="ko-KR" dirty="0" err="1"/>
              <a:t>BufEEE</a:t>
            </a:r>
            <a:r>
              <a:rPr lang="en-US" altLang="ko-KR" dirty="0"/>
              <a:t> UI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303506"/>
            <a:ext cx="4004666" cy="201053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98314" y="892154"/>
            <a:ext cx="1141380" cy="246221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prstClr val="black"/>
                </a:solidFill>
                <a:latin typeface="맑은 고딕"/>
                <a:ea typeface="맑은 고딕"/>
              </a:rPr>
              <a:t>RES sheet</a:t>
            </a:r>
            <a:endParaRPr kumimoji="0" lang="ko-KR" altLang="en-US" sz="1800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70315" y="1057285"/>
            <a:ext cx="1141380" cy="246221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 err="1">
                <a:solidFill>
                  <a:prstClr val="black"/>
                </a:solidFill>
                <a:latin typeface="맑은 고딕"/>
                <a:ea typeface="맑은 고딕"/>
              </a:rPr>
              <a:t>ts</a:t>
            </a:r>
            <a:r>
              <a:rPr kumimoji="0" lang="en-US" altLang="ko-KR" sz="1000" kern="0" dirty="0">
                <a:solidFill>
                  <a:prstClr val="black"/>
                </a:solidFill>
                <a:latin typeface="맑은 고딕"/>
                <a:ea typeface="맑은 고딕"/>
              </a:rPr>
              <a:t> sheet</a:t>
            </a:r>
            <a:endParaRPr kumimoji="0" lang="ko-KR" altLang="en-US" sz="1800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95591" y="4120833"/>
            <a:ext cx="1317578" cy="246221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prstClr val="black"/>
                </a:solidFill>
                <a:latin typeface="맑은 고딕"/>
                <a:ea typeface="맑은 고딕"/>
              </a:rPr>
              <a:t>Data(</a:t>
            </a:r>
            <a:r>
              <a:rPr kumimoji="0" lang="en-US" altLang="ko-KR" sz="1000" kern="0" dirty="0" err="1">
                <a:solidFill>
                  <a:prstClr val="black"/>
                </a:solidFill>
                <a:latin typeface="맑은 고딕"/>
                <a:ea typeface="맑은 고딕"/>
              </a:rPr>
              <a:t>tr_data.gms</a:t>
            </a:r>
            <a:r>
              <a:rPr kumimoji="0" lang="en-US" altLang="ko-KR" sz="1000" kern="0" dirty="0">
                <a:solidFill>
                  <a:prstClr val="black"/>
                </a:solidFill>
                <a:latin typeface="맑은 고딕"/>
                <a:ea typeface="맑은 고딕"/>
              </a:rPr>
              <a:t>)</a:t>
            </a:r>
            <a:endParaRPr kumimoji="0" lang="ko-KR" altLang="en-US" sz="1800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5591" y="4337441"/>
            <a:ext cx="2371162" cy="1631216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$</a:t>
            </a:r>
            <a:r>
              <a:rPr lang="en-US" altLang="ko-KR" sz="1000" kern="0" dirty="0" err="1">
                <a:latin typeface="Consolas" panose="020B0609020204030204" pitchFamily="49" charset="0"/>
              </a:rPr>
              <a:t>onempty</a:t>
            </a:r>
            <a:endParaRPr lang="en-US" altLang="ko-KR" sz="1000" kern="0" dirty="0"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000" kern="0" dirty="0"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Sets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     I   technologies   / 1*7/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     J   energy-forms   /1*5/ 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Parameters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     a(</a:t>
            </a:r>
            <a:r>
              <a:rPr lang="en-US" altLang="ko-KR" sz="1000" kern="0" dirty="0" err="1">
                <a:latin typeface="Consolas" panose="020B0609020204030204" pitchFamily="49" charset="0"/>
              </a:rPr>
              <a:t>i</a:t>
            </a:r>
            <a:r>
              <a:rPr lang="en-US" altLang="ko-KR" sz="1000" kern="0" dirty="0">
                <a:latin typeface="Consolas" panose="020B0609020204030204" pitchFamily="49" charset="0"/>
              </a:rPr>
              <a:t>)  /1 100, 2 110, .../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Tables d(</a:t>
            </a:r>
            <a:r>
              <a:rPr lang="en-US" altLang="ko-KR" sz="1000" kern="0" dirty="0" err="1">
                <a:latin typeface="Consolas" panose="020B0609020204030204" pitchFamily="49" charset="0"/>
              </a:rPr>
              <a:t>i,j</a:t>
            </a:r>
            <a:r>
              <a:rPr lang="en-US" altLang="ko-KR" sz="1000" kern="0" dirty="0">
                <a:latin typeface="Consolas" panose="020B0609020204030204" pitchFamily="49" charset="0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     ....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Scalar f /10/;</a:t>
            </a:r>
            <a:endParaRPr lang="ko-KR" altLang="en-US" sz="1000" kern="0" dirty="0"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1627763" y="1549727"/>
            <a:ext cx="2704288" cy="2571106"/>
          </a:xfrm>
          <a:prstGeom prst="straightConnector1">
            <a:avLst/>
          </a:prstGeom>
          <a:noFill/>
          <a:ln w="9525" cap="flat" cmpd="sng" algn="ctr">
            <a:solidFill>
              <a:srgbClr val="183883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6" name="직선 화살표 연결선 15"/>
          <p:cNvCxnSpPr>
            <a:endCxn id="15" idx="0"/>
          </p:cNvCxnSpPr>
          <p:nvPr/>
        </p:nvCxnSpPr>
        <p:spPr>
          <a:xfrm>
            <a:off x="3553838" y="1549727"/>
            <a:ext cx="2502942" cy="2142443"/>
          </a:xfrm>
          <a:prstGeom prst="straightConnector1">
            <a:avLst/>
          </a:prstGeom>
          <a:noFill/>
          <a:ln w="9525" cap="flat" cmpd="sng" algn="ctr">
            <a:solidFill>
              <a:srgbClr val="183883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20" name="직사각형 19"/>
          <p:cNvSpPr/>
          <p:nvPr/>
        </p:nvSpPr>
        <p:spPr>
          <a:xfrm>
            <a:off x="3728935" y="3450981"/>
            <a:ext cx="1141380" cy="246221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prstClr val="black"/>
                </a:solidFill>
                <a:latin typeface="맑은 고딕"/>
                <a:ea typeface="맑은 고딕"/>
              </a:rPr>
              <a:t>sol sheet</a:t>
            </a:r>
            <a:endParaRPr kumimoji="0" lang="ko-KR" altLang="en-US" sz="1800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925" y="3692170"/>
            <a:ext cx="4577709" cy="307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618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lpsolve</a:t>
            </a:r>
            <a:r>
              <a:rPr lang="en-US" altLang="ko-KR" dirty="0"/>
              <a:t> setup for EXCEL </a:t>
            </a:r>
            <a:r>
              <a:rPr lang="en-US" altLang="ko-KR" dirty="0" err="1"/>
              <a:t>vba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916369"/>
            <a:ext cx="8534400" cy="5712015"/>
          </a:xfrm>
        </p:spPr>
        <p:txBody>
          <a:bodyPr/>
          <a:lstStyle/>
          <a:p>
            <a:pPr latinLnBrk="1"/>
            <a:r>
              <a:rPr lang="ko-KR" altLang="en-US" dirty="0"/>
              <a:t>다음 </a:t>
            </a:r>
            <a:r>
              <a:rPr lang="en-US" altLang="ko-KR" dirty="0"/>
              <a:t>site</a:t>
            </a:r>
            <a:r>
              <a:rPr lang="ko-KR" altLang="en-US" dirty="0"/>
              <a:t>에서 </a:t>
            </a:r>
            <a:r>
              <a:rPr lang="en-US" altLang="ko-KR" dirty="0" err="1"/>
              <a:t>lpsolve</a:t>
            </a:r>
            <a:r>
              <a:rPr lang="en-US" altLang="ko-KR" dirty="0"/>
              <a:t> IDE</a:t>
            </a:r>
            <a:r>
              <a:rPr lang="ko-KR" altLang="en-US" dirty="0"/>
              <a:t>를 다운로드하여 설치하면</a:t>
            </a:r>
            <a:r>
              <a:rPr lang="en-US" altLang="ko-KR" dirty="0"/>
              <a:t>, </a:t>
            </a:r>
            <a:r>
              <a:rPr lang="ko-KR" altLang="en-US" dirty="0"/>
              <a:t>설치된 </a:t>
            </a:r>
            <a:r>
              <a:rPr lang="en-US" altLang="ko-KR" dirty="0"/>
              <a:t>folder</a:t>
            </a:r>
            <a:r>
              <a:rPr lang="ko-KR" altLang="en-US" dirty="0"/>
              <a:t>에 </a:t>
            </a:r>
            <a:r>
              <a:rPr lang="en-US" altLang="ko-KR" dirty="0"/>
              <a:t>lpsolve55.dll</a:t>
            </a:r>
            <a:r>
              <a:rPr lang="ko-KR" altLang="en-US" dirty="0"/>
              <a:t>이 있음</a:t>
            </a:r>
            <a:endParaRPr lang="en-US" altLang="ko-KR" dirty="0"/>
          </a:p>
          <a:p>
            <a:pPr lvl="1" latinLnBrk="1"/>
            <a:r>
              <a:rPr lang="en-US" altLang="ko-KR" dirty="0"/>
              <a:t>https://sourceforge.net/projects/lpsolve/files/latest/download?source=top3_dlp_t5</a:t>
            </a:r>
          </a:p>
          <a:p>
            <a:pPr lvl="1" latinLnBrk="1"/>
            <a:r>
              <a:rPr lang="ko-KR" altLang="en-US" dirty="0"/>
              <a:t>윈도우 </a:t>
            </a:r>
            <a:r>
              <a:rPr lang="en-US" altLang="ko-KR" dirty="0"/>
              <a:t>64bit</a:t>
            </a:r>
            <a:r>
              <a:rPr lang="ko-KR" altLang="en-US" dirty="0"/>
              <a:t>인 경우 </a:t>
            </a:r>
            <a:r>
              <a:rPr lang="en-US" altLang="ko-KR" dirty="0"/>
              <a:t>: c:\windows\SysWow64 </a:t>
            </a:r>
            <a:r>
              <a:rPr lang="ko-KR" altLang="en-US" dirty="0"/>
              <a:t>에 </a:t>
            </a:r>
            <a:r>
              <a:rPr lang="en-US" altLang="ko-KR" dirty="0"/>
              <a:t>lpsolve55.dll</a:t>
            </a:r>
            <a:r>
              <a:rPr lang="ko-KR" altLang="en-US" dirty="0"/>
              <a:t>를 복사</a:t>
            </a:r>
            <a:endParaRPr lang="en-US" altLang="ko-KR" dirty="0"/>
          </a:p>
          <a:p>
            <a:pPr lvl="1" latinLnBrk="1"/>
            <a:r>
              <a:rPr lang="ko-KR" altLang="en-US" dirty="0"/>
              <a:t>윈도우 </a:t>
            </a:r>
            <a:r>
              <a:rPr lang="en-US" altLang="ko-KR" dirty="0"/>
              <a:t>32bit</a:t>
            </a:r>
            <a:r>
              <a:rPr lang="ko-KR" altLang="en-US" dirty="0"/>
              <a:t>인 경우 </a:t>
            </a:r>
            <a:r>
              <a:rPr lang="en-US" altLang="ko-KR" dirty="0"/>
              <a:t>: c:\windows\system32 </a:t>
            </a:r>
            <a:r>
              <a:rPr lang="ko-KR" altLang="en-US" dirty="0"/>
              <a:t>에 </a:t>
            </a:r>
            <a:r>
              <a:rPr lang="en-US" altLang="ko-KR" dirty="0"/>
              <a:t>lpsolve55.dll</a:t>
            </a:r>
            <a:r>
              <a:rPr lang="ko-KR" altLang="en-US" dirty="0"/>
              <a:t>를 복사</a:t>
            </a:r>
          </a:p>
          <a:p>
            <a:pPr latinLnBrk="1"/>
            <a:r>
              <a:rPr lang="en-US" altLang="ko-KR" dirty="0"/>
              <a:t>http://cat.ks.ac.kr/pt/excelBufEEEpy.xlsm </a:t>
            </a:r>
            <a:r>
              <a:rPr lang="ko-KR" altLang="en-US" dirty="0"/>
              <a:t>을 </a:t>
            </a:r>
            <a:r>
              <a:rPr lang="en-US" altLang="ko-KR" dirty="0"/>
              <a:t>download </a:t>
            </a:r>
            <a:r>
              <a:rPr lang="ko-KR" altLang="en-US" dirty="0"/>
              <a:t>받아서 실행하면 됨</a:t>
            </a:r>
            <a:endParaRPr lang="en-US" altLang="ko-KR" sz="1400" dirty="0"/>
          </a:p>
          <a:p>
            <a:pPr lvl="1"/>
            <a:endParaRPr lang="en-US" altLang="ko-KR" sz="1400" dirty="0"/>
          </a:p>
          <a:p>
            <a:pPr lvl="1">
              <a:buFontTx/>
              <a:buChar char="-"/>
            </a:pPr>
            <a:endParaRPr lang="ko-KR" altLang="en-US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53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791266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제약식의</a:t>
            </a:r>
            <a:r>
              <a:rPr lang="ko-KR" altLang="en-US" dirty="0"/>
              <a:t> 입력 </a:t>
            </a:r>
            <a:r>
              <a:rPr lang="en-US" altLang="ko-KR" dirty="0"/>
              <a:t>: </a:t>
            </a:r>
            <a:r>
              <a:rPr lang="en-US" altLang="ko-KR" b="0" dirty="0"/>
              <a:t>type 1(yearly)</a:t>
            </a:r>
            <a:endParaRPr lang="ko-KR" alt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평균 연비</a:t>
                </a:r>
                <a:r>
                  <a:rPr lang="en-US" altLang="ko-KR" dirty="0"/>
                  <a:t>(CAFE) </a:t>
                </a:r>
                <a:r>
                  <a:rPr lang="ko-KR" altLang="en-US" dirty="0" err="1"/>
                  <a:t>제약식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200" b="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de-DE" altLang="ko-KR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𝑊𝐻𝑀</m:t>
                        </m:r>
                      </m:sub>
                      <m:sup>
                        <m:r>
                          <a:rPr lang="de-DE" altLang="ko-KR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de-DE" altLang="ko-KR" sz="1200" b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ko-KR" sz="12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ko-KR" altLang="ko-KR" sz="1200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20</m:t>
                            </m:r>
                            <m:r>
                              <a:rPr lang="de-DE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000</m:t>
                            </m:r>
                          </m:den>
                        </m:f>
                        <m:sSubSup>
                          <m:sSubSupPr>
                            <m:ctrlPr>
                              <a:rPr lang="ko-KR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sub>
                          <m:sup>
                            <m:r>
                              <a:rPr lang="de-DE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de-DE" altLang="ko-KR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ko-KR" altLang="ko-KR" sz="1200" b="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f>
                              <m:fPr>
                                <m:ctrlPr>
                                  <a:rPr lang="ko-KR" altLang="ko-KR" sz="1200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altLang="ko-KR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de-DE" altLang="ko-KR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20000</m:t>
                                </m:r>
                              </m:den>
                            </m:f>
                            <m:r>
                              <a:rPr lang="de-DE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9</m:t>
                            </m:r>
                          </m:sub>
                          <m:sup>
                            <m:r>
                              <a:rPr lang="de-DE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de-DE" altLang="ko-KR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ko-KR" altLang="ko-KR" sz="1200" b="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f>
                              <m:fPr>
                                <m:ctrlPr>
                                  <a:rPr lang="ko-KR" altLang="ko-KR" sz="1200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altLang="ko-KR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de-DE" altLang="ko-KR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de-DE" altLang="ko-KR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000</m:t>
                                </m:r>
                              </m:den>
                            </m:f>
                            <m:r>
                              <a:rPr lang="de-DE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sub>
                          <m:sup>
                            <m:r>
                              <a:rPr lang="de-DE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de-DE" altLang="ko-KR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ko-KR" altLang="ko-KR" sz="1200" b="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f>
                              <m:fPr>
                                <m:ctrlPr>
                                  <a:rPr lang="ko-KR" altLang="ko-KR" sz="1200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altLang="ko-KR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de-DE" altLang="ko-KR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de-DE" altLang="ko-KR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000</m:t>
                                </m:r>
                              </m:den>
                            </m:f>
                            <m:r>
                              <a:rPr lang="de-DE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de-DE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num>
                      <m:den>
                        <m:f>
                          <m:fPr>
                            <m:ctrlPr>
                              <a:rPr lang="ko-KR" altLang="ko-KR" sz="1200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ko-KR" altLang="ko-KR" sz="1200" b="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f>
                                  <m:fPr>
                                    <m:ctrlPr>
                                      <a:rPr lang="ko-KR" altLang="ko-KR" sz="12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altLang="ko-KR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20</m:t>
                                    </m:r>
                                    <m:r>
                                      <a:rPr lang="de-DE" altLang="ko-KR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000</m:t>
                                    </m:r>
                                  </m:den>
                                </m:f>
                                <m:r>
                                  <a:rPr lang="de-DE" altLang="ko-KR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sub>
                              <m:sup>
                                <m:r>
                                  <a:rPr lang="de-DE" altLang="ko-KR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</m:num>
                          <m:den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  <m:r>
                          <a:rPr lang="de-DE" altLang="ko-KR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ko-KR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ko-KR" altLang="ko-KR" sz="1200" b="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f>
                                  <m:fPr>
                                    <m:ctrlPr>
                                      <a:rPr lang="ko-KR" altLang="ko-KR" sz="12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altLang="ko-KR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altLang="ko-KR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20000</m:t>
                                    </m:r>
                                  </m:den>
                                </m:f>
                                <m:r>
                                  <a:rPr lang="de-DE" altLang="ko-KR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sub>
                              <m:sup>
                                <m:r>
                                  <a:rPr lang="de-DE" altLang="ko-KR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</m:num>
                          <m:den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22</m:t>
                            </m:r>
                          </m:den>
                        </m:f>
                        <m:r>
                          <a:rPr lang="de-DE" altLang="ko-KR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ko-KR" altLang="ko-KR" sz="1200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ko-KR" altLang="ko-KR" sz="1200" b="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f>
                                  <m:fPr>
                                    <m:ctrlPr>
                                      <a:rPr lang="ko-KR" altLang="ko-KR" sz="12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altLang="ko-KR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altLang="ko-KR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de-DE" altLang="ko-KR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000</m:t>
                                    </m:r>
                                  </m:den>
                                </m:f>
                                <m:r>
                                  <a:rPr lang="de-DE" altLang="ko-KR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  <m:sup>
                                <m:r>
                                  <a:rPr lang="de-DE" altLang="ko-KR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</m:num>
                          <m:den>
                            <m:r>
                              <a:rPr lang="de-DE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9</m:t>
                            </m:r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de-DE" altLang="ko-KR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ko-KR" altLang="ko-KR" sz="1200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ko-KR" altLang="ko-KR" sz="1200" b="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f>
                                  <m:fPr>
                                    <m:ctrlPr>
                                      <a:rPr lang="ko-KR" altLang="ko-KR" sz="12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altLang="ko-KR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altLang="ko-KR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de-DE" altLang="ko-KR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000</m:t>
                                    </m:r>
                                  </m:den>
                                </m:f>
                                <m:r>
                                  <a:rPr lang="de-DE" altLang="ko-KR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de-DE" altLang="ko-KR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</m:num>
                          <m:den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den>
                    </m:f>
                    <m:r>
                      <a:rPr lang="de-DE" altLang="ko-KR" sz="1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15</m:t>
                    </m:r>
                  </m:oMath>
                </a14:m>
                <a:r>
                  <a:rPr lang="ko-KR" altLang="en-US" sz="1200" b="0" dirty="0">
                    <a:latin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ko-KR" altLang="en-US" sz="1200" b="0" i="1" dirty="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ko-KR" altLang="en-US" sz="1200" b="0" dirty="0">
                    <a:latin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ko-KR" altLang="ko-KR" sz="1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altLang="ko-KR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ko-KR" altLang="ko-KR" sz="1200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num>
                          <m:den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</m:e>
                    </m:d>
                    <m:sSubSup>
                      <m:sSubSupPr>
                        <m:ctrlPr>
                          <a:rPr lang="ko-KR" altLang="ko-KR" sz="1200" b="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de-DE" altLang="ko-KR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de-DE" altLang="ko-KR" sz="1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ko-KR" altLang="ko-KR" sz="1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altLang="ko-KR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ko-KR" altLang="ko-KR" sz="1200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15</m:t>
                            </m:r>
                          </m:num>
                          <m:den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22</m:t>
                            </m:r>
                          </m:den>
                        </m:f>
                      </m:e>
                    </m:d>
                    <m:sSubSup>
                      <m:sSubSupPr>
                        <m:ctrlPr>
                          <a:rPr lang="ko-KR" altLang="ko-KR" sz="1200" b="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</m:sub>
                      <m:sup>
                        <m:r>
                          <a:rPr lang="de-DE" altLang="ko-KR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de-DE" altLang="ko-KR" sz="1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ko-KR" altLang="ko-KR" sz="1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altLang="ko-KR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ko-KR" altLang="ko-KR" sz="1200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15</m:t>
                            </m:r>
                          </m:num>
                          <m:den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94</m:t>
                            </m:r>
                          </m:den>
                        </m:f>
                      </m:e>
                    </m:d>
                    <m:sSubSup>
                      <m:sSubSupPr>
                        <m:ctrlPr>
                          <a:rPr lang="ko-KR" altLang="ko-KR" sz="1200" b="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de-DE" altLang="ko-KR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de-DE" altLang="ko-KR" sz="1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ko-KR" altLang="ko-KR" sz="1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altLang="ko-KR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ko-KR" altLang="ko-KR" sz="1200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15</m:t>
                            </m:r>
                          </m:num>
                          <m:den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14</m:t>
                            </m:r>
                          </m:den>
                        </m:f>
                      </m:e>
                    </m:d>
                    <m:sSubSup>
                      <m:sSubSupPr>
                        <m:ctrlPr>
                          <a:rPr lang="ko-KR" altLang="ko-KR" sz="1200" b="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altLang="ko-KR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de-DE" altLang="ko-KR" sz="1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altLang="ko-KR" sz="12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ko-KR" altLang="en-US" dirty="0"/>
                  <a:t>평균 연비만 계산하기</a:t>
                </a:r>
                <a:endParaRPr lang="en-US" altLang="ko-KR" dirty="0"/>
              </a:p>
              <a:p>
                <a:pPr lvl="1"/>
                <a:r>
                  <a:rPr lang="ko-KR" altLang="en-US" dirty="0">
                    <a:latin typeface="Cambria Math" panose="02040503050406030204" pitchFamily="18" charset="0"/>
                  </a:rPr>
                  <a:t>다음 두 </a:t>
                </a:r>
                <a:r>
                  <a:rPr lang="ko-KR" altLang="en-US" dirty="0" err="1">
                    <a:latin typeface="Cambria Math" panose="02040503050406030204" pitchFamily="18" charset="0"/>
                  </a:rPr>
                  <a:t>제약식을</a:t>
                </a:r>
                <a:r>
                  <a:rPr lang="ko-KR" altLang="en-US" dirty="0">
                    <a:latin typeface="Cambria Math" panose="02040503050406030204" pitchFamily="18" charset="0"/>
                  </a:rPr>
                  <a:t> 추가</a:t>
                </a:r>
                <a:endParaRPr lang="en-US" altLang="ko-KR" dirty="0"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altLang="ko-KR" dirty="0" err="1">
                    <a:solidFill>
                      <a:srgbClr val="000000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y_prod_total</a:t>
                </a:r>
                <a:r>
                  <a:rPr lang="en-US" altLang="ko-KR" dirty="0">
                    <a:solidFill>
                      <a:srgbClr val="000000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 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de-DE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de-DE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</m:sub>
                      <m:sup>
                        <m:r>
                          <a:rPr lang="de-DE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de-DE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de-DE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de-DE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de-DE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 err="1">
                    <a:solidFill>
                      <a:srgbClr val="000000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y_denominator</a:t>
                </a:r>
                <a:r>
                  <a:rPr lang="en-US" altLang="ko-KR" dirty="0">
                    <a:solidFill>
                      <a:srgbClr val="000000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 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de-DE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/12</m:t>
                    </m:r>
                    <m:r>
                      <a:rPr lang="de-DE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</m:sub>
                      <m:sup>
                        <m:r>
                          <a:rPr lang="de-DE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/88</m:t>
                    </m:r>
                    <m:r>
                      <a:rPr lang="de-DE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de-DE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/94</m:t>
                    </m:r>
                    <m:r>
                      <a:rPr lang="de-DE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de-DE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/14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>
                    <a:ea typeface="Cambria Math" panose="02040503050406030204" pitchFamily="18" charset="0"/>
                  </a:rPr>
                  <a:t>“sol sheet”</a:t>
                </a:r>
                <a:r>
                  <a:rPr lang="ko-KR" altLang="en-US" dirty="0">
                    <a:ea typeface="Cambria Math" panose="02040503050406030204" pitchFamily="18" charset="0"/>
                  </a:rPr>
                  <a:t>에서</a:t>
                </a:r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를 계산하면 됨</a:t>
                </a:r>
                <a:endParaRPr lang="en-US" altLang="ko-KR" dirty="0"/>
              </a:p>
              <a:p>
                <a:r>
                  <a:rPr lang="en-US" altLang="ko-KR" dirty="0"/>
                  <a:t>Market Share</a:t>
                </a:r>
              </a:p>
              <a:p>
                <a:pPr lvl="1"/>
                <a:r>
                  <a:rPr lang="en-US" altLang="ko-KR" dirty="0" err="1">
                    <a:solidFill>
                      <a:srgbClr val="000000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MS_ICE_vs_SUV</a:t>
                </a:r>
                <a:r>
                  <a:rPr lang="en-US" altLang="ko-KR" dirty="0">
                    <a:solidFill>
                      <a:srgbClr val="000000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 :</a:t>
                </a:r>
              </a:p>
              <a:p>
                <a:pPr marL="457200" lvl="1" indent="0">
                  <a:buNone/>
                </a:pPr>
                <a:r>
                  <a:rPr lang="en-US" altLang="ko-KR" dirty="0">
                    <a:solidFill>
                      <a:srgbClr val="000000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  <m:d>
                      <m:d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ko-K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e>
                    </m:d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 dirty="0">
                        <a:latin typeface="Cambria Math" panose="02040503050406030204" pitchFamily="18" charset="0"/>
                      </a:rPr>
                      <m:t>⇔</m:t>
                    </m:r>
                    <m:r>
                      <a:rPr lang="en-US" altLang="ko-K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  <m:sSubSup>
                      <m:sSub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−0.5</m:t>
                    </m:r>
                    <m:sSubSup>
                      <m:sSub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1" t="-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54</a:t>
            </a:fld>
            <a:endParaRPr lang="en-US" altLang="ko-KR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6625844" y="1749160"/>
          <a:ext cx="2978912" cy="3646170"/>
        </p:xfrm>
        <a:graphic>
          <a:graphicData uri="http://schemas.openxmlformats.org/drawingml/2006/table">
            <a:tbl>
              <a:tblPr/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49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technology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constraint name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tech.(t_id)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070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y_prod_total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ICE(8)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0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PHEV(9)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0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EV(10)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90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SUV(11)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90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v1(1)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90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EQ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eq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RHS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9070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y_denominator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ICE(8)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ts!D59:AM59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90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PHEV(9)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ts!D60:AM60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90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EV(10)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ts!D61:AM61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90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SUV(11)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ts!D62:AM62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90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v2(2)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90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EQ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eq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RHS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907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MS_ICE_vs_SUV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ICE(8)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90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SUV(11)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-0.5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90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EQ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geq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RHS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60403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제약식의</a:t>
            </a:r>
            <a:r>
              <a:rPr lang="ko-KR" altLang="en-US" dirty="0"/>
              <a:t> 입력 </a:t>
            </a:r>
            <a:r>
              <a:rPr lang="en-US" altLang="ko-KR" dirty="0"/>
              <a:t>: </a:t>
            </a:r>
            <a:r>
              <a:rPr lang="en-US" altLang="ko-KR" b="0" dirty="0"/>
              <a:t>type 3(time series)</a:t>
            </a:r>
            <a:endParaRPr lang="ko-KR" alt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/>
                <a:r>
                  <a:rPr lang="en-US" altLang="ko-KR" dirty="0"/>
                  <a:t>Production Smoothing : </a:t>
                </a:r>
                <a:r>
                  <a:rPr lang="ko-KR" altLang="en-US" dirty="0">
                    <a:ea typeface="Cambria Math" panose="02040503050406030204" pitchFamily="18" charset="0"/>
                  </a:rPr>
                  <a:t>기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존기술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급격한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단</m:t>
                    </m:r>
                  </m:oMath>
                </a14:m>
                <a:r>
                  <a:rPr lang="ko-KR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종방지</a:t>
                </a:r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/</a:t>
                </a:r>
                <a:r>
                  <a:rPr lang="ko-KR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급격한 도입 제한</a:t>
                </a:r>
                <a:endParaRPr lang="en-US" altLang="ko-KR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ko-KR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ICE_ts</a:t>
                </a:r>
                <a:endParaRPr lang="en-US" altLang="ko-KR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/>
                <a:r>
                  <a:rPr lang="en-US" altLang="ko-KR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ICE_ts</a:t>
                </a:r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_</a:t>
                </a:r>
                <a:r>
                  <a:rPr lang="en-US" altLang="ko-KR" dirty="0">
                    <a:ea typeface="Cambria Math" panose="02040503050406030204" pitchFamily="18" charset="0"/>
                  </a:rPr>
                  <a:t>LB: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≤10,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=1,2,⋯, 36</m:t>
                    </m:r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≤10,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ko-K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55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≤10,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dirty="0"/>
              </a:p>
              <a:p>
                <a:pPr lvl="3"/>
                <a:r>
                  <a:rPr lang="en-US" altLang="ko-KR" dirty="0">
                    <a:ea typeface="Cambria Math" panose="02040503050406030204" pitchFamily="18" charset="0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≤10,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=2,⋯, 36</m:t>
                    </m:r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ICE_ts_</a:t>
                </a:r>
                <a:r>
                  <a:rPr lang="en-US" altLang="ko-KR" dirty="0" err="1">
                    <a:ea typeface="Cambria Math" panose="02040503050406030204" pitchFamily="18" charset="0"/>
                  </a:rPr>
                  <a:t>UB</a:t>
                </a:r>
                <a:r>
                  <a:rPr lang="en-US" altLang="ko-KR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=1,2,⋯, 36</m:t>
                    </m:r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2∗</m:t>
                    </m:r>
                    <m:r>
                      <a:rPr lang="en-US" altLang="ko-KR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55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dirty="0"/>
              </a:p>
              <a:p>
                <a:pPr lvl="3"/>
                <a:r>
                  <a:rPr lang="en-US" altLang="ko-KR" dirty="0">
                    <a:ea typeface="Cambria Math" panose="02040503050406030204" pitchFamily="18" charset="0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=2,⋯, 36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SUV_ts</a:t>
                </a:r>
                <a:endParaRPr lang="en-US" altLang="ko-K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/>
                <a:r>
                  <a:rPr lang="en-US" altLang="ko-KR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SUV_ts_LB</a:t>
                </a:r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≤5,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=1,2,⋯, 36</m:t>
                    </m:r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ko-K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45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dirty="0"/>
              </a:p>
              <a:p>
                <a:pPr lvl="3"/>
                <a:r>
                  <a:rPr lang="en-US" altLang="ko-KR" dirty="0">
                    <a:ea typeface="Cambria Math" panose="02040503050406030204" pitchFamily="18" charset="0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=2,⋯, 36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EV_ts</a:t>
                </a:r>
                <a:endParaRPr lang="en-US" altLang="ko-K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/>
                <a:r>
                  <a:rPr lang="en-US" altLang="ko-KR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EV_ts_UB</a:t>
                </a:r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=1,2,⋯, 36</m:t>
                    </m:r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⟺2∗</m:t>
                    </m:r>
                    <m:r>
                      <a:rPr lang="en-US" altLang="ko-K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dirty="0"/>
              </a:p>
              <a:p>
                <a:pPr lvl="3"/>
                <a:r>
                  <a:rPr lang="en-US" altLang="ko-KR" dirty="0">
                    <a:ea typeface="Cambria Math" panose="02040503050406030204" pitchFamily="18" charset="0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=2,⋯, 36</m:t>
                    </m:r>
                  </m:oMath>
                </a14:m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469" b="-8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55</a:t>
            </a:fld>
            <a:endParaRPr lang="en-US" altLang="ko-KR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7754112" y="1980978"/>
          <a:ext cx="1304544" cy="182880"/>
        </p:xfrm>
        <a:graphic>
          <a:graphicData uri="http://schemas.openxmlformats.org/drawingml/2006/table">
            <a:tbl>
              <a:tblPr/>
              <a:tblGrid>
                <a:gridCol w="6634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2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S_i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initial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5975097" y="2169732"/>
          <a:ext cx="3083559" cy="2880360"/>
        </p:xfrm>
        <a:graphic>
          <a:graphicData uri="http://schemas.openxmlformats.org/drawingml/2006/table">
            <a:tbl>
              <a:tblPr/>
              <a:tblGrid>
                <a:gridCol w="734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4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17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8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69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07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ICE_ts_LB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ICE(8)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0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0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EQ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leq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RHS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S_i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initial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07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ICE_ts_UB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ICE(8)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90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90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EQ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geq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RHS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S_i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initial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07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SUV_ts_LB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SUV(11)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90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90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EQ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leq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RHS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S_i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initial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907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EV_ts_UB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EV(10)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90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90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EQ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geq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RHS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5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4850" y="157397"/>
            <a:ext cx="6452695" cy="569626"/>
          </a:xfrm>
        </p:spPr>
        <p:txBody>
          <a:bodyPr/>
          <a:lstStyle/>
          <a:p>
            <a:r>
              <a:rPr lang="ko-KR" altLang="en-US" dirty="0" err="1"/>
              <a:t>제약식의</a:t>
            </a:r>
            <a:r>
              <a:rPr lang="ko-KR" altLang="en-US" dirty="0"/>
              <a:t> 입력 </a:t>
            </a:r>
            <a:r>
              <a:rPr lang="en-US" altLang="ko-KR" dirty="0"/>
              <a:t>: </a:t>
            </a:r>
            <a:r>
              <a:rPr lang="en-US" altLang="ko-KR" b="0" dirty="0"/>
              <a:t>type 3(time series)</a:t>
            </a:r>
            <a:endParaRPr lang="ko-KR" alt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900114"/>
                <a:ext cx="5849911" cy="3806702"/>
              </a:xfrm>
            </p:spPr>
            <p:txBody>
              <a:bodyPr/>
              <a:lstStyle/>
              <a:p>
                <a:pPr marL="342900"/>
                <a:r>
                  <a:rPr lang="en-US" altLang="ko-KR" dirty="0"/>
                  <a:t>Production Smoothing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ko-KR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신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기술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급격한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도입 제한</a:t>
                </a:r>
                <a:endParaRPr lang="en-US" altLang="ko-KR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ko-KR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new_EV_ts</a:t>
                </a:r>
                <a:endParaRPr lang="en-US" altLang="ko-KR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/>
                <a:r>
                  <a:rPr lang="en-US" altLang="ko-KR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new_EV_ts</a:t>
                </a:r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_</a:t>
                </a:r>
                <a:r>
                  <a:rPr lang="en-US" altLang="ko-KR" dirty="0" err="1">
                    <a:ea typeface="Cambria Math" panose="02040503050406030204" pitchFamily="18" charset="0"/>
                  </a:rPr>
                  <a:t>LB</a:t>
                </a:r>
                <a:r>
                  <a:rPr lang="en-US" altLang="ko-KR" dirty="0">
                    <a:ea typeface="Cambria Math" panose="02040503050406030204" pitchFamily="18" charset="0"/>
                  </a:rPr>
                  <a:t>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=1,2,⋯, 36</m:t>
                    </m:r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0⋅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−0⋅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0⋅</m:t>
                    </m:r>
                    <m:r>
                      <a:rPr lang="en-US" altLang="ko-K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−0⋅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dirty="0"/>
              </a:p>
              <a:p>
                <a:pPr lvl="3"/>
                <a:r>
                  <a:rPr lang="en-US" altLang="ko-KR" dirty="0">
                    <a:ea typeface="Cambria Math" panose="02040503050406030204" pitchFamily="18" charset="0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=2,⋯, 36</m:t>
                    </m:r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new_EV_ts_UB</a:t>
                </a:r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=1,2,⋯, 36</m:t>
                    </m:r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0⋅</m:t>
                    </m:r>
                    <m:r>
                      <a:rPr lang="en-US" altLang="ko-K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dirty="0"/>
              </a:p>
              <a:p>
                <a:pPr lvl="3"/>
                <a:r>
                  <a:rPr lang="en-US" altLang="ko-KR" dirty="0"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=2,⋯, 36</m:t>
                    </m:r>
                  </m:oMath>
                </a14:m>
                <a:endParaRPr lang="en-US" altLang="ko-KR" dirty="0">
                  <a:ea typeface="Cambria Math" panose="02040503050406030204" pitchFamily="18" charset="0"/>
                </a:endParaRPr>
              </a:p>
              <a:p>
                <a:pPr marL="1257300" lvl="2" indent="-285750"/>
                <a:r>
                  <a:rPr lang="en-US" altLang="ko-KR" dirty="0" err="1"/>
                  <a:t>new_EV_t1_UB</a:t>
                </a:r>
                <a:r>
                  <a:rPr lang="en-US" altLang="ko-KR" dirty="0">
                    <a:ea typeface="Cambria Math" panose="02040503050406030204" pitchFamily="18" charset="0"/>
                  </a:rPr>
                  <a:t>(</a:t>
                </a:r>
                <a:r>
                  <a:rPr lang="en-US" altLang="ko-KR" dirty="0" err="1">
                    <a:ea typeface="Cambria Math" panose="02040503050406030204" pitchFamily="18" charset="0"/>
                  </a:rPr>
                  <a:t>type1</a:t>
                </a:r>
                <a:r>
                  <a:rPr lang="en-US" altLang="ko-KR" dirty="0">
                    <a:ea typeface="Cambria Math" panose="02040503050406030204" pitchFamily="18" charset="0"/>
                  </a:rPr>
                  <a:t>)</a:t>
                </a:r>
                <a:r>
                  <a:rPr lang="en-US" altLang="ko-KR" dirty="0"/>
                  <a:t> : starting value </a:t>
                </a:r>
                <a:r>
                  <a:rPr lang="en-US" altLang="ko-KR" dirty="0" err="1"/>
                  <a:t>UB</a:t>
                </a:r>
                <a:endParaRPr lang="en-US" altLang="ko-KR" dirty="0"/>
              </a:p>
              <a:p>
                <a:pPr marL="1657350" lvl="3" indent="-285750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≤3</m:t>
                    </m:r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≤3,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dirty="0"/>
              </a:p>
              <a:p>
                <a:pPr lvl="3"/>
                <a:r>
                  <a:rPr lang="en-US" altLang="ko-KR" b="0" dirty="0"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≤3,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=2,⋯, 36</m:t>
                    </m:r>
                  </m:oMath>
                </a14:m>
                <a:endParaRPr lang="en-US" altLang="ko-KR" dirty="0">
                  <a:ea typeface="Cambria Math" panose="02040503050406030204" pitchFamily="18" charset="0"/>
                </a:endParaRPr>
              </a:p>
              <a:p>
                <a:pPr marL="1657350" lvl="3" indent="-285750"/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900114"/>
                <a:ext cx="5849911" cy="3806702"/>
              </a:xfrm>
              <a:blipFill>
                <a:blip r:embed="rId3"/>
                <a:stretch>
                  <a:fillRect t="-321" b="-6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56</a:t>
            </a:fld>
            <a:endParaRPr lang="en-US" altLang="ko-KR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7896604" y="2175817"/>
          <a:ext cx="1579104" cy="182880"/>
        </p:xfrm>
        <a:graphic>
          <a:graphicData uri="http://schemas.openxmlformats.org/drawingml/2006/table">
            <a:tbl>
              <a:tblPr/>
              <a:tblGrid>
                <a:gridCol w="512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5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S_i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initial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85" y="5050547"/>
            <a:ext cx="5540460" cy="746515"/>
          </a:xfrm>
          <a:prstGeom prst="rect">
            <a:avLst/>
          </a:prstGeom>
        </p:spPr>
      </p:pic>
      <p:graphicFrame>
        <p:nvGraphicFramePr>
          <p:cNvPr id="8" name="개체 7"/>
          <p:cNvGraphicFramePr>
            <a:graphicFrameLocks noChangeAspect="1"/>
          </p:cNvGraphicFramePr>
          <p:nvPr>
            <p:extLst/>
          </p:nvPr>
        </p:nvGraphicFramePr>
        <p:xfrm>
          <a:off x="6328432" y="5180516"/>
          <a:ext cx="2544763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8" name="매크로 사용 워크시트" r:id="rId5" imgW="2545161" imgH="921902" progId="Excel.SheetMacroEnabled.12">
                  <p:embed/>
                </p:oleObj>
              </mc:Choice>
              <mc:Fallback>
                <p:oleObj name="매크로 사용 워크시트" r:id="rId5" imgW="2545161" imgH="921902" progId="Excel.SheetMacroEnabled.12">
                  <p:embed/>
                  <p:pic>
                    <p:nvPicPr>
                      <p:cNvPr id="8" name="개체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28432" y="5180516"/>
                        <a:ext cx="2544763" cy="922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/>
          </p:nvPr>
        </p:nvGraphicFramePr>
        <p:xfrm>
          <a:off x="5838669" y="2354124"/>
          <a:ext cx="3637040" cy="14158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9" name="매크로 사용 워크시트" r:id="rId7" imgW="6408457" imgH="2042310" progId="Excel.SheetMacroEnabled.12">
                  <p:embed/>
                </p:oleObj>
              </mc:Choice>
              <mc:Fallback>
                <p:oleObj name="매크로 사용 워크시트" r:id="rId7" imgW="6408457" imgH="2042310" progId="Excel.SheetMacroEnabled.12">
                  <p:embed/>
                  <p:pic>
                    <p:nvPicPr>
                      <p:cNvPr id="5" name="개체 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838669" y="2354124"/>
                        <a:ext cx="3637040" cy="14158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52883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4850" y="157397"/>
            <a:ext cx="6452695" cy="569626"/>
          </a:xfrm>
        </p:spPr>
        <p:txBody>
          <a:bodyPr/>
          <a:lstStyle/>
          <a:p>
            <a:r>
              <a:rPr lang="ko-KR" altLang="en-US" dirty="0" err="1"/>
              <a:t>제약식의</a:t>
            </a:r>
            <a:r>
              <a:rPr lang="ko-KR" altLang="en-US" dirty="0"/>
              <a:t> 입력 </a:t>
            </a:r>
            <a:r>
              <a:rPr lang="en-US" altLang="ko-KR" dirty="0"/>
              <a:t>: </a:t>
            </a:r>
            <a:r>
              <a:rPr lang="en-US" altLang="ko-KR" b="0" dirty="0"/>
              <a:t>type 3(time series)</a:t>
            </a:r>
            <a:endParaRPr lang="ko-KR" alt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900113"/>
                <a:ext cx="5849911" cy="3949359"/>
              </a:xfrm>
            </p:spPr>
            <p:txBody>
              <a:bodyPr/>
              <a:lstStyle/>
              <a:p>
                <a:pPr marL="342900"/>
                <a:r>
                  <a:rPr lang="en-US" altLang="ko-KR" dirty="0"/>
                  <a:t>Production Smoothing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r>
                      <a:rPr lang="ko-KR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신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기술</m:t>
                    </m:r>
                  </m:oMath>
                </a14:m>
                <a:r>
                  <a:rPr lang="en-US" altLang="ko-KR" dirty="0"/>
                  <a:t>, </a:t>
                </a:r>
                <a:r>
                  <a:rPr lang="en-US" altLang="ko-KR" dirty="0" err="1"/>
                  <a:t>fyear</a:t>
                </a:r>
                <a:r>
                  <a:rPr lang="en-US" altLang="ko-KR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fyear</a:t>
                </a:r>
                <a:r>
                  <a:rPr lang="ko-KR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이후에 도입 가능</a:t>
                </a:r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/</a:t>
                </a:r>
                <a:r>
                  <a:rPr lang="ko-KR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급격한 도입 제한</a:t>
                </a:r>
                <a:endParaRPr lang="en-US" altLang="ko-KR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ko-KR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new_FC_ts</a:t>
                </a:r>
                <a:endParaRPr lang="en-US" altLang="ko-KR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257300" lvl="2" indent="-285750"/>
                <a:r>
                  <a:rPr lang="en-US" altLang="ko-KR" dirty="0" err="1"/>
                  <a:t>new_FC_start_year</a:t>
                </a:r>
                <a:r>
                  <a:rPr lang="en-US" altLang="ko-KR" dirty="0"/>
                  <a:t> : first year is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</m:oMath>
                </a14:m>
                <a:endParaRPr lang="en-US" altLang="ko-KR" dirty="0"/>
              </a:p>
              <a:p>
                <a:pPr marL="1657350" lvl="3" indent="-285750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new_FC_ts</a:t>
                </a:r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_</a:t>
                </a:r>
                <a:r>
                  <a:rPr lang="en-US" altLang="ko-KR" dirty="0" err="1">
                    <a:ea typeface="Cambria Math" panose="02040503050406030204" pitchFamily="18" charset="0"/>
                  </a:rPr>
                  <a:t>LB</a:t>
                </a:r>
                <a:r>
                  <a:rPr lang="en-US" altLang="ko-KR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=1,2,⋯, 36</m:t>
                    </m:r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0⋅</m:t>
                    </m:r>
                    <m:r>
                      <a:rPr lang="en-US" altLang="ko-K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dirty="0"/>
              </a:p>
              <a:p>
                <a:pPr lvl="3"/>
                <a:r>
                  <a:rPr lang="en-US" altLang="ko-KR" dirty="0">
                    <a:ea typeface="Cambria Math" panose="02040503050406030204" pitchFamily="18" charset="0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=2,⋯, 36</m:t>
                    </m:r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new_FC_ts_UB</a:t>
                </a:r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=1,2,⋯, 36</m:t>
                    </m:r>
                  </m:oMath>
                </a14:m>
                <a:endParaRPr lang="en-US" altLang="ko-KR" dirty="0"/>
              </a:p>
              <a:p>
                <a:pPr marL="914400" lvl="2" indent="0">
                  <a:buNone/>
                </a:pPr>
                <a:r>
                  <a:rPr lang="en-US" altLang="ko-KR" dirty="0"/>
                  <a:t>	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=1,2,⋯, 36 </m:t>
                    </m:r>
                  </m:oMath>
                </a14:m>
                <a:r>
                  <a:rPr lang="en-US" altLang="ko-KR" dirty="0"/>
                  <a:t>	</a:t>
                </a:r>
              </a:p>
              <a:p>
                <a:pPr lvl="3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bSup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≤3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−2⋅</m:t>
                    </m:r>
                    <m:r>
                      <a:rPr lang="en-US" altLang="ko-KR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≤3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dirty="0"/>
              </a:p>
              <a:p>
                <a:pPr lvl="3"/>
                <a:r>
                  <a:rPr lang="en-US" altLang="ko-KR" dirty="0">
                    <a:ea typeface="Cambria Math" panose="02040503050406030204" pitchFamily="18" charset="0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≤3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=2,⋯, 36</m:t>
                    </m:r>
                  </m:oMath>
                </a14:m>
                <a:endParaRPr lang="en-US" altLang="ko-KR" dirty="0">
                  <a:ea typeface="Cambria Math" panose="02040503050406030204" pitchFamily="18" charset="0"/>
                </a:endParaRPr>
              </a:p>
              <a:p>
                <a:pPr marL="1657350" lvl="3" indent="-285750"/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900113"/>
                <a:ext cx="5849911" cy="3949359"/>
              </a:xfrm>
              <a:blipFill>
                <a:blip r:embed="rId2"/>
                <a:stretch>
                  <a:fillRect t="-3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57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679084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58</a:t>
            </a:fld>
            <a:endParaRPr lang="en-US" altLang="ko-KR"/>
          </a:p>
        </p:txBody>
      </p:sp>
      <p:sp>
        <p:nvSpPr>
          <p:cNvPr id="6" name="제목 4"/>
          <p:cNvSpPr txBox="1">
            <a:spLocks/>
          </p:cNvSpPr>
          <p:nvPr/>
        </p:nvSpPr>
        <p:spPr bwMode="auto">
          <a:xfrm>
            <a:off x="689610" y="727023"/>
            <a:ext cx="6753225" cy="780160"/>
          </a:xfrm>
          <a:prstGeom prst="rect">
            <a:avLst/>
          </a:prstGeom>
          <a:solidFill>
            <a:srgbClr val="003366"/>
          </a:solidFill>
          <a:ln w="9525">
            <a:noFill/>
            <a:miter lim="800000"/>
            <a:headEnd/>
            <a:tailEnd/>
          </a:ln>
        </p:spPr>
        <p:txBody>
          <a:bodyPr vert="horz" wrap="square" lIns="19800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2.3 Web </a:t>
            </a:r>
            <a:r>
              <a:rPr kumimoji="0" lang="en-US" altLang="ko-KR" sz="2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BufEEE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7D1707-2B49-4CA3-A3C0-B83CA616857D}"/>
              </a:ext>
            </a:extLst>
          </p:cNvPr>
          <p:cNvSpPr/>
          <p:nvPr/>
        </p:nvSpPr>
        <p:spPr>
          <a:xfrm>
            <a:off x="1010910" y="2196350"/>
            <a:ext cx="3764290" cy="461665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marL="0" indent="0" latinLnBrk="1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Under Construction</a:t>
            </a:r>
          </a:p>
          <a:p>
            <a:pPr marL="0" indent="0" latinLnBrk="1">
              <a:buNone/>
            </a:pPr>
            <a:r>
              <a:rPr lang="en-US" altLang="ko-KR" b="1" dirty="0">
                <a:hlinkClick r:id="rId2"/>
              </a:rPr>
              <a:t>Web </a:t>
            </a:r>
            <a:r>
              <a:rPr lang="en-US" altLang="ko-KR" b="1" dirty="0" err="1">
                <a:hlinkClick r:id="rId2"/>
              </a:rPr>
              <a:t>BufEEE</a:t>
            </a:r>
            <a:r>
              <a:rPr lang="en-US" altLang="ko-KR" b="1" dirty="0">
                <a:hlinkClick r:id="rId2"/>
              </a:rPr>
              <a:t>(</a:t>
            </a:r>
            <a:r>
              <a:rPr lang="en-US" altLang="ko-KR" dirty="0">
                <a:hlinkClick r:id="rId2"/>
              </a:rPr>
              <a:t>http://cat.ks.ac.kr/RES4/res.php)</a:t>
            </a:r>
            <a:endParaRPr lang="en-US" altLang="ko-KR" sz="1050" dirty="0">
              <a:sym typeface="Wingdings" panose="05000000000000000000" pitchFamily="2" charset="2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9CD8F16-F269-41B4-A9DF-4ECB9A962497}"/>
              </a:ext>
            </a:extLst>
          </p:cNvPr>
          <p:cNvSpPr/>
          <p:nvPr/>
        </p:nvSpPr>
        <p:spPr>
          <a:xfrm>
            <a:off x="1328410" y="3492326"/>
            <a:ext cx="3764290" cy="191590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marL="0" indent="0" latinLnBrk="1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Will be made with</a:t>
            </a:r>
          </a:p>
          <a:p>
            <a:pPr marL="0" indent="0" latinLnBrk="1">
              <a:buNone/>
            </a:pPr>
            <a:endParaRPr lang="en-US" altLang="ko-KR" b="1" dirty="0">
              <a:sym typeface="Wingdings" panose="05000000000000000000" pitchFamily="2" charset="2"/>
            </a:endParaRPr>
          </a:p>
          <a:p>
            <a:pPr marL="171450" indent="-171450" latinLnBrk="1">
              <a:buFont typeface="Wingdings" panose="05000000000000000000" pitchFamily="2" charset="2"/>
              <a:buChar char="§"/>
            </a:pPr>
            <a:r>
              <a:rPr lang="en-US" altLang="ko-KR" b="1" dirty="0">
                <a:sym typeface="Wingdings" panose="05000000000000000000" pitchFamily="2" charset="2"/>
              </a:rPr>
              <a:t>Frontend </a:t>
            </a:r>
          </a:p>
          <a:p>
            <a:pPr marL="0" indent="0" latinLnBrk="1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    - HTML/CSS/</a:t>
            </a:r>
            <a:r>
              <a:rPr lang="en-US" altLang="ko-KR" b="1" dirty="0" err="1">
                <a:sym typeface="Wingdings" panose="05000000000000000000" pitchFamily="2" charset="2"/>
              </a:rPr>
              <a:t>javascript</a:t>
            </a:r>
            <a:endParaRPr lang="en-US" altLang="ko-KR" b="1" dirty="0">
              <a:sym typeface="Wingdings" panose="05000000000000000000" pitchFamily="2" charset="2"/>
            </a:endParaRPr>
          </a:p>
          <a:p>
            <a:pPr marL="0" indent="0" latinLnBrk="1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    - d3/</a:t>
            </a:r>
            <a:r>
              <a:rPr lang="en-US" altLang="ko-KR" b="1" dirty="0" err="1">
                <a:sym typeface="Wingdings" panose="05000000000000000000" pitchFamily="2" charset="2"/>
              </a:rPr>
              <a:t>KaTeX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</a:p>
          <a:p>
            <a:pPr latinLnBrk="1"/>
            <a:endParaRPr lang="en-US" altLang="ko-KR" b="1" dirty="0">
              <a:sym typeface="Wingdings" panose="05000000000000000000" pitchFamily="2" charset="2"/>
            </a:endParaRPr>
          </a:p>
          <a:p>
            <a:pPr marL="171450" indent="-171450" latinLnBrk="1">
              <a:buFont typeface="Wingdings" panose="05000000000000000000" pitchFamily="2" charset="2"/>
              <a:buChar char="§"/>
            </a:pPr>
            <a:r>
              <a:rPr lang="en-US" altLang="ko-KR" b="1" dirty="0">
                <a:sym typeface="Wingdings" panose="05000000000000000000" pitchFamily="2" charset="2"/>
              </a:rPr>
              <a:t>Frontend </a:t>
            </a:r>
          </a:p>
          <a:p>
            <a:pPr latinLnBrk="1"/>
            <a:r>
              <a:rPr lang="en-US" altLang="ko-KR" b="1" dirty="0">
                <a:sym typeface="Wingdings" panose="05000000000000000000" pitchFamily="2" charset="2"/>
              </a:rPr>
              <a:t>    - python/Flask</a:t>
            </a:r>
          </a:p>
          <a:p>
            <a:pPr latinLnBrk="1"/>
            <a:r>
              <a:rPr lang="en-US" altLang="ko-KR" b="1" dirty="0">
                <a:sym typeface="Wingdings" panose="05000000000000000000" pitchFamily="2" charset="2"/>
              </a:rPr>
              <a:t>    - </a:t>
            </a:r>
            <a:r>
              <a:rPr lang="en-US" altLang="ko-KR" b="1" dirty="0" err="1">
                <a:sym typeface="Wingdings" panose="05000000000000000000" pitchFamily="2" charset="2"/>
              </a:rPr>
              <a:t>mongodb</a:t>
            </a:r>
            <a:endParaRPr lang="en-US" altLang="ko-KR" b="1" dirty="0">
              <a:sym typeface="Wingdings" panose="05000000000000000000" pitchFamily="2" charset="2"/>
            </a:endParaRPr>
          </a:p>
          <a:p>
            <a:pPr marL="171450" indent="-171450" latinLnBrk="1">
              <a:buFontTx/>
              <a:buChar char="-"/>
            </a:pPr>
            <a:endParaRPr lang="en-US" altLang="ko-KR" sz="105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338571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/>
              <a:t>시스템개발 </a:t>
            </a:r>
            <a:r>
              <a:rPr lang="en-US" altLang="ko-KR" b="0"/>
              <a:t>: Web App </a:t>
            </a:r>
            <a:r>
              <a:rPr lang="ko-KR" altLang="en-US" b="0"/>
              <a:t>개발 개념도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922651" y="2751378"/>
            <a:ext cx="992579" cy="246221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1000">
                <a:solidFill>
                  <a:prstClr val="black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>
                <a:latin typeface="맑은 고딕"/>
                <a:ea typeface="맑은 고딕"/>
              </a:rPr>
              <a:t>LP generation</a:t>
            </a:r>
            <a:endParaRPr kumimoji="0" lang="ko-KR" altLang="en-US" kern="0">
              <a:latin typeface="맑은 고딕"/>
              <a:ea typeface="맑은 고딕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979934" y="4475378"/>
            <a:ext cx="1673856" cy="246221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1000">
                <a:solidFill>
                  <a:prstClr val="black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>
                <a:latin typeface="맑은 고딕"/>
                <a:ea typeface="맑은 고딕"/>
              </a:rPr>
              <a:t>Reporting/Result Analysis</a:t>
            </a:r>
            <a:endParaRPr kumimoji="0" lang="ko-KR" altLang="en-US" kern="0">
              <a:latin typeface="맑은 고딕"/>
              <a:ea typeface="맑은 고딕"/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922651" y="886697"/>
            <a:ext cx="938077" cy="246221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>
                <a:solidFill>
                  <a:prstClr val="black"/>
                </a:solidFill>
                <a:latin typeface="맑은 고딕"/>
                <a:ea typeface="맑은 고딕"/>
              </a:rPr>
              <a:t>Browser(GUI)</a:t>
            </a:r>
            <a:endParaRPr kumimoji="0" lang="ko-KR" altLang="en-US" sz="1800" ker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1527450" y="3137119"/>
            <a:ext cx="2018501" cy="246221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MML : GAMS, AMPL, </a:t>
            </a:r>
            <a:r>
              <a:rPr kumimoji="0" lang="en-US" altLang="ko-KR" sz="10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MathProg</a:t>
            </a:r>
            <a:endParaRPr kumimoji="0" lang="ko-KR" altLang="en-US" sz="1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2866867" y="3543466"/>
            <a:ext cx="1124026" cy="246221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LP file : MPS, LP</a:t>
            </a:r>
            <a:endParaRPr kumimoji="0" lang="ko-KR" altLang="en-US" sz="1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2049046" y="3975514"/>
            <a:ext cx="2593980" cy="246221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LP solver : </a:t>
            </a:r>
            <a:r>
              <a:rPr kumimoji="0" lang="en-US" altLang="ko-KR" sz="10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glpk</a:t>
            </a: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, CPLEX, </a:t>
            </a:r>
            <a:r>
              <a:rPr kumimoji="0" lang="en-US" altLang="ko-KR" sz="10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Gurobi</a:t>
            </a: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, COIN-OR</a:t>
            </a:r>
            <a:endParaRPr kumimoji="0" lang="ko-KR" altLang="en-US" sz="1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3794586" y="3153229"/>
            <a:ext cx="944489" cy="246221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LP solver API</a:t>
            </a:r>
            <a:endParaRPr kumimoji="0" lang="ko-KR" altLang="en-US" sz="1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1652488" y="5194623"/>
            <a:ext cx="1192955" cy="246221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LP viewer : </a:t>
            </a: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KaTax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653141" y="5586211"/>
            <a:ext cx="3419146" cy="246221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Plot/Chart : </a:t>
            </a: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HTML5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SVG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/</a:t>
            </a: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d3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1210683" y="1123917"/>
            <a:ext cx="4191189" cy="1502877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1210683" y="3007143"/>
            <a:ext cx="4191189" cy="1328412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cxnSp>
        <p:nvCxnSpPr>
          <p:cNvPr id="132" name="꺾인 연결선 131"/>
          <p:cNvCxnSpPr>
            <a:stCxn id="124" idx="2"/>
            <a:endCxn id="125" idx="1"/>
          </p:cNvCxnSpPr>
          <p:nvPr/>
        </p:nvCxnSpPr>
        <p:spPr>
          <a:xfrm rot="16200000" flipH="1">
            <a:off x="2560166" y="3359875"/>
            <a:ext cx="283237" cy="330166"/>
          </a:xfrm>
          <a:prstGeom prst="bentConnector2">
            <a:avLst/>
          </a:prstGeom>
          <a:noFill/>
          <a:ln w="9525" cap="flat" cmpd="sng" algn="ctr">
            <a:solidFill>
              <a:srgbClr val="183883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3" name="꺾인 연결선 132"/>
          <p:cNvCxnSpPr>
            <a:stCxn id="127" idx="2"/>
            <a:endCxn id="125" idx="3"/>
          </p:cNvCxnSpPr>
          <p:nvPr/>
        </p:nvCxnSpPr>
        <p:spPr>
          <a:xfrm rot="5400000">
            <a:off x="3995299" y="3395044"/>
            <a:ext cx="267127" cy="275938"/>
          </a:xfrm>
          <a:prstGeom prst="bentConnector2">
            <a:avLst/>
          </a:prstGeom>
          <a:noFill/>
          <a:ln w="9525" cap="flat" cmpd="sng" algn="ctr">
            <a:solidFill>
              <a:srgbClr val="183883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4" name="직선 화살표 연결선 133"/>
          <p:cNvCxnSpPr>
            <a:stCxn id="125" idx="2"/>
          </p:cNvCxnSpPr>
          <p:nvPr/>
        </p:nvCxnSpPr>
        <p:spPr>
          <a:xfrm>
            <a:off x="3428880" y="3789687"/>
            <a:ext cx="0" cy="185827"/>
          </a:xfrm>
          <a:prstGeom prst="straightConnector1">
            <a:avLst/>
          </a:prstGeom>
          <a:noFill/>
          <a:ln w="9525" cap="flat" cmpd="sng" algn="ctr">
            <a:solidFill>
              <a:srgbClr val="183883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35" name="직사각형 134"/>
          <p:cNvSpPr/>
          <p:nvPr/>
        </p:nvSpPr>
        <p:spPr>
          <a:xfrm>
            <a:off x="1212142" y="4739004"/>
            <a:ext cx="4191189" cy="1351958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cxnSp>
        <p:nvCxnSpPr>
          <p:cNvPr id="136" name="직선 화살표 연결선 135"/>
          <p:cNvCxnSpPr>
            <a:stCxn id="130" idx="2"/>
            <a:endCxn id="131" idx="0"/>
          </p:cNvCxnSpPr>
          <p:nvPr/>
        </p:nvCxnSpPr>
        <p:spPr>
          <a:xfrm>
            <a:off x="3306278" y="2626794"/>
            <a:ext cx="0" cy="380349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7" name="직선 화살표 연결선 136"/>
          <p:cNvCxnSpPr>
            <a:stCxn id="131" idx="2"/>
            <a:endCxn id="135" idx="0"/>
          </p:cNvCxnSpPr>
          <p:nvPr/>
        </p:nvCxnSpPr>
        <p:spPr>
          <a:xfrm>
            <a:off x="3306278" y="4335555"/>
            <a:ext cx="1459" cy="403449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38" name="TextBox 137"/>
          <p:cNvSpPr txBox="1"/>
          <p:nvPr/>
        </p:nvSpPr>
        <p:spPr>
          <a:xfrm>
            <a:off x="4046083" y="5206117"/>
            <a:ext cx="998991" cy="246221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Batch outputs</a:t>
            </a:r>
            <a:endParaRPr kumimoji="0" lang="ko-KR" altLang="en-US" sz="1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40" name="원통 139"/>
          <p:cNvSpPr/>
          <p:nvPr/>
        </p:nvSpPr>
        <p:spPr>
          <a:xfrm>
            <a:off x="5747186" y="3288804"/>
            <a:ext cx="847809" cy="753385"/>
          </a:xfrm>
          <a:prstGeom prst="can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>
                <a:solidFill>
                  <a:prstClr val="black"/>
                </a:solidFill>
                <a:latin typeface="맑은 고딕"/>
                <a:ea typeface="맑은 고딕"/>
              </a:rPr>
              <a:t>MySQL or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>
                <a:solidFill>
                  <a:prstClr val="black"/>
                </a:solidFill>
                <a:latin typeface="맑은 고딕"/>
                <a:ea typeface="맑은 고딕"/>
              </a:rPr>
              <a:t>MongoDB</a:t>
            </a:r>
            <a:endParaRPr kumimoji="0" lang="ko-KR" altLang="en-US" sz="1000" ker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143" name="꺾인 연결선 142"/>
          <p:cNvCxnSpPr>
            <a:stCxn id="140" idx="1"/>
            <a:endCxn id="130" idx="3"/>
          </p:cNvCxnSpPr>
          <p:nvPr/>
        </p:nvCxnSpPr>
        <p:spPr>
          <a:xfrm rot="16200000" flipV="1">
            <a:off x="5054731" y="2222497"/>
            <a:ext cx="1413448" cy="719165"/>
          </a:xfrm>
          <a:prstGeom prst="bentConnector2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144" name="꺾인 연결선 143"/>
          <p:cNvCxnSpPr>
            <a:stCxn id="140" idx="3"/>
            <a:endCxn id="135" idx="3"/>
          </p:cNvCxnSpPr>
          <p:nvPr/>
        </p:nvCxnSpPr>
        <p:spPr>
          <a:xfrm rot="5400000">
            <a:off x="5075787" y="4369733"/>
            <a:ext cx="1372794" cy="717706"/>
          </a:xfrm>
          <a:prstGeom prst="bentConnector2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145" name="직선 화살표 연결선 144"/>
          <p:cNvCxnSpPr>
            <a:stCxn id="131" idx="3"/>
            <a:endCxn id="140" idx="2"/>
          </p:cNvCxnSpPr>
          <p:nvPr/>
        </p:nvCxnSpPr>
        <p:spPr>
          <a:xfrm flipV="1">
            <a:off x="5401872" y="3665497"/>
            <a:ext cx="345315" cy="5852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46" name="TextBox 145"/>
          <p:cNvSpPr txBox="1"/>
          <p:nvPr/>
        </p:nvSpPr>
        <p:spPr>
          <a:xfrm>
            <a:off x="2032632" y="1245114"/>
            <a:ext cx="2161169" cy="246221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Language : HTML5/CSS/</a:t>
            </a:r>
            <a:r>
              <a:rPr kumimoji="0" lang="en-US" altLang="ko-KR" sz="10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Javascript</a:t>
            </a:r>
            <a:endParaRPr kumimoji="0" lang="ko-KR" altLang="en-US" sz="1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2594798" y="1698190"/>
            <a:ext cx="1007007" cy="246221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RES </a:t>
            </a:r>
            <a:r>
              <a:rPr kumimoji="0" lang="ko-KR" altLang="en-US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설계</a:t>
            </a: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/</a:t>
            </a:r>
            <a:r>
              <a:rPr kumimoji="0" lang="ko-KR" altLang="en-US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구축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2452729" y="2164549"/>
            <a:ext cx="1300356" cy="246221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BAU/</a:t>
            </a:r>
            <a:r>
              <a:rPr kumimoji="0" lang="ko-KR" altLang="en-US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시나리오 구축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4193801" y="2089291"/>
            <a:ext cx="1082348" cy="400110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Variable </a:t>
            </a:r>
            <a:r>
              <a:rPr kumimoji="0" lang="ko-KR" altLang="en-US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추가</a:t>
            </a:r>
            <a:endParaRPr kumimoji="0" lang="en-US" altLang="ko-KR" sz="1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Constraint </a:t>
            </a:r>
            <a:r>
              <a:rPr kumimoji="0" lang="ko-KR" altLang="en-US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추가</a:t>
            </a:r>
          </a:p>
        </p:txBody>
      </p:sp>
      <p:cxnSp>
        <p:nvCxnSpPr>
          <p:cNvPr id="150" name="직선 화살표 연결선 149"/>
          <p:cNvCxnSpPr>
            <a:stCxn id="147" idx="2"/>
            <a:endCxn id="148" idx="0"/>
          </p:cNvCxnSpPr>
          <p:nvPr/>
        </p:nvCxnSpPr>
        <p:spPr>
          <a:xfrm>
            <a:off x="3098302" y="1944411"/>
            <a:ext cx="4605" cy="220138"/>
          </a:xfrm>
          <a:prstGeom prst="straightConnector1">
            <a:avLst/>
          </a:prstGeom>
          <a:noFill/>
          <a:ln w="9525" cap="flat" cmpd="sng" algn="ctr">
            <a:solidFill>
              <a:srgbClr val="183883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51" name="직선 화살표 연결선 150"/>
          <p:cNvCxnSpPr>
            <a:stCxn id="149" idx="1"/>
            <a:endCxn id="148" idx="3"/>
          </p:cNvCxnSpPr>
          <p:nvPr/>
        </p:nvCxnSpPr>
        <p:spPr>
          <a:xfrm flipH="1" flipV="1">
            <a:off x="3753085" y="2287660"/>
            <a:ext cx="440716" cy="1686"/>
          </a:xfrm>
          <a:prstGeom prst="straightConnector1">
            <a:avLst/>
          </a:prstGeom>
          <a:noFill/>
          <a:ln w="9525" cap="flat" cmpd="sng" algn="ctr">
            <a:solidFill>
              <a:srgbClr val="183883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52" name="직선 화살표 연결선 151"/>
          <p:cNvCxnSpPr/>
          <p:nvPr/>
        </p:nvCxnSpPr>
        <p:spPr>
          <a:xfrm>
            <a:off x="3074210" y="1505843"/>
            <a:ext cx="0" cy="193327"/>
          </a:xfrm>
          <a:prstGeom prst="straightConnector1">
            <a:avLst/>
          </a:prstGeom>
          <a:noFill/>
          <a:ln w="9525" cap="flat" cmpd="sng" algn="ctr">
            <a:solidFill>
              <a:srgbClr val="183883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59" name="모서리가 둥근 직사각형 158"/>
          <p:cNvSpPr/>
          <p:nvPr/>
        </p:nvSpPr>
        <p:spPr>
          <a:xfrm>
            <a:off x="1360264" y="4828939"/>
            <a:ext cx="3915885" cy="114111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TextBox 159"/>
          <p:cNvSpPr txBox="1"/>
          <p:nvPr/>
        </p:nvSpPr>
        <p:spPr>
          <a:xfrm>
            <a:off x="1652488" y="4848049"/>
            <a:ext cx="2531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Web viewer : HTML5/CSS/</a:t>
            </a:r>
            <a:r>
              <a:rPr lang="en-US" altLang="ko-KR" err="1"/>
              <a:t>Javascript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192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 Box 8"/>
          <p:cNvSpPr txBox="1">
            <a:spLocks noChangeArrowheads="1"/>
          </p:cNvSpPr>
          <p:nvPr/>
        </p:nvSpPr>
        <p:spPr bwMode="auto">
          <a:xfrm>
            <a:off x="2430858" y="2516367"/>
            <a:ext cx="863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>
                <a:solidFill>
                  <a:srgbClr val="000000"/>
                </a:solidFill>
                <a:ea typeface="굴림" charset="-127"/>
              </a:rPr>
              <a:t>car energy </a:t>
            </a:r>
          </a:p>
        </p:txBody>
      </p:sp>
      <p:sp>
        <p:nvSpPr>
          <p:cNvPr id="57" name="Text Box 136"/>
          <p:cNvSpPr txBox="1">
            <a:spLocks noChangeArrowheads="1"/>
          </p:cNvSpPr>
          <p:nvPr/>
        </p:nvSpPr>
        <p:spPr bwMode="auto">
          <a:xfrm>
            <a:off x="2502296" y="2719567"/>
            <a:ext cx="52770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oil(1)</a:t>
            </a:r>
          </a:p>
        </p:txBody>
      </p:sp>
      <p:sp>
        <p:nvSpPr>
          <p:cNvPr id="59" name="Text Box 136"/>
          <p:cNvSpPr txBox="1">
            <a:spLocks noChangeArrowheads="1"/>
          </p:cNvSpPr>
          <p:nvPr/>
        </p:nvSpPr>
        <p:spPr bwMode="auto">
          <a:xfrm>
            <a:off x="2934096" y="3040986"/>
            <a:ext cx="98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kern="0" dirty="0">
                <a:solidFill>
                  <a:srgbClr val="000000"/>
                </a:solidFill>
              </a:rPr>
              <a:t>electricity(3)</a:t>
            </a:r>
          </a:p>
        </p:txBody>
      </p:sp>
      <p:sp>
        <p:nvSpPr>
          <p:cNvPr id="63" name="Text Box 136"/>
          <p:cNvSpPr txBox="1">
            <a:spLocks noChangeArrowheads="1"/>
          </p:cNvSpPr>
          <p:nvPr/>
        </p:nvSpPr>
        <p:spPr bwMode="auto">
          <a:xfrm>
            <a:off x="2718196" y="2854547"/>
            <a:ext cx="10550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kern="0" dirty="0">
                <a:solidFill>
                  <a:srgbClr val="000000"/>
                </a:solidFill>
              </a:rPr>
              <a:t>bio ethanol(2)</a:t>
            </a:r>
          </a:p>
        </p:txBody>
      </p:sp>
      <p:sp>
        <p:nvSpPr>
          <p:cNvPr id="66" name="Line 223"/>
          <p:cNvSpPr>
            <a:spLocks noChangeShapeType="1"/>
          </p:cNvSpPr>
          <p:nvPr/>
        </p:nvSpPr>
        <p:spPr bwMode="auto">
          <a:xfrm>
            <a:off x="2248296" y="3891141"/>
            <a:ext cx="466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67" name="Line 224"/>
          <p:cNvSpPr>
            <a:spLocks noChangeShapeType="1"/>
          </p:cNvSpPr>
          <p:nvPr/>
        </p:nvSpPr>
        <p:spPr bwMode="auto">
          <a:xfrm flipV="1">
            <a:off x="2243534" y="5371266"/>
            <a:ext cx="90963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68" name="Line 226"/>
          <p:cNvSpPr>
            <a:spLocks noChangeShapeType="1"/>
          </p:cNvSpPr>
          <p:nvPr/>
        </p:nvSpPr>
        <p:spPr bwMode="auto">
          <a:xfrm>
            <a:off x="2938858" y="5151687"/>
            <a:ext cx="1001096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69" name="Text Box 8"/>
          <p:cNvSpPr txBox="1">
            <a:spLocks noChangeArrowheads="1"/>
          </p:cNvSpPr>
          <p:nvPr/>
        </p:nvSpPr>
        <p:spPr bwMode="auto">
          <a:xfrm>
            <a:off x="2430858" y="2516367"/>
            <a:ext cx="863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>
                <a:solidFill>
                  <a:srgbClr val="000000"/>
                </a:solidFill>
                <a:ea typeface="굴림" charset="-127"/>
              </a:rPr>
              <a:t>car energy </a:t>
            </a:r>
          </a:p>
        </p:txBody>
      </p:sp>
      <p:sp>
        <p:nvSpPr>
          <p:cNvPr id="72" name="Text Box 8"/>
          <p:cNvSpPr txBox="1">
            <a:spLocks noChangeArrowheads="1"/>
          </p:cNvSpPr>
          <p:nvPr/>
        </p:nvSpPr>
        <p:spPr bwMode="auto">
          <a:xfrm>
            <a:off x="5057638" y="2513192"/>
            <a:ext cx="11604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>
                <a:solidFill>
                  <a:srgbClr val="000000"/>
                </a:solidFill>
                <a:ea typeface="굴림" charset="-127"/>
              </a:rPr>
              <a:t>blended energy </a:t>
            </a:r>
          </a:p>
        </p:txBody>
      </p:sp>
      <p:sp>
        <p:nvSpPr>
          <p:cNvPr id="73" name="Text Box 136"/>
          <p:cNvSpPr txBox="1">
            <a:spLocks noChangeArrowheads="1"/>
          </p:cNvSpPr>
          <p:nvPr/>
        </p:nvSpPr>
        <p:spPr bwMode="auto">
          <a:xfrm>
            <a:off x="5014776" y="2706867"/>
            <a:ext cx="165622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dirty="0" err="1">
                <a:solidFill>
                  <a:srgbClr val="000000"/>
                </a:solidFill>
                <a:ea typeface="굴림" charset="-127"/>
              </a:rPr>
              <a:t>gasoline+bio</a:t>
            </a:r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 ethanol(4)</a:t>
            </a:r>
          </a:p>
        </p:txBody>
      </p:sp>
      <p:sp>
        <p:nvSpPr>
          <p:cNvPr id="74" name="Line 233"/>
          <p:cNvSpPr>
            <a:spLocks noChangeShapeType="1"/>
          </p:cNvSpPr>
          <p:nvPr/>
        </p:nvSpPr>
        <p:spPr bwMode="auto">
          <a:xfrm>
            <a:off x="4778020" y="5034421"/>
            <a:ext cx="73840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75" name="Line 236"/>
          <p:cNvSpPr>
            <a:spLocks noChangeShapeType="1"/>
          </p:cNvSpPr>
          <p:nvPr/>
        </p:nvSpPr>
        <p:spPr bwMode="auto">
          <a:xfrm>
            <a:off x="5516425" y="3377003"/>
            <a:ext cx="8572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78" name="Line 237"/>
          <p:cNvSpPr>
            <a:spLocks noChangeShapeType="1"/>
          </p:cNvSpPr>
          <p:nvPr/>
        </p:nvSpPr>
        <p:spPr bwMode="auto">
          <a:xfrm>
            <a:off x="5522027" y="4244823"/>
            <a:ext cx="847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80" name="Text Box 8"/>
          <p:cNvSpPr txBox="1">
            <a:spLocks noChangeArrowheads="1"/>
          </p:cNvSpPr>
          <p:nvPr/>
        </p:nvSpPr>
        <p:spPr bwMode="auto">
          <a:xfrm>
            <a:off x="5057638" y="2513192"/>
            <a:ext cx="11604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>
                <a:solidFill>
                  <a:srgbClr val="000000"/>
                </a:solidFill>
                <a:ea typeface="굴림" charset="-127"/>
              </a:rPr>
              <a:t>blended energy </a:t>
            </a:r>
          </a:p>
        </p:txBody>
      </p:sp>
      <p:sp>
        <p:nvSpPr>
          <p:cNvPr id="82" name="Text Box 8"/>
          <p:cNvSpPr txBox="1">
            <a:spLocks noChangeArrowheads="1"/>
          </p:cNvSpPr>
          <p:nvPr/>
        </p:nvSpPr>
        <p:spPr bwMode="auto">
          <a:xfrm>
            <a:off x="8023932" y="2500492"/>
            <a:ext cx="9318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>
                <a:solidFill>
                  <a:srgbClr val="000000"/>
                </a:solidFill>
                <a:ea typeface="굴림" charset="-127"/>
              </a:rPr>
              <a:t>car demand </a:t>
            </a:r>
          </a:p>
        </p:txBody>
      </p:sp>
      <p:sp>
        <p:nvSpPr>
          <p:cNvPr id="83" name="Text Box 136"/>
          <p:cNvSpPr txBox="1">
            <a:spLocks noChangeArrowheads="1"/>
          </p:cNvSpPr>
          <p:nvPr/>
        </p:nvSpPr>
        <p:spPr bwMode="auto">
          <a:xfrm>
            <a:off x="7714370" y="2703692"/>
            <a:ext cx="169790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2,000 billion</a:t>
            </a:r>
            <a:r>
              <a:rPr lang="ko-KR" altLang="en-US" dirty="0">
                <a:solidFill>
                  <a:srgbClr val="000000"/>
                </a:solidFill>
                <a:ea typeface="굴림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km/year(5)</a:t>
            </a:r>
          </a:p>
        </p:txBody>
      </p:sp>
      <p:sp>
        <p:nvSpPr>
          <p:cNvPr id="84" name="Line 243"/>
          <p:cNvSpPr>
            <a:spLocks noChangeShapeType="1"/>
          </p:cNvSpPr>
          <p:nvPr/>
        </p:nvSpPr>
        <p:spPr bwMode="auto">
          <a:xfrm>
            <a:off x="8187445" y="3057704"/>
            <a:ext cx="0" cy="287216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85" name="Line 246"/>
          <p:cNvSpPr>
            <a:spLocks noChangeShapeType="1"/>
          </p:cNvSpPr>
          <p:nvPr/>
        </p:nvSpPr>
        <p:spPr bwMode="auto">
          <a:xfrm>
            <a:off x="7419095" y="5486377"/>
            <a:ext cx="7715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86" name="Text Box 247"/>
          <p:cNvSpPr txBox="1">
            <a:spLocks noChangeArrowheads="1"/>
          </p:cNvSpPr>
          <p:nvPr/>
        </p:nvSpPr>
        <p:spPr bwMode="auto">
          <a:xfrm>
            <a:off x="2243640" y="3675242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87" name="Text Box 248"/>
          <p:cNvSpPr txBox="1">
            <a:spLocks noChangeArrowheads="1"/>
          </p:cNvSpPr>
          <p:nvPr/>
        </p:nvSpPr>
        <p:spPr bwMode="auto">
          <a:xfrm>
            <a:off x="2212280" y="4360294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88" name="Text Box 249"/>
          <p:cNvSpPr txBox="1">
            <a:spLocks noChangeArrowheads="1"/>
          </p:cNvSpPr>
          <p:nvPr/>
        </p:nvSpPr>
        <p:spPr bwMode="auto">
          <a:xfrm>
            <a:off x="2234196" y="5134431"/>
            <a:ext cx="5008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1kWh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89" name="Text Box 252"/>
          <p:cNvSpPr txBox="1">
            <a:spLocks noChangeArrowheads="1"/>
          </p:cNvSpPr>
          <p:nvPr/>
        </p:nvSpPr>
        <p:spPr bwMode="auto">
          <a:xfrm>
            <a:off x="4861223" y="4850610"/>
            <a:ext cx="6703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10/9</a:t>
            </a:r>
          </a:p>
        </p:txBody>
      </p:sp>
      <p:sp>
        <p:nvSpPr>
          <p:cNvPr id="90" name="Text Box 253"/>
          <p:cNvSpPr txBox="1">
            <a:spLocks noChangeArrowheads="1"/>
          </p:cNvSpPr>
          <p:nvPr/>
        </p:nvSpPr>
        <p:spPr bwMode="auto">
          <a:xfrm>
            <a:off x="7368295" y="3096017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15km</a:t>
            </a:r>
          </a:p>
        </p:txBody>
      </p:sp>
      <p:sp>
        <p:nvSpPr>
          <p:cNvPr id="91" name="Line 257"/>
          <p:cNvSpPr>
            <a:spLocks noChangeShapeType="1"/>
          </p:cNvSpPr>
          <p:nvPr/>
        </p:nvSpPr>
        <p:spPr bwMode="auto">
          <a:xfrm flipV="1">
            <a:off x="2726134" y="4913976"/>
            <a:ext cx="1212561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92" name="Text Box 259"/>
          <p:cNvSpPr txBox="1">
            <a:spLocks noChangeArrowheads="1"/>
          </p:cNvSpPr>
          <p:nvPr/>
        </p:nvSpPr>
        <p:spPr bwMode="auto">
          <a:xfrm>
            <a:off x="5653143" y="4052313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94" name="Text Box 261"/>
          <p:cNvSpPr txBox="1">
            <a:spLocks noChangeArrowheads="1"/>
          </p:cNvSpPr>
          <p:nvPr/>
        </p:nvSpPr>
        <p:spPr bwMode="auto">
          <a:xfrm>
            <a:off x="5616702" y="5290933"/>
            <a:ext cx="5277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1KWh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95" name="Text Box 262"/>
          <p:cNvSpPr txBox="1">
            <a:spLocks noChangeArrowheads="1"/>
          </p:cNvSpPr>
          <p:nvPr/>
        </p:nvSpPr>
        <p:spPr bwMode="auto">
          <a:xfrm>
            <a:off x="5678803" y="3185747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96" name="Line 271"/>
          <p:cNvSpPr>
            <a:spLocks noChangeShapeType="1"/>
          </p:cNvSpPr>
          <p:nvPr/>
        </p:nvSpPr>
        <p:spPr bwMode="auto">
          <a:xfrm>
            <a:off x="2248295" y="4572178"/>
            <a:ext cx="685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97" name="Line 272"/>
          <p:cNvSpPr>
            <a:spLocks noChangeShapeType="1"/>
          </p:cNvSpPr>
          <p:nvPr/>
        </p:nvSpPr>
        <p:spPr bwMode="auto">
          <a:xfrm flipV="1">
            <a:off x="3167889" y="5514952"/>
            <a:ext cx="3215311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99" name="Text Box 274"/>
          <p:cNvSpPr txBox="1">
            <a:spLocks noChangeArrowheads="1"/>
          </p:cNvSpPr>
          <p:nvPr/>
        </p:nvSpPr>
        <p:spPr bwMode="auto">
          <a:xfrm>
            <a:off x="3263383" y="4694560"/>
            <a:ext cx="47310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02" name="Text Box 253"/>
          <p:cNvSpPr txBox="1">
            <a:spLocks noChangeArrowheads="1"/>
          </p:cNvSpPr>
          <p:nvPr/>
        </p:nvSpPr>
        <p:spPr bwMode="auto">
          <a:xfrm>
            <a:off x="7346070" y="5243867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10km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103" name="Line 271"/>
          <p:cNvSpPr>
            <a:spLocks noChangeShapeType="1"/>
          </p:cNvSpPr>
          <p:nvPr/>
        </p:nvSpPr>
        <p:spPr bwMode="auto">
          <a:xfrm>
            <a:off x="7431606" y="3367478"/>
            <a:ext cx="76044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0" name="Line 272"/>
          <p:cNvSpPr>
            <a:spLocks noChangeShapeType="1"/>
          </p:cNvSpPr>
          <p:nvPr/>
        </p:nvSpPr>
        <p:spPr bwMode="auto">
          <a:xfrm flipV="1">
            <a:off x="3159521" y="4467103"/>
            <a:ext cx="3209101" cy="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1" name="Text Box 260"/>
          <p:cNvSpPr txBox="1">
            <a:spLocks noChangeArrowheads="1"/>
          </p:cNvSpPr>
          <p:nvPr/>
        </p:nvSpPr>
        <p:spPr bwMode="auto">
          <a:xfrm>
            <a:off x="5616719" y="4277717"/>
            <a:ext cx="5277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3KWh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112" name="Line 237"/>
          <p:cNvSpPr>
            <a:spLocks noChangeShapeType="1"/>
          </p:cNvSpPr>
          <p:nvPr/>
        </p:nvSpPr>
        <p:spPr bwMode="auto">
          <a:xfrm>
            <a:off x="7420422" y="4339035"/>
            <a:ext cx="7715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3" name="Text Box 253"/>
          <p:cNvSpPr txBox="1">
            <a:spLocks noChangeArrowheads="1"/>
          </p:cNvSpPr>
          <p:nvPr/>
        </p:nvSpPr>
        <p:spPr bwMode="auto">
          <a:xfrm>
            <a:off x="7348791" y="4106874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50km</a:t>
            </a:r>
          </a:p>
        </p:txBody>
      </p:sp>
      <p:sp>
        <p:nvSpPr>
          <p:cNvPr id="106" name="Rectangle 7"/>
          <p:cNvSpPr>
            <a:spLocks noChangeArrowheads="1"/>
          </p:cNvSpPr>
          <p:nvPr/>
        </p:nvSpPr>
        <p:spPr bwMode="auto">
          <a:xfrm>
            <a:off x="6379561" y="4175761"/>
            <a:ext cx="1033871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  <a:ea typeface="굴림" charset="-127"/>
              </a:rPr>
              <a:t>  plug-in hybrid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6377526" y="4175337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6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21" name="Rectangle 7"/>
          <p:cNvSpPr>
            <a:spLocks noChangeArrowheads="1"/>
          </p:cNvSpPr>
          <p:nvPr/>
        </p:nvSpPr>
        <p:spPr bwMode="auto">
          <a:xfrm>
            <a:off x="6376464" y="3178933"/>
            <a:ext cx="1050501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  <a:ea typeface="굴림" charset="-127"/>
              </a:rPr>
              <a:t>    </a:t>
            </a:r>
            <a:r>
              <a:rPr lang="en-US" altLang="ko-KR" sz="1000" kern="0" dirty="0">
                <a:solidFill>
                  <a:srgbClr val="000000"/>
                </a:solidFill>
              </a:rPr>
              <a:t>middle car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6377061" y="3178917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5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23" name="Rectangle 7"/>
          <p:cNvSpPr>
            <a:spLocks noChangeArrowheads="1"/>
          </p:cNvSpPr>
          <p:nvPr/>
        </p:nvSpPr>
        <p:spPr bwMode="auto">
          <a:xfrm>
            <a:off x="6372078" y="5306460"/>
            <a:ext cx="1054887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    electric car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6372021" y="5303444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>
                <a:solidFill>
                  <a:srgbClr val="FF0000"/>
                </a:solidFill>
              </a:rPr>
              <a:t>7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5" name="Rectangle 7"/>
          <p:cNvSpPr>
            <a:spLocks noChangeArrowheads="1"/>
          </p:cNvSpPr>
          <p:nvPr/>
        </p:nvSpPr>
        <p:spPr bwMode="auto">
          <a:xfrm>
            <a:off x="3941415" y="4850038"/>
            <a:ext cx="828675" cy="361171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    BE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3939954" y="4850829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>
                <a:solidFill>
                  <a:srgbClr val="FF0000"/>
                </a:solidFill>
              </a:rPr>
              <a:t>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7" name="Rectangle 7"/>
          <p:cNvSpPr>
            <a:spLocks noChangeArrowheads="1"/>
          </p:cNvSpPr>
          <p:nvPr/>
        </p:nvSpPr>
        <p:spPr bwMode="auto">
          <a:xfrm>
            <a:off x="1409486" y="5223021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electricity</a:t>
            </a: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carrier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1409429" y="5219630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3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29" name="Rectangle 7"/>
          <p:cNvSpPr>
            <a:spLocks noChangeArrowheads="1"/>
          </p:cNvSpPr>
          <p:nvPr/>
        </p:nvSpPr>
        <p:spPr bwMode="auto">
          <a:xfrm>
            <a:off x="1421265" y="4405840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indent="85725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bio ethanol</a:t>
            </a:r>
          </a:p>
          <a:p>
            <a:pPr indent="85725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carrier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1421208" y="4401672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2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31" name="Rectangle 7"/>
          <p:cNvSpPr>
            <a:spLocks noChangeArrowheads="1"/>
          </p:cNvSpPr>
          <p:nvPr/>
        </p:nvSpPr>
        <p:spPr bwMode="auto">
          <a:xfrm>
            <a:off x="1421265" y="3717419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indent="88900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oil carrier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1421264" y="3713163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1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77" name="Line 243"/>
          <p:cNvSpPr>
            <a:spLocks noChangeShapeType="1"/>
          </p:cNvSpPr>
          <p:nvPr/>
        </p:nvSpPr>
        <p:spPr bwMode="auto">
          <a:xfrm>
            <a:off x="5516425" y="3002852"/>
            <a:ext cx="0" cy="287216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108" name="Line 243"/>
          <p:cNvSpPr>
            <a:spLocks noChangeShapeType="1"/>
          </p:cNvSpPr>
          <p:nvPr/>
        </p:nvSpPr>
        <p:spPr bwMode="auto">
          <a:xfrm flipH="1">
            <a:off x="3152376" y="3331164"/>
            <a:ext cx="0" cy="25438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109" name="Line 243"/>
          <p:cNvSpPr>
            <a:spLocks noChangeShapeType="1"/>
          </p:cNvSpPr>
          <p:nvPr/>
        </p:nvSpPr>
        <p:spPr bwMode="auto">
          <a:xfrm flipH="1">
            <a:off x="2938858" y="3096017"/>
            <a:ext cx="1364" cy="25438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4" name="Line 243"/>
          <p:cNvSpPr>
            <a:spLocks noChangeShapeType="1"/>
          </p:cNvSpPr>
          <p:nvPr/>
        </p:nvSpPr>
        <p:spPr bwMode="auto">
          <a:xfrm flipH="1">
            <a:off x="2726133" y="2950360"/>
            <a:ext cx="1364" cy="25438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70" name="Text Box 8"/>
          <p:cNvSpPr txBox="1">
            <a:spLocks noChangeArrowheads="1"/>
          </p:cNvSpPr>
          <p:nvPr/>
        </p:nvSpPr>
        <p:spPr bwMode="auto">
          <a:xfrm>
            <a:off x="1407009" y="5805271"/>
            <a:ext cx="89845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>
                <a:solidFill>
                  <a:srgbClr val="000000"/>
                </a:solidFill>
                <a:ea typeface="굴림" charset="-127"/>
              </a:rPr>
              <a:t>energy tech</a:t>
            </a:r>
          </a:p>
        </p:txBody>
      </p:sp>
      <p:sp>
        <p:nvSpPr>
          <p:cNvPr id="71" name="Text Box 8"/>
          <p:cNvSpPr txBox="1">
            <a:spLocks noChangeArrowheads="1"/>
          </p:cNvSpPr>
          <p:nvPr/>
        </p:nvSpPr>
        <p:spPr bwMode="auto">
          <a:xfrm>
            <a:off x="3989425" y="5805271"/>
            <a:ext cx="94288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>
                <a:solidFill>
                  <a:srgbClr val="000000"/>
                </a:solidFill>
                <a:ea typeface="굴림" charset="-127"/>
              </a:rPr>
              <a:t>process tech</a:t>
            </a:r>
          </a:p>
        </p:txBody>
      </p:sp>
      <p:sp>
        <p:nvSpPr>
          <p:cNvPr id="81" name="Text Box 8"/>
          <p:cNvSpPr txBox="1">
            <a:spLocks noChangeArrowheads="1"/>
          </p:cNvSpPr>
          <p:nvPr/>
        </p:nvSpPr>
        <p:spPr bwMode="auto">
          <a:xfrm>
            <a:off x="6309620" y="5805271"/>
            <a:ext cx="9701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>
                <a:solidFill>
                  <a:srgbClr val="000000"/>
                </a:solidFill>
                <a:ea typeface="굴림" charset="-127"/>
              </a:rPr>
              <a:t>demand tech</a:t>
            </a: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RES example : parameters(inventory data)</a:t>
            </a:r>
            <a:endParaRPr lang="ko-KR" alt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599530" y="1821022"/>
                <a:ext cx="4845046" cy="4792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de-DE" altLang="ko-KR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de-DE" altLang="ko-KR" i="1">
                            <a:latin typeface="Cambria Math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de-DE" altLang="ko-KR" dirty="0"/>
                  <a:t>  : the capacity variable of technology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𝑖</m:t>
                    </m:r>
                    <m:r>
                      <a:rPr lang="en-US" altLang="ko-KR" i="1">
                        <a:latin typeface="Cambria Math"/>
                      </a:rPr>
                      <m:t>∈</m:t>
                    </m:r>
                    <m:r>
                      <a:rPr lang="en-US" altLang="ko-KR" i="1">
                        <a:latin typeface="Cambria Math"/>
                      </a:rPr>
                      <m:t>𝐼</m:t>
                    </m:r>
                  </m:oMath>
                </a14:m>
                <a:r>
                  <a:rPr lang="de-DE" altLang="ko-KR" dirty="0"/>
                  <a:t> at time </a:t>
                </a:r>
                <a14:m>
                  <m:oMath xmlns:m="http://schemas.openxmlformats.org/officeDocument/2006/math">
                    <m:r>
                      <a:rPr lang="de-DE" altLang="ko-KR" i="1">
                        <a:latin typeface="Cambria Math"/>
                      </a:rPr>
                      <m:t>𝑡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de-DE" altLang="ko-KR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de-DE" altLang="ko-KR" i="1">
                            <a:latin typeface="Cambria Math"/>
                          </a:rPr>
                          <m:t>𝑡</m:t>
                        </m:r>
                      </m:sup>
                    </m:sSubSup>
                    <m:r>
                      <a:rPr lang="de-DE" altLang="ko-KR" i="1">
                        <a:latin typeface="Cambria Math"/>
                      </a:rPr>
                      <m:t> </m:t>
                    </m:r>
                  </m:oMath>
                </a14:m>
                <a:r>
                  <a:rPr lang="de-DE" altLang="ko-KR" dirty="0"/>
                  <a:t> : the activity variable of technology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𝑖</m:t>
                    </m:r>
                    <m:r>
                      <a:rPr lang="en-US" altLang="ko-KR" i="1">
                        <a:latin typeface="Cambria Math"/>
                      </a:rPr>
                      <m:t>∈</m:t>
                    </m:r>
                    <m:r>
                      <a:rPr lang="en-US" altLang="ko-KR" i="1">
                        <a:latin typeface="Cambria Math"/>
                      </a:rPr>
                      <m:t>𝐼</m:t>
                    </m:r>
                  </m:oMath>
                </a14:m>
                <a:r>
                  <a:rPr lang="de-DE" altLang="ko-KR" dirty="0"/>
                  <a:t> at time </a:t>
                </a:r>
                <a14:m>
                  <m:oMath xmlns:m="http://schemas.openxmlformats.org/officeDocument/2006/math">
                    <m:r>
                      <a:rPr lang="de-DE" altLang="ko-KR" i="1">
                        <a:latin typeface="Cambria Math"/>
                      </a:rPr>
                      <m:t>𝑡</m:t>
                    </m:r>
                  </m:oMath>
                </a14:m>
                <a:endParaRPr lang="en-US" altLang="ko-KR" dirty="0">
                  <a:solidFill>
                    <a:srgbClr val="FF0000"/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30" y="1821022"/>
                <a:ext cx="4845046" cy="479234"/>
              </a:xfrm>
              <a:prstGeom prst="rect">
                <a:avLst/>
              </a:prstGeom>
              <a:blipFill>
                <a:blip r:embed="rId2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 Box 274"/>
          <p:cNvSpPr txBox="1">
            <a:spLocks noChangeArrowheads="1"/>
          </p:cNvSpPr>
          <p:nvPr/>
        </p:nvSpPr>
        <p:spPr bwMode="auto">
          <a:xfrm>
            <a:off x="3280379" y="4960117"/>
            <a:ext cx="5154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10/81</a:t>
            </a:r>
          </a:p>
        </p:txBody>
      </p:sp>
      <p:sp>
        <p:nvSpPr>
          <p:cNvPr id="62" name="Text Box 136"/>
          <p:cNvSpPr txBox="1">
            <a:spLocks noChangeArrowheads="1"/>
          </p:cNvSpPr>
          <p:nvPr/>
        </p:nvSpPr>
        <p:spPr bwMode="auto">
          <a:xfrm>
            <a:off x="792814" y="930223"/>
            <a:ext cx="5370381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400" kern="0" dirty="0">
                <a:solidFill>
                  <a:srgbClr val="000000"/>
                </a:solidFill>
              </a:rPr>
              <a:t>general parameter : model period, discount rate, etc.</a:t>
            </a:r>
          </a:p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400" kern="0" dirty="0">
                <a:solidFill>
                  <a:srgbClr val="000000"/>
                </a:solidFill>
              </a:rPr>
              <a:t> costs : investment cost, fixed </a:t>
            </a:r>
            <a:r>
              <a:rPr lang="en-US" altLang="ko-KR" sz="1400" kern="0" dirty="0" err="1">
                <a:solidFill>
                  <a:srgbClr val="000000"/>
                </a:solidFill>
              </a:rPr>
              <a:t>O&amp;M</a:t>
            </a:r>
            <a:r>
              <a:rPr lang="en-US" altLang="ko-KR" sz="1400" kern="0" dirty="0">
                <a:solidFill>
                  <a:srgbClr val="000000"/>
                </a:solidFill>
              </a:rPr>
              <a:t> cost, variable cost</a:t>
            </a:r>
          </a:p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400" kern="0" dirty="0">
                <a:solidFill>
                  <a:srgbClr val="000000"/>
                </a:solidFill>
              </a:rPr>
              <a:t>historic capacity, lifetime, first year, last year, </a:t>
            </a:r>
            <a:r>
              <a:rPr lang="en-US" altLang="ko-KR" sz="1400" kern="0" dirty="0" err="1">
                <a:solidFill>
                  <a:srgbClr val="000000"/>
                </a:solidFill>
              </a:rPr>
              <a:t>availablility</a:t>
            </a:r>
            <a:r>
              <a:rPr lang="en-US" altLang="ko-KR" sz="1400" kern="0" dirty="0">
                <a:solidFill>
                  <a:srgbClr val="000000"/>
                </a:solidFill>
              </a:rPr>
              <a:t> factor, etc.</a:t>
            </a:r>
          </a:p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400" kern="0" dirty="0">
                <a:solidFill>
                  <a:srgbClr val="000000"/>
                </a:solidFill>
              </a:rPr>
              <a:t>decision variables</a:t>
            </a:r>
          </a:p>
        </p:txBody>
      </p:sp>
    </p:spTree>
    <p:extLst>
      <p:ext uri="{BB962C8B-B14F-4D97-AF65-F5344CB8AC3E}">
        <p14:creationId xmlns:p14="http://schemas.microsoft.com/office/powerpoint/2010/main" val="19967178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/>
              <a:t>시스템개발 </a:t>
            </a:r>
            <a:r>
              <a:rPr lang="en-US" altLang="ko-KR" b="0"/>
              <a:t>: SW System/UI </a:t>
            </a:r>
            <a:r>
              <a:rPr lang="ko-KR" altLang="en-US" b="0"/>
              <a:t>개발 방법론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60</a:t>
            </a:fld>
            <a:endParaRPr lang="en-US" altLang="ko-KR"/>
          </a:p>
        </p:txBody>
      </p:sp>
      <p:sp>
        <p:nvSpPr>
          <p:cNvPr id="5" name="직사각형 4"/>
          <p:cNvSpPr/>
          <p:nvPr/>
        </p:nvSpPr>
        <p:spPr>
          <a:xfrm>
            <a:off x="1850602" y="2908598"/>
            <a:ext cx="611065" cy="246221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>
                <a:solidFill>
                  <a:prstClr val="black"/>
                </a:solidFill>
                <a:latin typeface="맑은 고딕"/>
                <a:ea typeface="맑은 고딕"/>
              </a:rPr>
              <a:t>UI </a:t>
            </a:r>
            <a:r>
              <a:rPr kumimoji="0" lang="ko-KR" altLang="en-US" sz="1000" kern="0">
                <a:solidFill>
                  <a:prstClr val="black"/>
                </a:solidFill>
                <a:latin typeface="맑은 고딕"/>
                <a:ea typeface="맑은 고딕"/>
              </a:rPr>
              <a:t>구현</a:t>
            </a:r>
            <a:endParaRPr kumimoji="0" lang="ko-KR" altLang="en-US" sz="1800" ker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81018" y="3161741"/>
            <a:ext cx="3452831" cy="644485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801100" y="1573128"/>
            <a:ext cx="2821350" cy="246221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prstClr val="black"/>
                </a:solidFill>
                <a:latin typeface="맑은 고딕"/>
                <a:ea typeface="맑은 고딕"/>
              </a:rPr>
              <a:t>Web </a:t>
            </a:r>
            <a:r>
              <a:rPr kumimoji="0" lang="en-US" altLang="ko-KR" sz="1000" kern="0" dirty="0" err="1">
                <a:solidFill>
                  <a:prstClr val="black"/>
                </a:solidFill>
                <a:latin typeface="맑은 고딕"/>
                <a:ea typeface="맑은 고딕"/>
              </a:rPr>
              <a:t>BufEEE</a:t>
            </a:r>
            <a:r>
              <a:rPr kumimoji="0" lang="en-US" altLang="ko-KR" sz="1000" kern="0" dirty="0">
                <a:solidFill>
                  <a:prstClr val="black"/>
                </a:solidFill>
                <a:latin typeface="맑은 고딕"/>
                <a:ea typeface="맑은 고딕"/>
              </a:rPr>
              <a:t> RES/Dummy/Constraint </a:t>
            </a:r>
            <a:r>
              <a:rPr kumimoji="0" lang="ko-KR" altLang="en-US" sz="1000" kern="0" dirty="0">
                <a:solidFill>
                  <a:prstClr val="black"/>
                </a:solidFill>
                <a:latin typeface="맑은 고딕"/>
                <a:ea typeface="맑은 고딕"/>
              </a:rPr>
              <a:t>입출력</a:t>
            </a:r>
            <a:endParaRPr kumimoji="0" lang="ko-KR" altLang="en-US" sz="1800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860534" y="1819162"/>
            <a:ext cx="2628220" cy="610619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26018" y="1969827"/>
            <a:ext cx="497252" cy="246221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kern="0" noProof="0">
                <a:solidFill>
                  <a:prstClr val="black"/>
                </a:solidFill>
                <a:latin typeface="맑은 고딕"/>
                <a:ea typeface="맑은 고딕"/>
              </a:rPr>
              <a:t>JSON</a:t>
            </a:r>
            <a:endParaRPr kumimoji="0" lang="ko-KR" altLang="en-US" sz="1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02620" y="3299464"/>
            <a:ext cx="1547218" cy="400110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HTML5/CSS3/</a:t>
            </a:r>
            <a:r>
              <a:rPr kumimoji="0" lang="en-US" altLang="ko-KR" sz="10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Javascript</a:t>
            </a:r>
            <a:endParaRPr kumimoji="0" lang="en-US" altLang="ko-KR" sz="1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kern="0">
                <a:solidFill>
                  <a:prstClr val="black"/>
                </a:solidFill>
                <a:latin typeface="맑은 고딕"/>
                <a:ea typeface="맑은 고딕"/>
              </a:rPr>
              <a:t>for client</a:t>
            </a:r>
            <a:endParaRPr kumimoji="0" lang="ko-KR" altLang="en-US" sz="1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850602" y="4263192"/>
            <a:ext cx="970672" cy="246221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>
                <a:solidFill>
                  <a:prstClr val="black"/>
                </a:solidFill>
                <a:latin typeface="맑은 고딕"/>
                <a:ea typeface="맑은 고딕"/>
              </a:rPr>
              <a:t>LP </a:t>
            </a:r>
            <a:r>
              <a:rPr kumimoji="0" lang="ko-KR" altLang="en-US" sz="1000" kern="0">
                <a:solidFill>
                  <a:prstClr val="black"/>
                </a:solidFill>
                <a:latin typeface="맑은 고딕"/>
                <a:ea typeface="맑은 고딕"/>
              </a:rPr>
              <a:t>구현</a:t>
            </a:r>
            <a:r>
              <a:rPr kumimoji="0" lang="en-US" altLang="ko-KR" sz="1000" kern="0">
                <a:solidFill>
                  <a:prstClr val="black"/>
                </a:solidFill>
                <a:latin typeface="맑은 고딕"/>
                <a:ea typeface="맑은 고딕"/>
              </a:rPr>
              <a:t>/</a:t>
            </a:r>
            <a:r>
              <a:rPr kumimoji="0" lang="ko-KR" altLang="en-US" sz="1000" kern="0">
                <a:solidFill>
                  <a:prstClr val="black"/>
                </a:solidFill>
                <a:latin typeface="맑은 고딕"/>
                <a:ea typeface="맑은 고딕"/>
              </a:rPr>
              <a:t>실행</a:t>
            </a:r>
            <a:endParaRPr kumimoji="0" lang="ko-KR" altLang="en-US" sz="1800" ker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933868" y="4509413"/>
            <a:ext cx="1526557" cy="1142343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418063" y="4736283"/>
            <a:ext cx="558166" cy="246221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LP API</a:t>
            </a:r>
            <a:endParaRPr kumimoji="0" lang="ko-KR" altLang="en-US" sz="1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180261" y="5183311"/>
            <a:ext cx="1045479" cy="246221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glpk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(LP Solver)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2697146" y="4986244"/>
            <a:ext cx="0" cy="193327"/>
          </a:xfrm>
          <a:prstGeom prst="straightConnector1">
            <a:avLst/>
          </a:prstGeom>
          <a:noFill/>
          <a:ln w="9525" cap="flat" cmpd="sng" algn="ctr">
            <a:solidFill>
              <a:srgbClr val="183883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43" name="직사각형 42"/>
          <p:cNvSpPr/>
          <p:nvPr/>
        </p:nvSpPr>
        <p:spPr>
          <a:xfrm>
            <a:off x="3698139" y="4233459"/>
            <a:ext cx="970672" cy="246221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>
                <a:solidFill>
                  <a:prstClr val="black"/>
                </a:solidFill>
                <a:latin typeface="맑은 고딕"/>
                <a:ea typeface="맑은 고딕"/>
              </a:rPr>
              <a:t>LP viewer</a:t>
            </a:r>
            <a:endParaRPr kumimoji="0" lang="ko-KR" altLang="en-US" sz="1800" ker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757571" y="4478676"/>
            <a:ext cx="1417433" cy="700895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195219" y="4706012"/>
            <a:ext cx="542136" cy="246221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kern="0" dirty="0" err="1">
                <a:solidFill>
                  <a:prstClr val="black"/>
                </a:solidFill>
                <a:latin typeface="맑은 고딕"/>
                <a:ea typeface="맑은 고딕"/>
              </a:rPr>
              <a:t>KaTeX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cxnSp>
        <p:nvCxnSpPr>
          <p:cNvPr id="56" name="꺾인 연결선 55"/>
          <p:cNvCxnSpPr>
            <a:stCxn id="15" idx="1"/>
            <a:endCxn id="5" idx="1"/>
          </p:cNvCxnSpPr>
          <p:nvPr/>
        </p:nvCxnSpPr>
        <p:spPr>
          <a:xfrm rot="10800000" flipV="1">
            <a:off x="1850602" y="2124471"/>
            <a:ext cx="9932" cy="907237"/>
          </a:xfrm>
          <a:prstGeom prst="bentConnector3">
            <a:avLst>
              <a:gd name="adj1" fmla="val 2401651"/>
            </a:avLst>
          </a:prstGeom>
          <a:noFill/>
          <a:ln w="9525" cap="flat" cmpd="sng" algn="ctr">
            <a:solidFill>
              <a:srgbClr val="183883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58" name="꺾인 연결선 57"/>
          <p:cNvCxnSpPr>
            <a:stCxn id="6" idx="1"/>
            <a:endCxn id="28" idx="1"/>
          </p:cNvCxnSpPr>
          <p:nvPr/>
        </p:nvCxnSpPr>
        <p:spPr>
          <a:xfrm rot="10800000" flipH="1" flipV="1">
            <a:off x="1881018" y="3483983"/>
            <a:ext cx="52850" cy="1596601"/>
          </a:xfrm>
          <a:prstGeom prst="bentConnector3">
            <a:avLst>
              <a:gd name="adj1" fmla="val -432545"/>
            </a:avLst>
          </a:prstGeom>
          <a:noFill/>
          <a:ln w="9525" cap="flat" cmpd="sng" algn="ctr">
            <a:solidFill>
              <a:srgbClr val="183883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60" name="직선 화살표 연결선 59"/>
          <p:cNvCxnSpPr/>
          <p:nvPr/>
        </p:nvCxnSpPr>
        <p:spPr>
          <a:xfrm>
            <a:off x="3460425" y="5006554"/>
            <a:ext cx="297146" cy="0"/>
          </a:xfrm>
          <a:prstGeom prst="straightConnector1">
            <a:avLst/>
          </a:prstGeom>
          <a:noFill/>
          <a:ln w="9525" cap="flat" cmpd="sng" algn="ctr">
            <a:solidFill>
              <a:srgbClr val="183883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67" name="직사각형 66"/>
          <p:cNvSpPr/>
          <p:nvPr/>
        </p:nvSpPr>
        <p:spPr>
          <a:xfrm>
            <a:off x="4195219" y="5424788"/>
            <a:ext cx="25930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kern="0" dirty="0" err="1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JSON</a:t>
            </a:r>
            <a:r>
              <a:rPr kumimoji="0" lang="en-US" altLang="ko-KR" kern="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: </a:t>
            </a:r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JavaScript Object Notation</a:t>
            </a:r>
          </a:p>
          <a:p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HTML : </a:t>
            </a:r>
            <a:r>
              <a:rPr lang="en-US" altLang="ko-K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HyperText</a:t>
            </a:r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 Markup Language</a:t>
            </a:r>
          </a:p>
          <a:p>
            <a:r>
              <a:rPr lang="en-US" altLang="ko-K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CSS</a:t>
            </a:r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 : Cascading Style Sheets</a:t>
            </a:r>
            <a:endParaRPr lang="ko-KR" altLang="en-US" dirty="0">
              <a:latin typeface="Cambria Math" panose="020405030504060302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978245" y="3360872"/>
            <a:ext cx="1023037" cy="246221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PHP for</a:t>
            </a:r>
            <a:r>
              <a:rPr kumimoji="0" lang="en-US" altLang="ko-KR" sz="1000" b="0" i="0" u="none" strike="noStrike" kern="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 server</a:t>
            </a:r>
            <a:endParaRPr kumimoji="0" lang="ko-KR" altLang="en-US" sz="1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405830" y="4173746"/>
            <a:ext cx="970672" cy="246221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prstClr val="black"/>
                </a:solidFill>
                <a:latin typeface="맑은 고딕"/>
                <a:ea typeface="맑은 고딕"/>
              </a:rPr>
              <a:t>RES drawer</a:t>
            </a:r>
            <a:endParaRPr kumimoji="0" lang="ko-KR" altLang="en-US" sz="1800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465262" y="4418963"/>
            <a:ext cx="1417433" cy="700895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902910" y="4646299"/>
            <a:ext cx="332142" cy="246221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kern="0" dirty="0" err="1">
                <a:solidFill>
                  <a:prstClr val="black"/>
                </a:solidFill>
                <a:latin typeface="맑은 고딕"/>
                <a:ea typeface="맑은 고딕"/>
              </a:rPr>
              <a:t>d3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cxnSp>
        <p:nvCxnSpPr>
          <p:cNvPr id="9" name="꺾인 연결선 8"/>
          <p:cNvCxnSpPr>
            <a:stCxn id="6" idx="3"/>
            <a:endCxn id="39" idx="0"/>
          </p:cNvCxnSpPr>
          <p:nvPr/>
        </p:nvCxnSpPr>
        <p:spPr>
          <a:xfrm>
            <a:off x="5333849" y="3483984"/>
            <a:ext cx="557317" cy="689762"/>
          </a:xfrm>
          <a:prstGeom prst="bentConnector2">
            <a:avLst/>
          </a:prstGeom>
          <a:noFill/>
          <a:ln w="9525" cap="flat" cmpd="sng" algn="ctr">
            <a:solidFill>
              <a:srgbClr val="183883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3" name="직사각형 2"/>
          <p:cNvSpPr/>
          <p:nvPr/>
        </p:nvSpPr>
        <p:spPr>
          <a:xfrm>
            <a:off x="1457375" y="867819"/>
            <a:ext cx="3440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Web 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BufEEE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: http://cat.ks.ac.kr/RES4/res.php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67723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 dirty="0"/>
              <a:t>시스템개발 </a:t>
            </a:r>
            <a:r>
              <a:rPr lang="en-US" altLang="ko-KR" b="0" dirty="0"/>
              <a:t>: </a:t>
            </a:r>
            <a:r>
              <a:rPr lang="en-US" altLang="ko-KR" dirty="0"/>
              <a:t>RES/</a:t>
            </a:r>
            <a:r>
              <a:rPr lang="ko-KR" altLang="en-US" dirty="0"/>
              <a:t>에너지 폼 </a:t>
            </a:r>
            <a:r>
              <a:rPr lang="en-US" altLang="ko-KR" dirty="0"/>
              <a:t>UI</a:t>
            </a: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61</a:t>
            </a:fld>
            <a:endParaRPr lang="en-US" altLang="ko-KR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788160" y="481012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140527" y="593438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278082" y="1050638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78" y="1229019"/>
            <a:ext cx="9230031" cy="431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472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 dirty="0"/>
              <a:t>시스템개발 </a:t>
            </a:r>
            <a:r>
              <a:rPr lang="en-US" altLang="ko-KR" b="0" dirty="0"/>
              <a:t>: Dummy variable</a:t>
            </a:r>
            <a:r>
              <a:rPr lang="ko-KR" altLang="en-US" dirty="0"/>
              <a:t>의 </a:t>
            </a:r>
            <a:r>
              <a:rPr lang="en-US" altLang="ko-KR" dirty="0" err="1"/>
              <a:t>JSON</a:t>
            </a:r>
            <a:r>
              <a:rPr lang="ko-KR" altLang="en-US" dirty="0"/>
              <a:t> 표현</a:t>
            </a: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62</a:t>
            </a:fld>
            <a:endParaRPr lang="en-US" altLang="ko-KR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788160" y="481012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140527" y="593438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278082" y="1050638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1846813"/>
            <a:ext cx="8734425" cy="12382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2"/>
              <p:cNvSpPr txBox="1">
                <a:spLocks/>
              </p:cNvSpPr>
              <p:nvPr/>
            </p:nvSpPr>
            <p:spPr bwMode="auto">
              <a:xfrm>
                <a:off x="899943" y="841751"/>
                <a:ext cx="8010525" cy="10762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–"/>
                  <a:defRPr sz="12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•"/>
                  <a:defRPr sz="12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–"/>
                  <a:defRPr sz="1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»"/>
                  <a:defRPr sz="1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altLang="ko-KR" kern="0" dirty="0">
                    <a:solidFill>
                      <a:schemeClr val="tx1"/>
                    </a:solidFill>
                  </a:rPr>
                  <a:t>Dummy variable set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altLang="ko-KR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ko-KR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b="0" i="1" kern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kern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b="0" i="1" kern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b="0" i="1" kern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i="1" ker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i="1" ker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b="0" i="1" kern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ko-KR" b="0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kern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ko-KR" b="0" i="1" kern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b="0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kern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ko-KR" b="0" i="1" kern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m:rPr>
                            <m:sty m:val="p"/>
                          </m:rPr>
                          <a:rPr lang="en-US" altLang="ko-KR" b="0" i="0" kern="0" smtClean="0">
                            <a:latin typeface="Cambria Math" panose="02040503050406030204" pitchFamily="18" charset="0"/>
                          </a:rPr>
                          <m:t>for</m:t>
                        </m:r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ko-KR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kern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ko-KR" b="0" i="1" kern="0" smtClean="0">
                        <a:latin typeface="Cambria Math" panose="02040503050406030204" pitchFamily="18" charset="0"/>
                      </a:rPr>
                      <m:t>={</m:t>
                    </m:r>
                    <m:sSup>
                      <m:sSupPr>
                        <m:ctrlP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0" i="1" kern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ko-KR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kern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ko-KR" b="0" i="1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ko-KR" kern="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altLang="ko-KR" kern="0" dirty="0">
                    <a:solidFill>
                      <a:schemeClr val="tx1"/>
                    </a:solidFill>
                  </a:rPr>
                  <a:t>dummy variable 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𝑑</m:t>
                        </m:r>
                      </m:sub>
                      <m:sup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ko-KR" kern="0" dirty="0">
                    <a:solidFill>
                      <a:schemeClr val="tx1"/>
                    </a:solidFill>
                  </a:rPr>
                  <a:t>  for </a:t>
                </a:r>
                <a14:m>
                  <m:oMath xmlns:m="http://schemas.openxmlformats.org/officeDocument/2006/math">
                    <m:r>
                      <a:rPr lang="en-US" altLang="ko-KR" i="1" kern="0">
                        <a:solidFill>
                          <a:schemeClr val="tx1"/>
                        </a:solidFill>
                        <a:latin typeface="Cambria Math"/>
                      </a:rPr>
                      <m:t>𝑑</m:t>
                    </m:r>
                    <m:r>
                      <a:rPr lang="en-US" altLang="ko-KR" i="1" kern="0">
                        <a:solidFill>
                          <a:schemeClr val="tx1"/>
                        </a:solidFill>
                        <a:latin typeface="Cambria Math"/>
                      </a:rPr>
                      <m:t>∈</m:t>
                    </m:r>
                    <m:r>
                      <a:rPr lang="en-US" altLang="ko-KR" i="1" kern="0">
                        <a:solidFill>
                          <a:schemeClr val="tx1"/>
                        </a:solidFill>
                        <a:latin typeface="Cambria Math"/>
                      </a:rPr>
                      <m:t>𝐷</m:t>
                    </m:r>
                  </m:oMath>
                </a14:m>
                <a:endParaRPr lang="en-US" altLang="ko-KR" kern="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ko-KR" altLang="en-US" kern="0" dirty="0">
                    <a:solidFill>
                      <a:schemeClr val="tx1"/>
                    </a:solidFill>
                  </a:rPr>
                  <a:t>모든 </a:t>
                </a:r>
                <a:r>
                  <a:rPr lang="ko-KR" altLang="en-US" kern="0" dirty="0" err="1">
                    <a:solidFill>
                      <a:schemeClr val="tx1"/>
                    </a:solidFill>
                  </a:rPr>
                  <a:t>제약식에</a:t>
                </a:r>
                <a:r>
                  <a:rPr lang="ko-KR" altLang="en-US" kern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altLang="ko-KR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ko-KR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ko-KR" i="1" kern="0">
                        <a:solidFill>
                          <a:schemeClr val="tx1"/>
                        </a:solidFill>
                        <a:latin typeface="Cambria Math"/>
                      </a:rPr>
                      <m:t>⊆</m:t>
                    </m:r>
                    <m:sSub>
                      <m:sSubPr>
                        <m:ctrlPr>
                          <a:rPr lang="en-US" altLang="ko-KR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altLang="ko-KR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kern="0" dirty="0">
                    <a:solidFill>
                      <a:schemeClr val="tx1"/>
                    </a:solidFill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ko-KR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′⊆</m:t>
                    </m:r>
                    <m:r>
                      <a:rPr lang="en-US" altLang="ko-KR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ko-KR" altLang="en-US" kern="0" dirty="0">
                    <a:solidFill>
                      <a:schemeClr val="tx1"/>
                    </a:solidFill>
                  </a:rPr>
                  <a:t>를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kern="0" dirty="0">
                    <a:solidFill>
                      <a:schemeClr val="tx1"/>
                    </a:solidFill>
                  </a:rPr>
                  <a:t>포함하도록 변형</a:t>
                </a:r>
                <a:endParaRPr lang="en-US" altLang="ko-KR" kern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99943" y="841751"/>
                <a:ext cx="8010525" cy="1076259"/>
              </a:xfrm>
              <a:prstGeom prst="rect">
                <a:avLst/>
              </a:prstGeom>
              <a:blipFill>
                <a:blip r:embed="rId3"/>
                <a:stretch>
                  <a:fillRect l="-152" t="-113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13" y="3542744"/>
            <a:ext cx="8615129" cy="189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470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 dirty="0"/>
              <a:t>시스템개발 </a:t>
            </a:r>
            <a:r>
              <a:rPr lang="en-US" altLang="ko-KR" b="0" dirty="0"/>
              <a:t>: </a:t>
            </a:r>
            <a:r>
              <a:rPr lang="en-US" altLang="ko-KR" dirty="0"/>
              <a:t> </a:t>
            </a:r>
            <a:r>
              <a:rPr lang="en-US" altLang="ko-KR" dirty="0" err="1"/>
              <a:t>KaTeX</a:t>
            </a:r>
            <a:r>
              <a:rPr lang="ko-KR" altLang="en-US" dirty="0"/>
              <a:t>를 통한 </a:t>
            </a:r>
            <a:r>
              <a:rPr lang="en-US" altLang="ko-KR" dirty="0"/>
              <a:t>LP </a:t>
            </a:r>
            <a:r>
              <a:rPr lang="ko-KR" altLang="en-US" dirty="0"/>
              <a:t>수식의 구현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63</a:t>
            </a:fld>
            <a:endParaRPr lang="en-US" altLang="ko-KR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666240" y="58928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64" y="782738"/>
            <a:ext cx="7481356" cy="545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4180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 dirty="0"/>
              <a:t>시스템개발 </a:t>
            </a:r>
            <a:r>
              <a:rPr lang="en-US" altLang="ko-KR" b="0" dirty="0"/>
              <a:t>: </a:t>
            </a:r>
            <a:r>
              <a:rPr lang="en-US" altLang="ko-KR" dirty="0"/>
              <a:t>d3</a:t>
            </a:r>
            <a:r>
              <a:rPr lang="ko-KR" altLang="en-US" dirty="0"/>
              <a:t>를 이용한 </a:t>
            </a:r>
            <a:r>
              <a:rPr lang="en-US" altLang="ko-KR" dirty="0"/>
              <a:t>output viewer</a:t>
            </a:r>
            <a:r>
              <a:rPr lang="ko-KR" altLang="en-US" dirty="0"/>
              <a:t>구현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64</a:t>
            </a:fld>
            <a:endParaRPr lang="en-US" altLang="ko-KR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666240" y="58928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4251" y="1197616"/>
            <a:ext cx="11975501" cy="717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88" y="919064"/>
            <a:ext cx="9675424" cy="468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0493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65</a:t>
            </a:fld>
            <a:endParaRPr lang="en-US" altLang="ko-KR"/>
          </a:p>
        </p:txBody>
      </p:sp>
      <p:sp>
        <p:nvSpPr>
          <p:cNvPr id="6" name="제목 4"/>
          <p:cNvSpPr txBox="1">
            <a:spLocks/>
          </p:cNvSpPr>
          <p:nvPr/>
        </p:nvSpPr>
        <p:spPr bwMode="auto">
          <a:xfrm>
            <a:off x="689610" y="727023"/>
            <a:ext cx="6753225" cy="780160"/>
          </a:xfrm>
          <a:prstGeom prst="rect">
            <a:avLst/>
          </a:prstGeom>
          <a:solidFill>
            <a:srgbClr val="003366"/>
          </a:solidFill>
          <a:ln w="9525">
            <a:noFill/>
            <a:miter lim="800000"/>
            <a:headEnd/>
            <a:tailEnd/>
          </a:ln>
        </p:spPr>
        <p:txBody>
          <a:bodyPr vert="horz" wrap="square" lIns="19800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3. GAMS-python-Excel 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연동</a:t>
            </a:r>
          </a:p>
        </p:txBody>
      </p:sp>
    </p:spTree>
    <p:extLst>
      <p:ext uri="{BB962C8B-B14F-4D97-AF65-F5344CB8AC3E}">
        <p14:creationId xmlns:p14="http://schemas.microsoft.com/office/powerpoint/2010/main" val="4191476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2DF4A-FCE4-4E91-B1F5-B3F3D875C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GAMS-python-Excel </a:t>
            </a:r>
            <a:r>
              <a:rPr lang="ko-KR" altLang="en-US" dirty="0"/>
              <a:t>연동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3AC17A-29C7-4804-99C5-B0B9F7BDE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66</a:t>
            </a:fld>
            <a:endParaRPr lang="en-US" altLang="ko-KR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B453E50-051B-4588-B690-A3D2ECAF4624}"/>
              </a:ext>
            </a:extLst>
          </p:cNvPr>
          <p:cNvSpPr/>
          <p:nvPr/>
        </p:nvSpPr>
        <p:spPr>
          <a:xfrm>
            <a:off x="195218" y="1378647"/>
            <a:ext cx="2085708" cy="276999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0" kern="0" dirty="0">
                <a:solidFill>
                  <a:prstClr val="black"/>
                </a:solidFill>
                <a:latin typeface="맑은 고딕"/>
                <a:ea typeface="맑은 고딕"/>
              </a:rPr>
              <a:t>Excel(Data Provider)</a:t>
            </a:r>
            <a:endParaRPr lang="ko-KR" altLang="en-US" sz="1800" b="0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481DBA7-C3AE-49DB-AEB9-CCF84EEDD423}"/>
              </a:ext>
            </a:extLst>
          </p:cNvPr>
          <p:cNvSpPr/>
          <p:nvPr/>
        </p:nvSpPr>
        <p:spPr>
          <a:xfrm>
            <a:off x="6281759" y="1240147"/>
            <a:ext cx="2085708" cy="276999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0" kern="0" dirty="0">
                <a:solidFill>
                  <a:prstClr val="black"/>
                </a:solidFill>
                <a:latin typeface="맑은 고딕"/>
                <a:ea typeface="맑은 고딕"/>
              </a:rPr>
              <a:t>Python(</a:t>
            </a:r>
            <a:r>
              <a:rPr lang="ko-KR" altLang="en-US" b="0" kern="0" dirty="0">
                <a:solidFill>
                  <a:prstClr val="black"/>
                </a:solidFill>
                <a:latin typeface="맑은 고딕"/>
                <a:ea typeface="맑은 고딕"/>
              </a:rPr>
              <a:t>통합 환경제공</a:t>
            </a:r>
            <a:r>
              <a:rPr lang="en-US" altLang="ko-KR" b="0" kern="0" dirty="0">
                <a:solidFill>
                  <a:prstClr val="black"/>
                </a:solidFill>
                <a:latin typeface="맑은 고딕"/>
                <a:ea typeface="맑은 고딕"/>
              </a:rPr>
              <a:t>)</a:t>
            </a:r>
            <a:endParaRPr lang="ko-KR" altLang="en-US" sz="1800" b="0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6779E3-32D1-4D8D-BCF9-F776D4B07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18" y="1655646"/>
            <a:ext cx="3891204" cy="28144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74D1CF-3C60-4F11-AC21-54200012B2AA}"/>
              </a:ext>
            </a:extLst>
          </p:cNvPr>
          <p:cNvSpPr txBox="1"/>
          <p:nvPr/>
        </p:nvSpPr>
        <p:spPr>
          <a:xfrm>
            <a:off x="6281759" y="1517146"/>
            <a:ext cx="1159566" cy="553998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>
                <a:lumMod val="60000"/>
                <a:lumOff val="4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fr-FR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algn="l">
              <a:defRPr/>
            </a:pPr>
            <a:r>
              <a:rPr lang="en-US" altLang="ko-KR" sz="1000" noProof="0" dirty="0"/>
              <a:t>   </a:t>
            </a:r>
            <a:r>
              <a:rPr lang="en-US" altLang="ko-KR" sz="1000" noProof="0" dirty="0" err="1"/>
              <a:t>xlwings</a:t>
            </a:r>
            <a:endParaRPr lang="en-US" altLang="ko-KR" sz="1000" noProof="0" dirty="0"/>
          </a:p>
          <a:p>
            <a:pPr algn="l">
              <a:defRPr/>
            </a:pPr>
            <a:endParaRPr kumimoji="0" lang="en-US" altLang="ko-KR" sz="1000" b="0" i="0" u="none" strike="noStrike" kern="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  <a:p>
            <a:pPr algn="l">
              <a:defRPr/>
            </a:pPr>
            <a:r>
              <a:rPr lang="en-US" altLang="ko-KR" sz="1000" dirty="0"/>
              <a:t>   GAMS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D5C9E6D-348E-4551-B1FD-2AFD69DF2E09}"/>
              </a:ext>
            </a:extLst>
          </p:cNvPr>
          <p:cNvCxnSpPr>
            <a:cxnSpLocks/>
          </p:cNvCxnSpPr>
          <p:nvPr/>
        </p:nvCxnSpPr>
        <p:spPr bwMode="auto">
          <a:xfrm flipH="1">
            <a:off x="4086422" y="1655646"/>
            <a:ext cx="2364828" cy="33440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triangle" w="med" len="med"/>
            <a:tailEnd type="triangle" w="med" len="med"/>
          </a:ln>
          <a:effectLst/>
        </p:spPr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A4DD76E-E5A5-43B9-82D8-DD22D0927974}"/>
              </a:ext>
            </a:extLst>
          </p:cNvPr>
          <p:cNvCxnSpPr>
            <a:cxnSpLocks/>
          </p:cNvCxnSpPr>
          <p:nvPr/>
        </p:nvCxnSpPr>
        <p:spPr bwMode="auto">
          <a:xfrm>
            <a:off x="6747641" y="1990046"/>
            <a:ext cx="107206" cy="1206076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triangle" w="med" len="med"/>
            <a:tailEnd type="triangle" w="med" len="med"/>
          </a:ln>
          <a:effectLst/>
        </p:spPr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9320AE-D0C1-4489-BCD8-AC5DB93E3929}"/>
              </a:ext>
            </a:extLst>
          </p:cNvPr>
          <p:cNvSpPr/>
          <p:nvPr/>
        </p:nvSpPr>
        <p:spPr>
          <a:xfrm>
            <a:off x="6364790" y="3196122"/>
            <a:ext cx="2085708" cy="276999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0" kern="0" dirty="0">
                <a:solidFill>
                  <a:prstClr val="black"/>
                </a:solidFill>
                <a:latin typeface="맑은 고딕"/>
                <a:ea typeface="맑은 고딕"/>
              </a:rPr>
              <a:t>GAMS(model/data)</a:t>
            </a:r>
            <a:endParaRPr lang="ko-KR" altLang="en-US" sz="1800" b="0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C6EC21-B3B0-45CA-80E5-36642ADD87AF}"/>
              </a:ext>
            </a:extLst>
          </p:cNvPr>
          <p:cNvSpPr txBox="1"/>
          <p:nvPr/>
        </p:nvSpPr>
        <p:spPr>
          <a:xfrm>
            <a:off x="6364789" y="3473121"/>
            <a:ext cx="1505357" cy="1323439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>
                <a:lumMod val="60000"/>
                <a:lumOff val="4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fr-FR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algn="l">
              <a:defRPr/>
            </a:pPr>
            <a:r>
              <a:rPr lang="en-US" altLang="ko-KR" sz="1000" noProof="0" dirty="0"/>
              <a:t> </a:t>
            </a:r>
            <a:r>
              <a:rPr lang="en-US" altLang="ko-KR" sz="1000" noProof="0" dirty="0" err="1"/>
              <a:t>tr_model_vi.gms</a:t>
            </a:r>
            <a:endParaRPr lang="en-US" altLang="ko-KR" sz="1000" noProof="0" dirty="0"/>
          </a:p>
          <a:p>
            <a:pPr algn="l">
              <a:defRPr/>
            </a:pPr>
            <a:endParaRPr kumimoji="0" lang="en-US" altLang="ko-KR" sz="1000" b="0" i="0" u="none" strike="noStrike" kern="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  <a:p>
            <a:pPr algn="l">
              <a:defRPr/>
            </a:pPr>
            <a:r>
              <a:rPr kumimoji="0" lang="en-US" altLang="ko-KR" sz="1000" b="0" i="0" u="none" strike="noStrike" kern="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 </a:t>
            </a:r>
            <a:r>
              <a:rPr kumimoji="0" lang="en-US" altLang="ko-KR" sz="1000" b="0" i="0" u="none" strike="noStrike" kern="0" cap="none" spc="0" normalizeH="0" baseline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tr</a:t>
            </a:r>
            <a:r>
              <a:rPr lang="en-US" altLang="ko-KR" sz="1000" dirty="0" err="1"/>
              <a:t>_data_vi.gms</a:t>
            </a:r>
            <a:endParaRPr lang="en-US" altLang="ko-KR" sz="1000" dirty="0"/>
          </a:p>
          <a:p>
            <a:pPr algn="l">
              <a:defRPr/>
            </a:pPr>
            <a:endParaRPr lang="en-US" altLang="ko-KR" sz="1000" dirty="0"/>
          </a:p>
          <a:p>
            <a:pPr algn="l">
              <a:defRPr/>
            </a:pPr>
            <a:endParaRPr kumimoji="0" lang="en-US" altLang="ko-KR" sz="1000" b="0" i="0" u="none" strike="noStrike" kern="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  <a:p>
            <a:pPr algn="l">
              <a:defRPr/>
            </a:pPr>
            <a:endParaRPr lang="en-US" altLang="ko-KR" sz="1000" dirty="0"/>
          </a:p>
          <a:p>
            <a:pPr algn="l">
              <a:defRPr/>
            </a:pPr>
            <a:endParaRPr kumimoji="0" lang="en-US" altLang="ko-KR" sz="1000" b="0" i="0" u="none" strike="noStrike" kern="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  <a:p>
            <a:pPr algn="l">
              <a:defRPr/>
            </a:pPr>
            <a:endParaRPr kumimoji="0" lang="en-US" altLang="ko-KR" sz="1000" b="0" i="0" u="none" strike="noStrike" kern="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AFD2CBE-677F-43D1-A729-A5006712690E}"/>
              </a:ext>
            </a:extLst>
          </p:cNvPr>
          <p:cNvSpPr/>
          <p:nvPr/>
        </p:nvSpPr>
        <p:spPr>
          <a:xfrm>
            <a:off x="6613634" y="4134840"/>
            <a:ext cx="945931" cy="501551"/>
          </a:xfrm>
          <a:prstGeom prst="rect">
            <a:avLst/>
          </a:prstGeom>
          <a:solidFill>
            <a:srgbClr val="CCECFF"/>
          </a:solidFill>
          <a:ln w="3175" algn="ctr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algn="ctr" eaLnBrk="1" latinLnBrk="1" hangingPunct="1"/>
            <a:r>
              <a:rPr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Solver</a:t>
            </a:r>
          </a:p>
          <a:p>
            <a:pPr algn="ctr" eaLnBrk="1" latinLnBrk="1" hangingPunct="1"/>
            <a:r>
              <a:rPr kumimoji="0" lang="en-US" altLang="ko-KR" sz="1000" kern="0" dirty="0">
                <a:solidFill>
                  <a:prstClr val="black"/>
                </a:solidFill>
                <a:latin typeface="맑은 고딕"/>
                <a:ea typeface="맑은 고딕"/>
              </a:rPr>
              <a:t>- </a:t>
            </a:r>
            <a:r>
              <a:rPr kumimoji="0" lang="en-US" altLang="ko-KR" sz="1000" kern="0" dirty="0" err="1">
                <a:solidFill>
                  <a:prstClr val="black"/>
                </a:solidFill>
                <a:latin typeface="맑은 고딕"/>
                <a:ea typeface="맑은 고딕"/>
              </a:rPr>
              <a:t>cplex</a:t>
            </a:r>
            <a:r>
              <a:rPr kumimoji="0" lang="en-US" altLang="ko-KR" sz="1000" kern="0" dirty="0">
                <a:solidFill>
                  <a:prstClr val="black"/>
                </a:solidFill>
                <a:latin typeface="맑은 고딕"/>
                <a:ea typeface="맑은 고딕"/>
              </a:rPr>
              <a:t> ...</a:t>
            </a:r>
            <a:endParaRPr kumimoji="0" lang="ko-KR" altLang="en-US" sz="1000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3D9624E-9D91-4E4E-844C-6EBC960950C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086422" y="3890930"/>
            <a:ext cx="2364828" cy="44143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0BE0EE8-A5AD-4CEE-8F58-AA0F77A15BA4}"/>
              </a:ext>
            </a:extLst>
          </p:cNvPr>
          <p:cNvSpPr/>
          <p:nvPr/>
        </p:nvSpPr>
        <p:spPr>
          <a:xfrm>
            <a:off x="4692685" y="3613931"/>
            <a:ext cx="7473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dirty="0"/>
              <a:t>data read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D47CC41-33A6-4883-9D71-7B1929CD3901}"/>
              </a:ext>
            </a:extLst>
          </p:cNvPr>
          <p:cNvSpPr/>
          <p:nvPr/>
        </p:nvSpPr>
        <p:spPr>
          <a:xfrm>
            <a:off x="4714838" y="1308133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dirty="0"/>
              <a:t>data read/write</a:t>
            </a:r>
          </a:p>
          <a:p>
            <a:pPr>
              <a:defRPr/>
            </a:pPr>
            <a:r>
              <a:rPr lang="en-US" altLang="ko-KR" dirty="0"/>
              <a:t>write optimal</a:t>
            </a:r>
          </a:p>
        </p:txBody>
      </p:sp>
    </p:spTree>
    <p:extLst>
      <p:ext uri="{BB962C8B-B14F-4D97-AF65-F5344CB8AC3E}">
        <p14:creationId xmlns:p14="http://schemas.microsoft.com/office/powerpoint/2010/main" val="7434681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installs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900113"/>
            <a:ext cx="8534400" cy="3461745"/>
          </a:xfrm>
        </p:spPr>
        <p:txBody>
          <a:bodyPr/>
          <a:lstStyle/>
          <a:p>
            <a:r>
              <a:rPr lang="en-US" altLang="ko-KR" dirty="0"/>
              <a:t>python install : www.python.org</a:t>
            </a:r>
          </a:p>
          <a:p>
            <a:pPr lvl="1"/>
            <a:r>
              <a:rPr lang="en-US" altLang="ko-KR" dirty="0"/>
              <a:t>C:\Python36&gt;</a:t>
            </a:r>
            <a:r>
              <a:rPr lang="ko-KR" altLang="en-US" dirty="0"/>
              <a:t>에</a:t>
            </a:r>
            <a:r>
              <a:rPr lang="en-US" altLang="ko-KR" dirty="0"/>
              <a:t>  3.6.x </a:t>
            </a:r>
            <a:r>
              <a:rPr lang="ko-KR" altLang="en-US" dirty="0"/>
              <a:t>를 </a:t>
            </a:r>
            <a:r>
              <a:rPr lang="en-US" altLang="ko-KR" dirty="0"/>
              <a:t>install </a:t>
            </a:r>
          </a:p>
          <a:p>
            <a:r>
              <a:rPr lang="en-US" altLang="ko-KR" dirty="0"/>
              <a:t>GAMS install</a:t>
            </a:r>
          </a:p>
          <a:p>
            <a:pPr lvl="1"/>
            <a:r>
              <a:rPr lang="en-US" altLang="ko-KR" dirty="0"/>
              <a:t>www.gams.com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rgbClr val="0000FF"/>
                </a:solidFill>
              </a:rPr>
              <a:t>2017.7.24</a:t>
            </a:r>
            <a:r>
              <a:rPr lang="en-US" altLang="ko-KR" dirty="0"/>
              <a:t> </a:t>
            </a:r>
            <a:r>
              <a:rPr lang="ko-KR" altLang="en-US" dirty="0"/>
              <a:t>현재 </a:t>
            </a:r>
            <a:r>
              <a:rPr lang="en-US" altLang="ko-KR" dirty="0"/>
              <a:t>24.8.5</a:t>
            </a:r>
            <a:r>
              <a:rPr lang="ko-KR" altLang="en-US" dirty="0"/>
              <a:t>가 있음</a:t>
            </a:r>
            <a:endParaRPr lang="en-US" altLang="ko-KR" dirty="0"/>
          </a:p>
          <a:p>
            <a:pPr lvl="1"/>
            <a:r>
              <a:rPr lang="en-US" altLang="ko-KR" dirty="0"/>
              <a:t>C:\GAMS\win64\24.8\apifiles\Python\api_36 </a:t>
            </a:r>
            <a:r>
              <a:rPr lang="ko-KR" altLang="en-US" dirty="0"/>
              <a:t>이 있음</a:t>
            </a:r>
            <a:r>
              <a:rPr lang="en-US" altLang="ko-KR" dirty="0"/>
              <a:t>(python 3.6</a:t>
            </a:r>
            <a:r>
              <a:rPr lang="ko-KR" altLang="en-US" dirty="0"/>
              <a:t>을 위한 것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C:\GAMS\win64\24.8\apifiles\Python : transport1.py ~ transport14.py </a:t>
            </a:r>
            <a:r>
              <a:rPr lang="ko-KR" altLang="en-US" dirty="0"/>
              <a:t>등의 예제</a:t>
            </a:r>
            <a:endParaRPr lang="en-US" altLang="ko-KR" dirty="0"/>
          </a:p>
          <a:p>
            <a:pPr marL="457200" lvl="1" indent="0" latinLnBrk="1">
              <a:buNone/>
            </a:pPr>
            <a:r>
              <a:rPr lang="en-US" altLang="ko-KR" dirty="0"/>
              <a:t>&gt;cd C:\GAMS\win64\24.8\apifiles\Python\api_36</a:t>
            </a:r>
          </a:p>
          <a:p>
            <a:pPr marL="457200" lvl="1" indent="0" latinLnBrk="1">
              <a:buNone/>
            </a:pPr>
            <a:r>
              <a:rPr lang="en-US" altLang="ko-KR" dirty="0"/>
              <a:t>&gt;python setup.py install</a:t>
            </a:r>
          </a:p>
          <a:p>
            <a:pPr marL="457200" lvl="1" indent="0" latinLnBrk="1">
              <a:buNone/>
            </a:pPr>
            <a:r>
              <a:rPr lang="en-US" altLang="ko-KR" dirty="0"/>
              <a:t>C</a:t>
            </a:r>
            <a:r>
              <a:rPr lang="ko-KR" altLang="en-US" dirty="0"/>
              <a:t>:\</a:t>
            </a:r>
            <a:r>
              <a:rPr lang="ko-KR" altLang="en-US" dirty="0" err="1"/>
              <a:t>GAMS</a:t>
            </a:r>
            <a:r>
              <a:rPr lang="ko-KR" altLang="en-US" dirty="0"/>
              <a:t>\</a:t>
            </a:r>
            <a:r>
              <a:rPr lang="ko-KR" altLang="en-US" dirty="0" err="1"/>
              <a:t>win64</a:t>
            </a:r>
            <a:r>
              <a:rPr lang="ko-KR" altLang="en-US" dirty="0"/>
              <a:t>\24.8\</a:t>
            </a:r>
            <a:r>
              <a:rPr lang="ko-KR" altLang="en-US" dirty="0" err="1"/>
              <a:t>apifiles</a:t>
            </a:r>
            <a:r>
              <a:rPr lang="ko-KR" altLang="en-US" dirty="0"/>
              <a:t>\</a:t>
            </a:r>
            <a:r>
              <a:rPr lang="ko-KR" altLang="en-US" dirty="0" err="1"/>
              <a:t>Python</a:t>
            </a:r>
            <a:r>
              <a:rPr lang="ko-KR" altLang="en-US" dirty="0"/>
              <a:t>&gt;</a:t>
            </a:r>
            <a:r>
              <a:rPr lang="ko-KR" altLang="en-US" dirty="0" err="1"/>
              <a:t>python</a:t>
            </a:r>
            <a:r>
              <a:rPr lang="ko-KR" altLang="en-US" dirty="0"/>
              <a:t> transport1.py  을 실행하면 됨</a:t>
            </a:r>
            <a:r>
              <a:rPr lang="en-US" altLang="ko-KR" dirty="0"/>
              <a:t>.</a:t>
            </a:r>
          </a:p>
          <a:p>
            <a:pPr latinLnBrk="1"/>
            <a:r>
              <a:rPr lang="en-US" altLang="ko-KR" dirty="0" err="1"/>
              <a:t>jupyter</a:t>
            </a:r>
            <a:r>
              <a:rPr lang="en-US" altLang="ko-KR" dirty="0"/>
              <a:t> install</a:t>
            </a:r>
          </a:p>
          <a:p>
            <a:pPr marL="400050" lvl="1" indent="0" latinLnBrk="1">
              <a:buNone/>
            </a:pPr>
            <a:r>
              <a:rPr lang="en-US" altLang="ko-KR" dirty="0"/>
              <a:t>&gt;pip3 install —upgrade pip                 </a:t>
            </a:r>
            <a:r>
              <a:rPr lang="en-US" altLang="ko-KR" dirty="0">
                <a:sym typeface="Wingdings" panose="05000000000000000000" pitchFamily="2" charset="2"/>
              </a:rPr>
              <a:t>  pip(python install package)</a:t>
            </a:r>
            <a:endParaRPr lang="en-US" altLang="ko-KR" dirty="0"/>
          </a:p>
          <a:p>
            <a:pPr marL="400050" lvl="1" indent="0" latinLnBrk="1">
              <a:buNone/>
            </a:pPr>
            <a:r>
              <a:rPr lang="en-US" altLang="ko-KR" dirty="0"/>
              <a:t>&gt;pip3 install </a:t>
            </a:r>
            <a:r>
              <a:rPr lang="en-US" altLang="ko-KR" dirty="0" err="1"/>
              <a:t>jupyter</a:t>
            </a:r>
            <a:endParaRPr lang="en-US" altLang="ko-KR" dirty="0"/>
          </a:p>
          <a:p>
            <a:pPr marL="400050" lvl="1" indent="0" latinLnBrk="1">
              <a:buNone/>
            </a:pPr>
            <a:r>
              <a:rPr lang="en-US" altLang="ko-KR" dirty="0"/>
              <a:t>&gt;</a:t>
            </a:r>
            <a:r>
              <a:rPr lang="en-US" altLang="ko-KR" dirty="0" err="1"/>
              <a:t>jupyter</a:t>
            </a:r>
            <a:r>
              <a:rPr lang="en-US" altLang="ko-KR" dirty="0"/>
              <a:t> notebook</a:t>
            </a:r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67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384" y="4817245"/>
            <a:ext cx="2563763" cy="14379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524" y="4361858"/>
            <a:ext cx="4888747" cy="130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422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excel</a:t>
            </a:r>
            <a:r>
              <a:rPr lang="ko-KR" altLang="en-US" dirty="0"/>
              <a:t>에서 </a:t>
            </a:r>
            <a:r>
              <a:rPr lang="en-US" altLang="ko-KR" dirty="0" err="1"/>
              <a:t>xlwings</a:t>
            </a:r>
            <a:r>
              <a:rPr lang="en-US" altLang="ko-KR" dirty="0"/>
              <a:t> run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6471" y="793991"/>
            <a:ext cx="5342351" cy="1687594"/>
          </a:xfrm>
        </p:spPr>
        <p:txBody>
          <a:bodyPr/>
          <a:lstStyle/>
          <a:p>
            <a:r>
              <a:rPr lang="en-US" altLang="ko-KR" dirty="0" err="1"/>
              <a:t>xlwings</a:t>
            </a:r>
            <a:r>
              <a:rPr lang="en-US" altLang="ko-KR" dirty="0"/>
              <a:t>(</a:t>
            </a:r>
            <a:r>
              <a:rPr lang="en-US" altLang="ko-KR" dirty="0" err="1"/>
              <a:t>v0.11</a:t>
            </a:r>
            <a:r>
              <a:rPr lang="en-US" altLang="ko-KR" dirty="0"/>
              <a:t>) install</a:t>
            </a:r>
          </a:p>
          <a:p>
            <a:pPr marL="400050" lvl="1" indent="0" latinLnBrk="1">
              <a:buNone/>
            </a:pPr>
            <a:r>
              <a:rPr lang="en-US" altLang="ko-KR" sz="1200" dirty="0"/>
              <a:t>&gt;pip install </a:t>
            </a:r>
            <a:r>
              <a:rPr lang="en-US" altLang="ko-KR" sz="1200" dirty="0" err="1"/>
              <a:t>xlwings</a:t>
            </a:r>
            <a:r>
              <a:rPr lang="en-US" altLang="ko-KR" sz="1200" dirty="0"/>
              <a:t>   </a:t>
            </a:r>
            <a:r>
              <a:rPr lang="ko-KR" altLang="en-US" sz="1200" dirty="0"/>
              <a:t>실행   </a:t>
            </a:r>
            <a:endParaRPr lang="en-US" altLang="ko-KR" sz="1200" dirty="0"/>
          </a:p>
          <a:p>
            <a:pPr marL="571500" lvl="1" indent="-171450" latinLnBrk="1">
              <a:buFont typeface="Wingdings" panose="05000000000000000000" pitchFamily="2" charset="2"/>
              <a:buChar char="è"/>
            </a:pPr>
            <a:r>
              <a:rPr lang="en-US" altLang="ko-KR" sz="1200" dirty="0">
                <a:sym typeface="Wingdings" panose="05000000000000000000" pitchFamily="2" charset="2"/>
              </a:rPr>
              <a:t>excel</a:t>
            </a:r>
            <a:r>
              <a:rPr lang="ko-KR" altLang="en-US" sz="1200" dirty="0">
                <a:sym typeface="Wingdings" panose="05000000000000000000" pitchFamily="2" charset="2"/>
              </a:rPr>
              <a:t>에 오른쪽과 같은 </a:t>
            </a:r>
            <a:r>
              <a:rPr lang="en-US" altLang="ko-KR" sz="1200" dirty="0">
                <a:sym typeface="Wingdings" panose="05000000000000000000" pitchFamily="2" charset="2"/>
              </a:rPr>
              <a:t>ribbon</a:t>
            </a:r>
            <a:r>
              <a:rPr lang="ko-KR" altLang="en-US" sz="1200" dirty="0">
                <a:sym typeface="Wingdings" panose="05000000000000000000" pitchFamily="2" charset="2"/>
              </a:rPr>
              <a:t>메뉴가 생김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pPr marL="571500" lvl="1" indent="-171450" latinLnBrk="1">
              <a:buFont typeface="Wingdings" panose="05000000000000000000" pitchFamily="2" charset="2"/>
              <a:buChar char="è"/>
            </a:pPr>
            <a:r>
              <a:rPr lang="en-US" altLang="ko-KR" sz="1200" dirty="0">
                <a:sym typeface="Wingdings" panose="05000000000000000000" pitchFamily="2" charset="2"/>
              </a:rPr>
              <a:t> </a:t>
            </a:r>
            <a:r>
              <a:rPr lang="ko-KR" altLang="en-US" sz="1200" dirty="0">
                <a:sym typeface="Wingdings" panose="05000000000000000000" pitchFamily="2" charset="2"/>
              </a:rPr>
              <a:t>만약 </a:t>
            </a:r>
            <a:r>
              <a:rPr lang="en-US" altLang="ko-KR" sz="1200" dirty="0">
                <a:sym typeface="Wingdings" panose="05000000000000000000" pitchFamily="2" charset="2"/>
              </a:rPr>
              <a:t>ribbon </a:t>
            </a:r>
            <a:r>
              <a:rPr lang="ko-KR" altLang="en-US" sz="1200" dirty="0">
                <a:sym typeface="Wingdings" panose="05000000000000000000" pitchFamily="2" charset="2"/>
              </a:rPr>
              <a:t>메뉴가 생기지 않으면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pPr marL="400050" lvl="1" indent="0" latinLnBrk="1">
              <a:buNone/>
            </a:pPr>
            <a:r>
              <a:rPr lang="en-US" altLang="ko-KR" sz="1200" dirty="0">
                <a:sym typeface="Wingdings" panose="05000000000000000000" pitchFamily="2" charset="2"/>
              </a:rPr>
              <a:t>&gt;</a:t>
            </a:r>
            <a:r>
              <a:rPr lang="en-US" altLang="ko-KR" sz="1200" dirty="0" err="1">
                <a:sym typeface="Wingdings" panose="05000000000000000000" pitchFamily="2" charset="2"/>
              </a:rPr>
              <a:t>xlwings</a:t>
            </a:r>
            <a:r>
              <a:rPr lang="en-US" altLang="ko-KR" sz="1200" dirty="0">
                <a:sym typeface="Wingdings" panose="05000000000000000000" pitchFamily="2" charset="2"/>
              </a:rPr>
              <a:t> </a:t>
            </a:r>
            <a:r>
              <a:rPr lang="en-US" altLang="ko-KR" sz="1200" dirty="0" err="1">
                <a:sym typeface="Wingdings" panose="05000000000000000000" pitchFamily="2" charset="2"/>
              </a:rPr>
              <a:t>addin</a:t>
            </a:r>
            <a:r>
              <a:rPr lang="en-US" altLang="ko-KR" sz="1200" dirty="0">
                <a:sym typeface="Wingdings" panose="05000000000000000000" pitchFamily="2" charset="2"/>
              </a:rPr>
              <a:t> remove</a:t>
            </a:r>
          </a:p>
          <a:p>
            <a:pPr marL="400050" lvl="1" indent="0" latinLnBrk="1">
              <a:buNone/>
            </a:pPr>
            <a:r>
              <a:rPr lang="en-US" altLang="ko-KR" sz="1200" dirty="0">
                <a:sym typeface="Wingdings" panose="05000000000000000000" pitchFamily="2" charset="2"/>
              </a:rPr>
              <a:t>&gt;</a:t>
            </a:r>
            <a:r>
              <a:rPr lang="en-US" altLang="ko-KR" sz="1200" dirty="0" err="1">
                <a:sym typeface="Wingdings" panose="05000000000000000000" pitchFamily="2" charset="2"/>
              </a:rPr>
              <a:t>xlwings</a:t>
            </a:r>
            <a:r>
              <a:rPr lang="en-US" altLang="ko-KR" sz="1200" dirty="0">
                <a:sym typeface="Wingdings" panose="05000000000000000000" pitchFamily="2" charset="2"/>
              </a:rPr>
              <a:t> </a:t>
            </a:r>
            <a:r>
              <a:rPr lang="en-US" altLang="ko-KR" sz="1200" dirty="0" err="1">
                <a:sym typeface="Wingdings" panose="05000000000000000000" pitchFamily="2" charset="2"/>
              </a:rPr>
              <a:t>addin</a:t>
            </a:r>
            <a:r>
              <a:rPr lang="en-US" altLang="ko-KR" sz="1200" dirty="0">
                <a:sym typeface="Wingdings" panose="05000000000000000000" pitchFamily="2" charset="2"/>
              </a:rPr>
              <a:t> install</a:t>
            </a:r>
          </a:p>
          <a:p>
            <a:pPr marL="400050" lvl="1" indent="0" latinLnBrk="1">
              <a:buNone/>
            </a:pPr>
            <a:r>
              <a:rPr lang="ko-KR" altLang="en-US" sz="1200" dirty="0">
                <a:sym typeface="Wingdings" panose="05000000000000000000" pitchFamily="2" charset="2"/>
              </a:rPr>
              <a:t>을 실행하고 다시 </a:t>
            </a:r>
            <a:r>
              <a:rPr lang="en-US" altLang="ko-KR" sz="1200" dirty="0">
                <a:sym typeface="Wingdings" panose="05000000000000000000" pitchFamily="2" charset="2"/>
              </a:rPr>
              <a:t>excel</a:t>
            </a:r>
            <a:r>
              <a:rPr lang="ko-KR" altLang="en-US" sz="1200" dirty="0">
                <a:sym typeface="Wingdings" panose="05000000000000000000" pitchFamily="2" charset="2"/>
              </a:rPr>
              <a:t>을 실행하면 </a:t>
            </a:r>
            <a:r>
              <a:rPr lang="en-US" altLang="ko-KR" sz="1200" dirty="0">
                <a:sym typeface="Wingdings" panose="05000000000000000000" pitchFamily="2" charset="2"/>
              </a:rPr>
              <a:t>ribbon</a:t>
            </a:r>
            <a:r>
              <a:rPr lang="ko-KR" altLang="en-US" sz="1200" dirty="0">
                <a:sym typeface="Wingdings" panose="05000000000000000000" pitchFamily="2" charset="2"/>
              </a:rPr>
              <a:t>메뉴가 생김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pPr marL="400050" lvl="1" indent="0" latinLnBrk="1">
              <a:buNone/>
            </a:pPr>
            <a:endParaRPr lang="en-US" altLang="ko-KR" sz="1200" dirty="0"/>
          </a:p>
          <a:p>
            <a:pPr marL="400050" lvl="1" indent="0" latinLnBrk="1">
              <a:buNone/>
            </a:pPr>
            <a:endParaRPr lang="en-US" altLang="ko-KR" dirty="0"/>
          </a:p>
          <a:p>
            <a:pPr marL="400050" lvl="1" indent="0" latinLnBrk="1">
              <a:buNone/>
            </a:pPr>
            <a:endParaRPr lang="en-US" altLang="ko-KR" dirty="0"/>
          </a:p>
          <a:p>
            <a:pPr marL="400050" lvl="1" indent="0" latinLnBrk="1">
              <a:buNone/>
            </a:pPr>
            <a:endParaRPr lang="en-US" altLang="ko-KR" dirty="0"/>
          </a:p>
          <a:p>
            <a:pPr marL="400050" lvl="1" indent="0" latinLnBrk="1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68</a:t>
            </a:fld>
            <a:endParaRPr lang="en-US" altLang="ko-KR"/>
          </a:p>
        </p:txBody>
      </p:sp>
      <p:sp>
        <p:nvSpPr>
          <p:cNvPr id="9" name="직사각형 8"/>
          <p:cNvSpPr/>
          <p:nvPr/>
        </p:nvSpPr>
        <p:spPr>
          <a:xfrm>
            <a:off x="106470" y="2866158"/>
            <a:ext cx="5273013" cy="2733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20000"/>
              </a:lnSpc>
              <a:spcAft>
                <a:spcPct val="20000"/>
              </a:spcAft>
              <a:buClr>
                <a:srgbClr val="000000"/>
              </a:buClr>
              <a:buSzPct val="75000"/>
              <a:buFont typeface="Monotype Sorts" pitchFamily="2" charset="2"/>
              <a:buChar char="q"/>
            </a:pPr>
            <a:r>
              <a:rPr lang="ko-KR" altLang="en-US" sz="1800" b="1" kern="0" dirty="0">
                <a:solidFill>
                  <a:srgbClr val="000000"/>
                </a:solidFill>
                <a:latin typeface="Trebuchet MS"/>
                <a:ea typeface="돋움체"/>
              </a:rPr>
              <a:t>예제 파일 </a:t>
            </a:r>
            <a:r>
              <a:rPr lang="en-US" altLang="ko-KR" sz="1800" b="1" kern="0" dirty="0">
                <a:solidFill>
                  <a:srgbClr val="000000"/>
                </a:solidFill>
                <a:latin typeface="Trebuchet MS"/>
                <a:ea typeface="돋움체"/>
              </a:rPr>
              <a:t>download</a:t>
            </a:r>
          </a:p>
          <a:p>
            <a:pPr marL="0" lvl="1" latinLnBrk="1">
              <a:buNone/>
            </a:pPr>
            <a:r>
              <a:rPr lang="en-US" altLang="ko-KR" dirty="0"/>
              <a:t>       (http://cat.ks.ac.kr/pt1/excelBufEEEpy.zip </a:t>
            </a:r>
            <a:r>
              <a:rPr lang="ko-KR" altLang="en-US" dirty="0"/>
              <a:t>을 </a:t>
            </a:r>
            <a:r>
              <a:rPr lang="en-US" altLang="ko-KR" dirty="0"/>
              <a:t>download </a:t>
            </a:r>
            <a:r>
              <a:rPr lang="ko-KR" altLang="en-US" dirty="0"/>
              <a:t>하여</a:t>
            </a:r>
            <a:r>
              <a:rPr lang="en-US" altLang="ko-KR" dirty="0"/>
              <a:t>,</a:t>
            </a:r>
          </a:p>
          <a:p>
            <a:pPr marL="0" lvl="1" latinLnBrk="1">
              <a:buNone/>
            </a:pPr>
            <a:r>
              <a:rPr lang="en-US" altLang="ko-KR" dirty="0"/>
              <a:t>         C:\excelBufEEEpy&gt;   </a:t>
            </a:r>
            <a:r>
              <a:rPr lang="ko-KR" altLang="en-US" dirty="0"/>
              <a:t>에 </a:t>
            </a:r>
            <a:r>
              <a:rPr lang="ko-KR" altLang="en-US" dirty="0" err="1"/>
              <a:t>압축풀고</a:t>
            </a:r>
            <a:r>
              <a:rPr lang="ko-KR" altLang="en-US" dirty="0"/>
              <a:t> </a:t>
            </a:r>
            <a:r>
              <a:rPr lang="en-US" altLang="ko-KR" dirty="0"/>
              <a:t>excelBufEEEpy.xlsm</a:t>
            </a:r>
            <a:r>
              <a:rPr lang="ko-KR" altLang="en-US" dirty="0"/>
              <a:t>을 실행하면 됨</a:t>
            </a:r>
            <a:r>
              <a:rPr lang="en-US" altLang="ko-KR" dirty="0"/>
              <a:t>)</a:t>
            </a:r>
          </a:p>
          <a:p>
            <a:pPr marL="285750" lvl="0" indent="-285750">
              <a:lnSpc>
                <a:spcPct val="120000"/>
              </a:lnSpc>
              <a:spcAft>
                <a:spcPct val="20000"/>
              </a:spcAft>
              <a:buClr>
                <a:srgbClr val="000000"/>
              </a:buClr>
              <a:buSzPct val="75000"/>
              <a:buFont typeface="Monotype Sorts" pitchFamily="2" charset="2"/>
              <a:buChar char="q"/>
            </a:pPr>
            <a:endParaRPr lang="en-US" altLang="ko-KR" sz="1800" b="1" kern="0" dirty="0">
              <a:solidFill>
                <a:srgbClr val="000000"/>
              </a:solidFill>
              <a:latin typeface="Trebuchet MS"/>
              <a:ea typeface="돋움체"/>
            </a:endParaRPr>
          </a:p>
          <a:p>
            <a:pPr marL="285750" lvl="0" indent="-285750">
              <a:lnSpc>
                <a:spcPct val="120000"/>
              </a:lnSpc>
              <a:spcAft>
                <a:spcPct val="20000"/>
              </a:spcAft>
              <a:buClr>
                <a:srgbClr val="000000"/>
              </a:buClr>
              <a:buSzPct val="75000"/>
              <a:buFont typeface="Monotype Sorts" pitchFamily="2" charset="2"/>
              <a:buChar char="q"/>
            </a:pPr>
            <a:r>
              <a:rPr lang="ko-KR" altLang="en-US" sz="1800" b="1" kern="0" dirty="0">
                <a:solidFill>
                  <a:srgbClr val="000000"/>
                </a:solidFill>
                <a:latin typeface="Trebuchet MS"/>
                <a:ea typeface="돋움체"/>
              </a:rPr>
              <a:t>직접 만들기</a:t>
            </a:r>
            <a:endParaRPr lang="en-US" altLang="ko-KR" sz="1800" b="1" kern="0" dirty="0">
              <a:solidFill>
                <a:srgbClr val="000000"/>
              </a:solidFill>
              <a:latin typeface="Trebuchet MS"/>
              <a:ea typeface="돋움체"/>
            </a:endParaRPr>
          </a:p>
          <a:p>
            <a:pPr marL="0" lvl="1" latinLnBrk="1">
              <a:buNone/>
            </a:pPr>
            <a:r>
              <a:rPr lang="en-US" altLang="ko-KR" dirty="0"/>
              <a:t>C:\&gt;xlwings </a:t>
            </a:r>
            <a:r>
              <a:rPr lang="en-US" altLang="ko-KR" dirty="0" err="1"/>
              <a:t>quickstart</a:t>
            </a:r>
            <a:r>
              <a:rPr lang="en-US" altLang="ko-KR" dirty="0"/>
              <a:t> </a:t>
            </a:r>
            <a:r>
              <a:rPr lang="en-US" altLang="ko-KR" dirty="0" err="1"/>
              <a:t>excelBufEEEpy</a:t>
            </a:r>
            <a:r>
              <a:rPr lang="en-US" altLang="ko-KR" dirty="0"/>
              <a:t>   </a:t>
            </a:r>
            <a:r>
              <a:rPr lang="ko-KR" altLang="en-US" dirty="0"/>
              <a:t>실행</a:t>
            </a:r>
            <a:endParaRPr lang="en-US" altLang="ko-KR" dirty="0"/>
          </a:p>
          <a:p>
            <a:pPr marL="0" lvl="1" latinLnBrk="1">
              <a:buNone/>
            </a:pPr>
            <a:r>
              <a:rPr lang="en-US" altLang="ko-KR" dirty="0"/>
              <a:t>      excelBufEEEpy.py</a:t>
            </a:r>
            <a:r>
              <a:rPr lang="ko-KR" altLang="en-US" dirty="0"/>
              <a:t>와 </a:t>
            </a:r>
            <a:r>
              <a:rPr lang="en-US" altLang="ko-KR" dirty="0"/>
              <a:t>excelBufEEEpy.xlsm </a:t>
            </a:r>
            <a:r>
              <a:rPr lang="ko-KR" altLang="en-US" dirty="0"/>
              <a:t>이 생성됨</a:t>
            </a:r>
            <a:endParaRPr lang="en-US" altLang="ko-KR" dirty="0"/>
          </a:p>
          <a:p>
            <a:pPr marL="0" lvl="1" latinLnBrk="1">
              <a:buNone/>
            </a:pPr>
            <a:r>
              <a:rPr lang="en-US" altLang="ko-KR" dirty="0"/>
              <a:t>  - excelBufEEEpy.py</a:t>
            </a:r>
            <a:r>
              <a:rPr lang="ko-KR" altLang="en-US" dirty="0"/>
              <a:t>에는 </a:t>
            </a:r>
            <a:r>
              <a:rPr lang="en-US" altLang="ko-KR" dirty="0"/>
              <a:t>default</a:t>
            </a:r>
            <a:r>
              <a:rPr lang="ko-KR" altLang="en-US" dirty="0"/>
              <a:t>로 오른쪽의 내용이 생성됨</a:t>
            </a:r>
            <a:endParaRPr lang="en-US" altLang="ko-KR" dirty="0"/>
          </a:p>
          <a:p>
            <a:pPr marL="0" lvl="1" latinLnBrk="1">
              <a:buNone/>
            </a:pPr>
            <a:r>
              <a:rPr lang="en-US" altLang="ko-KR" dirty="0"/>
              <a:t>  - excelBufEEEpy.xlsm</a:t>
            </a:r>
            <a:r>
              <a:rPr lang="ko-KR" altLang="en-US" dirty="0"/>
              <a:t>에서 </a:t>
            </a:r>
            <a:r>
              <a:rPr lang="en-US" altLang="ko-KR" dirty="0"/>
              <a:t>“Import Functions”</a:t>
            </a:r>
            <a:r>
              <a:rPr lang="ko-KR" altLang="en-US" dirty="0"/>
              <a:t>를 실행함</a:t>
            </a:r>
            <a:endParaRPr lang="en-US" altLang="ko-KR" dirty="0"/>
          </a:p>
          <a:p>
            <a:pPr marL="0" lvl="1" latinLnBrk="1">
              <a:buNone/>
            </a:pPr>
            <a:r>
              <a:rPr lang="en-US" altLang="ko-KR" dirty="0"/>
              <a:t>  - </a:t>
            </a:r>
            <a:r>
              <a:rPr lang="en-US" altLang="ko-KR" dirty="0" err="1"/>
              <a:t>A2</a:t>
            </a:r>
            <a:r>
              <a:rPr lang="ko-KR" altLang="en-US" dirty="0"/>
              <a:t>셀에 </a:t>
            </a:r>
            <a:r>
              <a:rPr lang="en-US" altLang="ko-KR" dirty="0"/>
              <a:t>“=hello(A1)” </a:t>
            </a:r>
            <a:r>
              <a:rPr lang="ko-KR" altLang="en-US" dirty="0"/>
              <a:t>을 실행하여 </a:t>
            </a:r>
            <a:endParaRPr lang="en-US" altLang="ko-KR" dirty="0"/>
          </a:p>
          <a:p>
            <a:pPr marL="0" lvl="1" latinLnBrk="1">
              <a:buNone/>
            </a:pPr>
            <a:r>
              <a:rPr lang="en-US" altLang="ko-KR" dirty="0"/>
              <a:t>    “hello kim”</a:t>
            </a:r>
            <a:r>
              <a:rPr lang="ko-KR" altLang="en-US" dirty="0"/>
              <a:t>이 나오면 됨</a:t>
            </a:r>
            <a:endParaRPr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4611577" y="1637788"/>
            <a:ext cx="42647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NimbusRomNo9L-Medi"/>
              </a:rPr>
              <a:t>Required</a:t>
            </a:r>
            <a:r>
              <a:rPr lang="en-US" altLang="ko-KR" sz="1100" dirty="0">
                <a:latin typeface="NimbusRomNo9L-Regu"/>
              </a:rPr>
              <a:t>: </a:t>
            </a:r>
            <a:r>
              <a:rPr lang="en-US" altLang="ko-KR" sz="1100" u="sng" dirty="0">
                <a:latin typeface="NimbusRomNo9L-Regu"/>
              </a:rPr>
              <a:t>Enable</a:t>
            </a:r>
            <a:r>
              <a:rPr lang="en-US" altLang="ko-KR" sz="1100" dirty="0">
                <a:latin typeface="NimbusRomNo9L-Regu"/>
              </a:rPr>
              <a:t> </a:t>
            </a:r>
            <a:r>
              <a:rPr lang="en-US" altLang="ko-KR" sz="1100" dirty="0">
                <a:latin typeface="NimbusMonL-Regu"/>
              </a:rPr>
              <a:t>Trust access to the VBA project object model </a:t>
            </a:r>
            <a:r>
              <a:rPr lang="en-US" altLang="ko-KR" sz="1100" dirty="0">
                <a:latin typeface="NimbusRomNo9L-Regu"/>
              </a:rPr>
              <a:t>under </a:t>
            </a:r>
          </a:p>
          <a:p>
            <a:r>
              <a:rPr lang="en-US" altLang="ko-KR" sz="1100" dirty="0">
                <a:latin typeface="NimbusMonL-Regu"/>
              </a:rPr>
              <a:t>File &gt;Options &gt; Trust Center &gt; Trust Center Settings &gt; Macro Settings</a:t>
            </a:r>
            <a:endParaRPr lang="ko-KR" altLang="en-US" sz="11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317" y="2992914"/>
            <a:ext cx="4272941" cy="149830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566" y="4654631"/>
            <a:ext cx="3847489" cy="174616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09260" y="2456700"/>
            <a:ext cx="6229141" cy="276999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pPr marL="0" indent="0" latinLnBrk="1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 </a:t>
            </a:r>
            <a:r>
              <a:rPr lang="ko-KR" altLang="en-US" b="1" dirty="0">
                <a:sym typeface="Wingdings" panose="05000000000000000000" pitchFamily="2" charset="2"/>
              </a:rPr>
              <a:t>하위 </a:t>
            </a:r>
            <a:r>
              <a:rPr lang="en-US" altLang="ko-KR" b="1" dirty="0">
                <a:sym typeface="Wingdings" panose="05000000000000000000" pitchFamily="2" charset="2"/>
              </a:rPr>
              <a:t>version</a:t>
            </a:r>
            <a:r>
              <a:rPr lang="ko-KR" altLang="en-US" b="1" dirty="0">
                <a:sym typeface="Wingdings" panose="05000000000000000000" pitchFamily="2" charset="2"/>
              </a:rPr>
              <a:t>의 </a:t>
            </a:r>
            <a:r>
              <a:rPr lang="en-US" altLang="ko-KR" b="1" dirty="0" err="1">
                <a:sym typeface="Wingdings" panose="05000000000000000000" pitchFamily="2" charset="2"/>
              </a:rPr>
              <a:t>xlwings</a:t>
            </a:r>
            <a:r>
              <a:rPr lang="ko-KR" altLang="en-US" b="1" dirty="0">
                <a:sym typeface="Wingdings" panose="05000000000000000000" pitchFamily="2" charset="2"/>
              </a:rPr>
              <a:t>로 만든 </a:t>
            </a:r>
            <a:r>
              <a:rPr lang="en-US" altLang="ko-KR" b="1" dirty="0">
                <a:sym typeface="Wingdings" panose="05000000000000000000" pitchFamily="2" charset="2"/>
              </a:rPr>
              <a:t>excel </a:t>
            </a:r>
            <a:r>
              <a:rPr lang="ko-KR" altLang="en-US" b="1" dirty="0">
                <a:sym typeface="Wingdings" panose="05000000000000000000" pitchFamily="2" charset="2"/>
              </a:rPr>
              <a:t>파일은 </a:t>
            </a:r>
            <a:r>
              <a:rPr lang="en-US" altLang="ko-KR" b="1" dirty="0">
                <a:hlinkClick r:id="rId4"/>
              </a:rPr>
              <a:t>Migrate to </a:t>
            </a:r>
            <a:r>
              <a:rPr lang="en-US" altLang="ko-KR" b="1" dirty="0" err="1">
                <a:hlinkClick r:id="rId4"/>
              </a:rPr>
              <a:t>v0.11</a:t>
            </a:r>
            <a:r>
              <a:rPr lang="en-US" altLang="ko-KR" b="1" dirty="0">
                <a:hlinkClick r:id="rId4"/>
              </a:rPr>
              <a:t> (Add-in)</a:t>
            </a:r>
            <a:r>
              <a:rPr lang="ko-KR" altLang="en-US" sz="1050" b="1" dirty="0">
                <a:sym typeface="Wingdings" panose="05000000000000000000" pitchFamily="2" charset="2"/>
              </a:rPr>
              <a:t>  참조하여 </a:t>
            </a:r>
            <a:r>
              <a:rPr lang="en-US" altLang="ko-KR" sz="1050" b="1" dirty="0">
                <a:sym typeface="Wingdings" panose="05000000000000000000" pitchFamily="2" charset="2"/>
              </a:rPr>
              <a:t>upgrade</a:t>
            </a:r>
            <a:endParaRPr lang="en-US" altLang="ko-KR" sz="1050" dirty="0">
              <a:sym typeface="Wingdings" panose="05000000000000000000" pitchFamily="2" charset="2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1566" y="818420"/>
            <a:ext cx="4442434" cy="75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144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xlwings</a:t>
            </a:r>
            <a:r>
              <a:rPr lang="ko-KR" altLang="en-US" dirty="0"/>
              <a:t>에서 </a:t>
            </a:r>
            <a:r>
              <a:rPr lang="en-US" altLang="ko-KR" dirty="0"/>
              <a:t>function </a:t>
            </a:r>
            <a:r>
              <a:rPr lang="ko-KR" altLang="en-US" dirty="0"/>
              <a:t>및 </a:t>
            </a:r>
            <a:r>
              <a:rPr lang="en-US" altLang="ko-KR" dirty="0"/>
              <a:t>sub </a:t>
            </a:r>
            <a:r>
              <a:rPr lang="ko-KR" altLang="en-US" dirty="0"/>
              <a:t>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69</a:t>
            </a:fld>
            <a:endParaRPr lang="en-US" altLang="ko-KR"/>
          </a:p>
        </p:txBody>
      </p:sp>
      <p:sp>
        <p:nvSpPr>
          <p:cNvPr id="14" name="직사각형 13"/>
          <p:cNvSpPr/>
          <p:nvPr/>
        </p:nvSpPr>
        <p:spPr>
          <a:xfrm>
            <a:off x="659182" y="2848213"/>
            <a:ext cx="6203254" cy="27699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marL="0" indent="0" latinLnBrk="1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2.  </a:t>
            </a:r>
            <a:r>
              <a:rPr lang="ko-KR" altLang="en-US" b="1" dirty="0">
                <a:sym typeface="Wingdings" panose="05000000000000000000" pitchFamily="2" charset="2"/>
              </a:rPr>
              <a:t>엑셀에서 새로 만들어진 </a:t>
            </a:r>
            <a:r>
              <a:rPr lang="en-US" altLang="ko-KR" b="1" dirty="0">
                <a:sym typeface="Wingdings" panose="05000000000000000000" pitchFamily="2" charset="2"/>
              </a:rPr>
              <a:t>function </a:t>
            </a:r>
            <a:r>
              <a:rPr lang="ko-KR" altLang="en-US" b="1" dirty="0">
                <a:sym typeface="Wingdings" panose="05000000000000000000" pitchFamily="2" charset="2"/>
              </a:rPr>
              <a:t>및 </a:t>
            </a:r>
            <a:r>
              <a:rPr lang="en-US" altLang="ko-KR" b="1" dirty="0">
                <a:sym typeface="Wingdings" panose="05000000000000000000" pitchFamily="2" charset="2"/>
              </a:rPr>
              <a:t>sub</a:t>
            </a:r>
            <a:r>
              <a:rPr lang="ko-KR" altLang="en-US" b="1" dirty="0">
                <a:sym typeface="Wingdings" panose="05000000000000000000" pitchFamily="2" charset="2"/>
              </a:rPr>
              <a:t>를 인식 시키기 위해</a:t>
            </a:r>
            <a:r>
              <a:rPr lang="en-US" altLang="ko-KR" b="1" dirty="0"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ym typeface="Wingdings" panose="05000000000000000000" pitchFamily="2" charset="2"/>
              </a:rPr>
              <a:t>다음 </a:t>
            </a:r>
            <a:r>
              <a:rPr lang="en-US" altLang="ko-KR" b="1" dirty="0">
                <a:sym typeface="Wingdings" panose="05000000000000000000" pitchFamily="2" charset="2"/>
              </a:rPr>
              <a:t>icon</a:t>
            </a:r>
            <a:r>
              <a:rPr lang="ko-KR" altLang="en-US" b="1" dirty="0">
                <a:sym typeface="Wingdings" panose="05000000000000000000" pitchFamily="2" charset="2"/>
              </a:rPr>
              <a:t>을 실행함</a:t>
            </a:r>
            <a:endParaRPr lang="en-US" altLang="ko-KR" sz="1050" dirty="0">
              <a:sym typeface="Wingdings" panose="05000000000000000000" pitchFamily="2" charset="2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169" y="1367638"/>
            <a:ext cx="4904527" cy="138975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169" y="3176107"/>
            <a:ext cx="417730" cy="53406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59182" y="895876"/>
            <a:ext cx="6203254" cy="43858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marL="228600" indent="-228600" latinLnBrk="1">
              <a:buAutoNum type="arabicPeriod"/>
            </a:pPr>
            <a:r>
              <a:rPr lang="ko-KR" altLang="en-US" b="1" dirty="0">
                <a:sym typeface="Wingdings" panose="05000000000000000000" pitchFamily="2" charset="2"/>
              </a:rPr>
              <a:t>아래와 같이</a:t>
            </a:r>
            <a:r>
              <a:rPr lang="en-US" altLang="ko-KR" b="1" dirty="0">
                <a:sym typeface="Wingdings" panose="05000000000000000000" pitchFamily="2" charset="2"/>
              </a:rPr>
              <a:t> @</a:t>
            </a:r>
            <a:r>
              <a:rPr lang="en-US" altLang="ko-KR" b="1" dirty="0" err="1">
                <a:sym typeface="Wingdings" panose="05000000000000000000" pitchFamily="2" charset="2"/>
              </a:rPr>
              <a:t>xw.func</a:t>
            </a:r>
            <a:r>
              <a:rPr lang="en-US" altLang="ko-KR" b="1" dirty="0">
                <a:sym typeface="Wingdings" panose="05000000000000000000" pitchFamily="2" charset="2"/>
              </a:rPr>
              <a:t>  </a:t>
            </a:r>
            <a:r>
              <a:rPr lang="ko-KR" altLang="en-US" b="1" dirty="0">
                <a:sym typeface="Wingdings" panose="05000000000000000000" pitchFamily="2" charset="2"/>
              </a:rPr>
              <a:t>및 </a:t>
            </a:r>
            <a:r>
              <a:rPr lang="en-US" altLang="ko-KR" b="1" dirty="0">
                <a:sym typeface="Wingdings" panose="05000000000000000000" pitchFamily="2" charset="2"/>
              </a:rPr>
              <a:t>@</a:t>
            </a:r>
            <a:r>
              <a:rPr lang="en-US" altLang="ko-KR" b="1" dirty="0" err="1">
                <a:sym typeface="Wingdings" panose="05000000000000000000" pitchFamily="2" charset="2"/>
              </a:rPr>
              <a:t>xw.sub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b="1" dirty="0">
                <a:sym typeface="Wingdings" panose="05000000000000000000" pitchFamily="2" charset="2"/>
              </a:rPr>
              <a:t>밑에 </a:t>
            </a:r>
            <a:r>
              <a:rPr lang="en-US" altLang="ko-KR" b="1" dirty="0">
                <a:sym typeface="Wingdings" panose="05000000000000000000" pitchFamily="2" charset="2"/>
              </a:rPr>
              <a:t>function </a:t>
            </a:r>
            <a:r>
              <a:rPr lang="ko-KR" altLang="en-US" b="1" dirty="0">
                <a:sym typeface="Wingdings" panose="05000000000000000000" pitchFamily="2" charset="2"/>
              </a:rPr>
              <a:t>및 </a:t>
            </a:r>
            <a:r>
              <a:rPr lang="en-US" altLang="ko-KR" b="1" dirty="0">
                <a:sym typeface="Wingdings" panose="05000000000000000000" pitchFamily="2" charset="2"/>
              </a:rPr>
              <a:t>sub</a:t>
            </a:r>
            <a:r>
              <a:rPr lang="ko-KR" altLang="en-US" b="1" dirty="0">
                <a:sym typeface="Wingdings" panose="05000000000000000000" pitchFamily="2" charset="2"/>
              </a:rPr>
              <a:t>를 정의하면 됨</a:t>
            </a:r>
            <a:endParaRPr lang="en-US" altLang="ko-KR" b="1" dirty="0">
              <a:sym typeface="Wingdings" panose="05000000000000000000" pitchFamily="2" charset="2"/>
            </a:endParaRPr>
          </a:p>
          <a:p>
            <a:pPr latinLnBrk="1"/>
            <a:r>
              <a:rPr lang="en-US" altLang="ko-KR" sz="1050" dirty="0">
                <a:sym typeface="Wingdings" panose="05000000000000000000" pitchFamily="2" charset="2"/>
              </a:rPr>
              <a:t>      (@ </a:t>
            </a:r>
            <a:r>
              <a:rPr lang="ko-KR" altLang="en-US" sz="1050" dirty="0">
                <a:sym typeface="Wingdings" panose="05000000000000000000" pitchFamily="2" charset="2"/>
              </a:rPr>
              <a:t>으로 시작하는 명령을 </a:t>
            </a:r>
            <a:r>
              <a:rPr lang="en-US" altLang="ko-KR" sz="1050" dirty="0">
                <a:sym typeface="Wingdings" panose="05000000000000000000" pitchFamily="2" charset="2"/>
              </a:rPr>
              <a:t>python</a:t>
            </a:r>
            <a:r>
              <a:rPr lang="ko-KR" altLang="en-US" sz="1050" dirty="0">
                <a:sym typeface="Wingdings" panose="05000000000000000000" pitchFamily="2" charset="2"/>
              </a:rPr>
              <a:t>에서는 </a:t>
            </a:r>
            <a:r>
              <a:rPr lang="en-US" altLang="ko-KR" sz="1050" dirty="0">
                <a:sym typeface="Wingdings" panose="05000000000000000000" pitchFamily="2" charset="2"/>
              </a:rPr>
              <a:t>decorator</a:t>
            </a:r>
            <a:r>
              <a:rPr lang="ko-KR" altLang="en-US" sz="1050" dirty="0">
                <a:sym typeface="Wingdings" panose="05000000000000000000" pitchFamily="2" charset="2"/>
              </a:rPr>
              <a:t>라고 함</a:t>
            </a:r>
            <a:r>
              <a:rPr lang="en-US" altLang="ko-KR" sz="1050" dirty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59182" y="4271144"/>
            <a:ext cx="7370002" cy="27699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marL="0" indent="0" latinLnBrk="1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3.  function</a:t>
            </a:r>
            <a:r>
              <a:rPr lang="ko-KR" altLang="en-US" b="1" dirty="0">
                <a:sym typeface="Wingdings" panose="05000000000000000000" pitchFamily="2" charset="2"/>
              </a:rPr>
              <a:t>은 </a:t>
            </a:r>
            <a:r>
              <a:rPr lang="en-US" altLang="ko-KR" b="1" dirty="0">
                <a:sym typeface="Wingdings" panose="05000000000000000000" pitchFamily="2" charset="2"/>
              </a:rPr>
              <a:t>sheet</a:t>
            </a:r>
            <a:r>
              <a:rPr lang="ko-KR" altLang="en-US" b="1" dirty="0">
                <a:sym typeface="Wingdings" panose="05000000000000000000" pitchFamily="2" charset="2"/>
              </a:rPr>
              <a:t>의 수식에서 실행하면 되고</a:t>
            </a:r>
            <a:r>
              <a:rPr lang="en-US" altLang="ko-KR" b="1" dirty="0">
                <a:sym typeface="Wingdings" panose="05000000000000000000" pitchFamily="2" charset="2"/>
              </a:rPr>
              <a:t>,                sub</a:t>
            </a:r>
            <a:r>
              <a:rPr lang="ko-KR" altLang="en-US" b="1" dirty="0">
                <a:sym typeface="Wingdings" panose="05000000000000000000" pitchFamily="2" charset="2"/>
              </a:rPr>
              <a:t>는 개발도구</a:t>
            </a:r>
            <a:r>
              <a:rPr lang="en-US" altLang="ko-KR" b="1" dirty="0">
                <a:sym typeface="Wingdings" panose="05000000000000000000" pitchFamily="2" charset="2"/>
              </a:rPr>
              <a:t>-</a:t>
            </a:r>
            <a:r>
              <a:rPr lang="ko-KR" altLang="en-US" b="1" dirty="0">
                <a:sym typeface="Wingdings" panose="05000000000000000000" pitchFamily="2" charset="2"/>
              </a:rPr>
              <a:t>매크로에서 실행하면 됨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endParaRPr lang="en-US" altLang="ko-KR" sz="1050" dirty="0">
              <a:sym typeface="Wingdings" panose="05000000000000000000" pitchFamily="2" charset="2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" y="4657285"/>
            <a:ext cx="3286517" cy="150834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3817" y="4657285"/>
            <a:ext cx="3369356" cy="185863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7293" y="3665083"/>
            <a:ext cx="1514475" cy="28575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5711776" y="3686189"/>
            <a:ext cx="37289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ym typeface="Wingdings" panose="05000000000000000000" pitchFamily="2" charset="2"/>
              </a:rPr>
              <a:t> function</a:t>
            </a:r>
            <a:r>
              <a:rPr lang="ko-KR" altLang="en-US" b="1" dirty="0">
                <a:sym typeface="Wingdings" panose="05000000000000000000" pitchFamily="2" charset="2"/>
              </a:rPr>
              <a:t>이나 </a:t>
            </a:r>
            <a:r>
              <a:rPr lang="en-US" altLang="ko-KR" b="1" dirty="0">
                <a:sym typeface="Wingdings" panose="05000000000000000000" pitchFamily="2" charset="2"/>
              </a:rPr>
              <a:t>sub</a:t>
            </a:r>
            <a:r>
              <a:rPr lang="ko-KR" altLang="en-US" b="1" dirty="0">
                <a:sym typeface="Wingdings" panose="05000000000000000000" pitchFamily="2" charset="2"/>
              </a:rPr>
              <a:t>가 정상작동되다가 </a:t>
            </a:r>
            <a:r>
              <a:rPr lang="ko-KR" altLang="en-US" b="1" dirty="0" err="1">
                <a:sym typeface="Wingdings" panose="05000000000000000000" pitchFamily="2" charset="2"/>
              </a:rPr>
              <a:t>이상할때</a:t>
            </a:r>
            <a:r>
              <a:rPr lang="ko-KR" altLang="en-US" b="1" dirty="0">
                <a:sym typeface="Wingdings" panose="05000000000000000000" pitchFamily="2" charset="2"/>
              </a:rPr>
              <a:t> 실행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8835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LP formulation : notations</a:t>
            </a: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E463F-3C21-4925-9D63-7FFCEC4373DE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내용 개체 틀 14"/>
              <p:cNvSpPr>
                <a:spLocks noGrp="1"/>
              </p:cNvSpPr>
              <p:nvPr>
                <p:ph idx="1"/>
              </p:nvPr>
            </p:nvSpPr>
            <p:spPr>
              <a:xfrm>
                <a:off x="1190625" y="884766"/>
                <a:ext cx="8010525" cy="3093341"/>
              </a:xfrm>
            </p:spPr>
            <p:txBody>
              <a:bodyPr/>
              <a:lstStyle/>
              <a:p>
                <a:r>
                  <a:rPr lang="en-US" altLang="ko-KR" sz="1200" dirty="0"/>
                  <a:t>Notations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200" b="0" i="1">
                            <a:latin typeface="Cambria Math"/>
                          </a:rPr>
                          <m:t>1,2,⋯,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altLang="ko-KR" sz="1200" b="0" i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ko-KR" sz="1200" dirty="0"/>
                  <a:t> : model years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/>
                      </a:rPr>
                      <m:t>𝐼</m:t>
                    </m:r>
                  </m:oMath>
                </a14:m>
                <a:r>
                  <a:rPr lang="en-US" altLang="ko-KR" sz="1200" dirty="0"/>
                  <a:t> :  technology set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/>
                      </a:rPr>
                      <m:t>𝐽</m:t>
                    </m:r>
                  </m:oMath>
                </a14:m>
                <a:r>
                  <a:rPr lang="en-US" altLang="ko-KR" sz="1200" dirty="0"/>
                  <a:t> :  energy form set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(⊂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ko-KR" sz="1200" dirty="0"/>
                  <a:t>:  demand set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ko-KR" sz="1200" b="0" i="1"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de-DE" altLang="ko-KR" sz="1200" b="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de-DE" altLang="ko-KR" sz="1200" b="0" i="1">
                        <a:latin typeface="Cambria Math"/>
                      </a:rPr>
                      <m:t> </m:t>
                    </m:r>
                  </m:oMath>
                </a14:m>
                <a:r>
                  <a:rPr lang="de-DE" altLang="ko-KR" sz="1200" dirty="0"/>
                  <a:t> : the lifetime 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sz="1200" b="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de-DE" altLang="ko-KR" sz="1200" b="0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de-DE" altLang="ko-KR" sz="1200" b="0" i="1">
                            <a:latin typeface="Cambria Math"/>
                          </a:rPr>
                          <m:t>𝑠</m:t>
                        </m:r>
                      </m:sup>
                    </m:sSubSup>
                    <m:r>
                      <a:rPr lang="en-US" altLang="ko-KR" sz="1200" b="0" i="1">
                        <a:latin typeface="Cambria Math"/>
                      </a:rPr>
                      <m:t>,  </m:t>
                    </m:r>
                    <m:r>
                      <a:rPr lang="en-US" altLang="ko-KR" sz="1200" b="0" i="1">
                        <a:latin typeface="Cambria Math"/>
                      </a:rPr>
                      <m:t>𝑠</m:t>
                    </m:r>
                    <m:r>
                      <a:rPr lang="en-US" altLang="ko-KR" sz="1200" b="0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ko-KR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altLang="ko-KR" sz="1200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de-DE" altLang="ko-KR" sz="12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,−(</m:t>
                    </m:r>
                    <m:sSub>
                      <m:sSubPr>
                        <m:ctrlPr>
                          <a:rPr lang="ko-KR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ko-KR" sz="1200" i="1"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de-DE" altLang="ko-KR" sz="12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−3)</m:t>
                    </m:r>
                    <m:r>
                      <a:rPr lang="en-US" altLang="ko-KR" sz="1200" b="0" i="1">
                        <a:latin typeface="Cambria Math"/>
                      </a:rPr>
                      <m:t>,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⋯,</m:t>
                    </m:r>
                    <m:r>
                      <a:rPr lang="en-US" altLang="ko-KR" sz="1200" b="0" i="1">
                        <a:latin typeface="Cambria Math"/>
                      </a:rPr>
                      <m:t>−1,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ko-KR" sz="1200" i="1" dirty="0">
                    <a:latin typeface="Cambria Math"/>
                  </a:rPr>
                  <a:t>  </a:t>
                </a:r>
                <a:r>
                  <a:rPr lang="en-US" altLang="ko-KR" sz="1200" dirty="0">
                    <a:latin typeface="Cambria Math"/>
                  </a:rPr>
                  <a:t> : </a:t>
                </a:r>
                <a:r>
                  <a:rPr lang="en-US" altLang="ko-KR" sz="1200" dirty="0"/>
                  <a:t>historic capacity </a:t>
                </a:r>
                <a:endParaRPr lang="de-DE" altLang="ko-KR" sz="1200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de-DE" altLang="ko-KR" sz="1200" b="0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de-DE" altLang="ko-KR" sz="1200" b="0" i="1">
                        <a:latin typeface="Cambria Math"/>
                      </a:rPr>
                      <m:t> </m:t>
                    </m:r>
                  </m:oMath>
                </a14:m>
                <a:r>
                  <a:rPr lang="de-DE" altLang="ko-KR" sz="1200" dirty="0"/>
                  <a:t>: main output efficiency of technology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/>
                      </a:rPr>
                      <m:t>𝑖</m:t>
                    </m:r>
                    <m:r>
                      <a:rPr lang="en-US" altLang="ko-KR" sz="1200" b="0" i="1" smtClean="0">
                        <a:latin typeface="Cambria Math"/>
                      </a:rPr>
                      <m:t>∈</m:t>
                    </m:r>
                    <m:r>
                      <a:rPr lang="en-US" altLang="ko-KR" sz="1200" b="0" i="1" smtClean="0">
                        <a:latin typeface="Cambria Math"/>
                      </a:rPr>
                      <m:t>𝐼</m:t>
                    </m:r>
                  </m:oMath>
                </a14:m>
                <a:r>
                  <a:rPr lang="de-DE" altLang="ko-KR" sz="1200" dirty="0"/>
                  <a:t> at time t </a:t>
                </a:r>
                <a:r>
                  <a:rPr lang="en-US" altLang="ko-KR" sz="1200" dirty="0">
                    <a:solidFill>
                      <a:srgbClr val="FF0000"/>
                    </a:solidFill>
                    <a:latin typeface="Cambria Math"/>
                    <a:sym typeface="Wingdings" pitchFamily="2" charset="2"/>
                  </a:rPr>
                  <a:t> main output</a:t>
                </a:r>
                <a:r>
                  <a:rPr lang="ko-KR" altLang="en-US" sz="1200" dirty="0">
                    <a:solidFill>
                      <a:srgbClr val="FF0000"/>
                    </a:solidFill>
                    <a:latin typeface="Cambria Math"/>
                    <a:sym typeface="Wingdings" pitchFamily="2" charset="2"/>
                  </a:rPr>
                  <a:t> </a:t>
                </a:r>
                <a:r>
                  <a:rPr lang="en-US" altLang="ko-KR" sz="1200" dirty="0">
                    <a:solidFill>
                      <a:srgbClr val="FF0000"/>
                    </a:solidFill>
                    <a:latin typeface="Cambria Math"/>
                    <a:sym typeface="Wingdings" pitchFamily="2" charset="2"/>
                  </a:rPr>
                  <a:t>efficiency</a:t>
                </a:r>
                <a:endParaRPr lang="en-US" altLang="ko-KR" sz="1200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sz="1200" b="0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de-DE" altLang="ko-KR" sz="1200" b="0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de-DE" altLang="ko-KR" sz="1200" b="0" i="1">
                            <a:latin typeface="Cambria Math"/>
                          </a:rPr>
                          <m:t>𝑡</m:t>
                        </m:r>
                      </m:sup>
                    </m:sSubSup>
                    <m:r>
                      <a:rPr lang="de-DE" altLang="ko-KR" sz="1200" b="0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ko-KR" altLang="ko-KR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ko-KR" altLang="ko-KR" sz="1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ko-KR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altLang="ko-KR" sz="1200" b="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de-DE" altLang="ko-KR" sz="1200" b="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e-DE" altLang="ko-KR" sz="1200" b="0" i="1">
                                      <a:latin typeface="Cambria Math"/>
                                    </a:rPr>
                                    <m:t>0</m:t>
                                  </m:r>
                                </m:sup>
                              </m:sSubSup>
                              <m:r>
                                <a:rPr lang="de-DE" altLang="ko-KR" sz="1200" b="0" i="1">
                                  <a:latin typeface="Cambria Math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ko-KR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altLang="ko-KR" sz="1200" b="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de-DE" altLang="ko-KR" sz="1200" b="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e-DE" altLang="ko-KR" sz="1200" b="0" i="1"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de-DE" altLang="ko-KR" sz="1200" b="0" i="1">
                                  <a:latin typeface="Cambria Math"/>
                                </a:rPr>
                                <m:t>+⋯,</m:t>
                              </m:r>
                              <m:sSubSup>
                                <m:sSubSupPr>
                                  <m:ctrlPr>
                                    <a:rPr lang="ko-KR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altLang="ko-KR" sz="1200" b="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de-DE" altLang="ko-KR" sz="1200" b="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e-DE" altLang="ko-KR" sz="1200" b="0" i="1">
                                      <a:latin typeface="Cambria Math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ko-KR" altLang="ko-K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ko-KR" altLang="ko-KR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altLang="ko-KR" sz="1200" b="0" i="1">
                                              <a:latin typeface="Cambria Math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de-DE" altLang="ko-KR" sz="1200" b="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ko-KR" sz="1200" b="0" i="1" smtClean="0">
                                          <a:latin typeface="Cambria Math"/>
                                        </a:rPr>
                                        <m:t>−1</m:t>
                                      </m:r>
                                      <m:r>
                                        <a:rPr lang="de-DE" altLang="ko-KR" sz="1200" b="0" i="1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de-DE" altLang="ko-KR" sz="1200" b="0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de-DE" altLang="ko-KR" sz="1200" b="0" i="1">
                                  <a:latin typeface="Cambria Math"/>
                                </a:rPr>
                                <m:t>,</m:t>
                              </m:r>
                            </m:e>
                            <m:e>
                              <m:r>
                                <a:rPr lang="de-DE" altLang="ko-KR" sz="1200" b="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de-DE" altLang="ko-KR" sz="1200" b="0" i="1">
                                  <a:latin typeface="Cambria Math"/>
                                </a:rPr>
                                <m:t>=1, 2,…,</m:t>
                              </m:r>
                              <m:sSub>
                                <m:sSubPr>
                                  <m:ctrlPr>
                                    <a:rPr lang="ko-KR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altLang="ko-KR" sz="1200" b="0" i="1">
                                      <a:latin typeface="Cambria Math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altLang="ko-KR" sz="1200" b="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1200" b="0" i="1" smtClean="0">
                                  <a:latin typeface="Cambria Math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de-DE" altLang="ko-KR" sz="1200" b="0" i="1">
                                  <a:latin typeface="Cambria Math"/>
                                </a:rPr>
                                <m:t>0,</m:t>
                              </m:r>
                            </m:e>
                            <m:e>
                              <m:r>
                                <a:rPr lang="de-DE" altLang="ko-KR" sz="1200" b="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de-DE" altLang="ko-KR" sz="1200" b="0" i="1">
                                  <a:latin typeface="Cambria Math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ko-KR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altLang="ko-KR" sz="1200" b="0" i="1">
                                      <a:latin typeface="Cambria Math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altLang="ko-KR" sz="1200" b="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ko-KR" sz="1200" b="0" i="1">
                        <a:latin typeface="Cambria Math"/>
                      </a:rPr>
                      <m:t> </m:t>
                    </m:r>
                  </m:oMath>
                </a14:m>
                <a:r>
                  <a:rPr lang="de-DE" altLang="ko-KR" sz="1200" dirty="0"/>
                  <a:t>: sum of available historic capacities at </a:t>
                </a:r>
                <a14:m>
                  <m:oMath xmlns:m="http://schemas.openxmlformats.org/officeDocument/2006/math">
                    <m:r>
                      <a:rPr lang="de-DE" altLang="ko-KR" sz="1200" i="1">
                        <a:latin typeface="Cambria Math"/>
                      </a:rPr>
                      <m:t>𝑡</m:t>
                    </m:r>
                    <m:r>
                      <a:rPr lang="en-US" altLang="ko-KR" sz="12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2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ko-KR" sz="1200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sz="1200" b="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de-DE" altLang="ko-KR" sz="1200" b="0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de-DE" altLang="ko-KR" sz="1200" b="0" i="1">
                            <a:latin typeface="Cambria Math"/>
                          </a:rPr>
                          <m:t>𝑡</m:t>
                        </m:r>
                      </m:sup>
                    </m:sSubSup>
                    <m:r>
                      <a:rPr lang="de-DE" altLang="ko-KR" sz="1200" b="0" i="1">
                        <a:latin typeface="Cambria Math"/>
                      </a:rPr>
                      <m:t> </m:t>
                    </m:r>
                  </m:oMath>
                </a14:m>
                <a:r>
                  <a:rPr lang="de-DE" altLang="ko-KR" sz="1200" dirty="0"/>
                  <a:t> : the activity variable of technology </a:t>
                </a:r>
                <a14:m>
                  <m:oMath xmlns:m="http://schemas.openxmlformats.org/officeDocument/2006/math">
                    <m:r>
                      <a:rPr lang="en-US" altLang="ko-KR" sz="1200" b="0" i="1">
                        <a:latin typeface="Cambria Math"/>
                      </a:rPr>
                      <m:t>𝑖</m:t>
                    </m:r>
                    <m:r>
                      <a:rPr lang="en-US" altLang="ko-KR" sz="1200" b="0" i="1">
                        <a:latin typeface="Cambria Math"/>
                      </a:rPr>
                      <m:t>∈</m:t>
                    </m:r>
                    <m:r>
                      <a:rPr lang="en-US" altLang="ko-KR" sz="1200" b="0" i="1">
                        <a:latin typeface="Cambria Math"/>
                      </a:rPr>
                      <m:t>𝐼</m:t>
                    </m:r>
                  </m:oMath>
                </a14:m>
                <a:r>
                  <a:rPr lang="de-DE" altLang="ko-KR" sz="1200" dirty="0"/>
                  <a:t> at time </a:t>
                </a:r>
                <a14:m>
                  <m:oMath xmlns:m="http://schemas.openxmlformats.org/officeDocument/2006/math">
                    <m:r>
                      <a:rPr lang="de-DE" altLang="ko-KR" sz="1200" b="0" i="1">
                        <a:latin typeface="Cambria Math"/>
                      </a:rPr>
                      <m:t>𝑡</m:t>
                    </m:r>
                  </m:oMath>
                </a14:m>
                <a:r>
                  <a:rPr lang="en-US" altLang="ko-KR" sz="1200" i="1" dirty="0">
                    <a:latin typeface="Cambria Math"/>
                  </a:rPr>
                  <a:t> </a:t>
                </a:r>
                <a:r>
                  <a:rPr lang="en-US" altLang="ko-KR" sz="1200" i="1" dirty="0">
                    <a:solidFill>
                      <a:srgbClr val="FF0000"/>
                    </a:solidFill>
                    <a:latin typeface="Cambria Math"/>
                  </a:rPr>
                  <a:t> </a:t>
                </a:r>
                <a:r>
                  <a:rPr lang="en-US" altLang="ko-KR" sz="1200" dirty="0">
                    <a:solidFill>
                      <a:srgbClr val="FF0000"/>
                    </a:solidFill>
                    <a:latin typeface="Cambria Math"/>
                    <a:sym typeface="Wingdings" pitchFamily="2" charset="2"/>
                  </a:rPr>
                  <a:t> main input unit(TOE)</a:t>
                </a:r>
                <a:endParaRPr lang="en-US" altLang="ko-KR" sz="1200" dirty="0">
                  <a:solidFill>
                    <a:srgbClr val="FF0000"/>
                  </a:solidFill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sz="1200" b="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de-DE" altLang="ko-KR" sz="1200" b="0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de-DE" altLang="ko-KR" sz="1200" b="0" i="1">
                            <a:latin typeface="Cambria Math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de-DE" altLang="ko-KR" sz="1200" dirty="0"/>
                  <a:t>  : the capacity variable of technology </a:t>
                </a:r>
                <a14:m>
                  <m:oMath xmlns:m="http://schemas.openxmlformats.org/officeDocument/2006/math">
                    <m:r>
                      <a:rPr lang="en-US" altLang="ko-KR" sz="1200" b="0" i="1">
                        <a:latin typeface="Cambria Math"/>
                      </a:rPr>
                      <m:t>𝑖</m:t>
                    </m:r>
                    <m:r>
                      <a:rPr lang="en-US" altLang="ko-KR" sz="1200" b="0" i="1">
                        <a:latin typeface="Cambria Math"/>
                      </a:rPr>
                      <m:t>∈</m:t>
                    </m:r>
                    <m:r>
                      <a:rPr lang="en-US" altLang="ko-KR" sz="1200" b="0" i="1">
                        <a:latin typeface="Cambria Math"/>
                      </a:rPr>
                      <m:t>𝐼</m:t>
                    </m:r>
                  </m:oMath>
                </a14:m>
                <a:r>
                  <a:rPr lang="de-DE" altLang="ko-KR" sz="1200" dirty="0"/>
                  <a:t> at time </a:t>
                </a:r>
                <a14:m>
                  <m:oMath xmlns:m="http://schemas.openxmlformats.org/officeDocument/2006/math">
                    <m:r>
                      <a:rPr lang="de-DE" altLang="ko-KR" sz="1200" b="0" i="1">
                        <a:latin typeface="Cambria Math"/>
                      </a:rPr>
                      <m:t>𝑡</m:t>
                    </m:r>
                  </m:oMath>
                </a14:m>
                <a:r>
                  <a:rPr lang="en-US" altLang="ko-KR" sz="1200" dirty="0"/>
                  <a:t> </a:t>
                </a:r>
                <a:r>
                  <a:rPr lang="en-US" altLang="ko-KR" sz="1200" i="1" dirty="0">
                    <a:solidFill>
                      <a:srgbClr val="FF0000"/>
                    </a:solidFill>
                    <a:latin typeface="Cambria Math"/>
                  </a:rPr>
                  <a:t> </a:t>
                </a:r>
                <a:r>
                  <a:rPr lang="en-US" altLang="ko-KR" sz="1200" dirty="0">
                    <a:solidFill>
                      <a:srgbClr val="FF0000"/>
                    </a:solidFill>
                    <a:latin typeface="Cambria Math"/>
                    <a:sym typeface="Wingdings" pitchFamily="2" charset="2"/>
                  </a:rPr>
                  <a:t> main output unit(TOE or km)</a:t>
                </a:r>
                <a:endParaRPr lang="en-US" altLang="ko-KR" sz="12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sz="1200" b="0" i="1" smtClean="0">
                              <a:latin typeface="Cambria Math"/>
                            </a:rPr>
                            <m:t>𝑒</m:t>
                          </m:r>
                        </m:e>
                        <m:sub>
                          <m:r>
                            <a:rPr lang="de-DE" altLang="ko-KR" sz="1200" b="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altLang="ko-KR" sz="1200" b="0" i="1" smtClean="0">
                              <a:latin typeface="Cambria Math"/>
                            </a:rPr>
                            <m:t>𝑡</m:t>
                          </m:r>
                        </m:sup>
                      </m:sSubSup>
                      <m:sSubSup>
                        <m:sSubSupPr>
                          <m:ctrlPr>
                            <a:rPr lang="ko-KR" altLang="ko-KR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sz="1200" b="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e-DE" altLang="ko-KR" sz="1200" b="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de-DE" altLang="ko-KR" sz="1200" b="0" i="1">
                              <a:latin typeface="Cambria Math"/>
                            </a:rPr>
                            <m:t>𝑡</m:t>
                          </m:r>
                        </m:sup>
                      </m:sSubSup>
                      <m:r>
                        <a:rPr lang="de-DE" altLang="ko-KR" sz="1200" b="0" i="1">
                          <a:latin typeface="Cambria Math"/>
                        </a:rPr>
                        <m:t>≤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ko-KR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altLang="ko-KR" sz="1200" b="0" i="1">
                              <a:latin typeface="Cambria Math"/>
                            </a:rPr>
                            <m:t>𝑠</m:t>
                          </m:r>
                          <m:r>
                            <a:rPr lang="de-DE" altLang="ko-KR" sz="1200" b="0" i="1">
                              <a:latin typeface="Cambria Math"/>
                            </a:rPr>
                            <m:t>=</m:t>
                          </m:r>
                          <m:r>
                            <a:rPr lang="en-US" altLang="ko-KR" sz="1200" b="0" i="1">
                              <a:latin typeface="Cambria Math"/>
                            </a:rPr>
                            <m:t>𝑚𝑎𝑥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200" b="0" i="1" smtClean="0">
                                  <a:latin typeface="Cambria Math"/>
                                </a:rPr>
                                <m:t>1,</m:t>
                              </m:r>
                              <m:r>
                                <a:rPr lang="en-US" altLang="ko-KR" sz="1200" b="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altLang="ko-KR" sz="1200" b="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0" i="1">
                                      <a:latin typeface="Cambria Math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ko-KR" sz="1200" b="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1200" b="0" i="1">
                                  <a:latin typeface="Cambria Math"/>
                                </a:rPr>
                                <m:t>+1</m:t>
                              </m:r>
                            </m:e>
                          </m:d>
                        </m:sub>
                        <m:sup>
                          <m:r>
                            <a:rPr lang="de-DE" altLang="ko-KR" sz="1200" b="0" i="1">
                              <a:latin typeface="Cambria Math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ko-KR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altLang="ko-KR" sz="1200" b="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altLang="ko-KR" sz="1200" b="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de-DE" altLang="ko-KR" sz="1200" b="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e>
                      </m:nary>
                      <m:r>
                        <a:rPr lang="de-DE" altLang="ko-KR" sz="1200" b="0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ko-KR" altLang="ko-KR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sz="1200" b="0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de-DE" altLang="ko-KR" sz="1200" b="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de-DE" altLang="ko-KR" sz="1200" b="0" i="1">
                              <a:latin typeface="Cambria Math"/>
                            </a:rPr>
                            <m:t>𝑡</m:t>
                          </m:r>
                        </m:sup>
                      </m:sSubSup>
                      <m:r>
                        <a:rPr lang="de-DE" altLang="ko-KR" sz="1200" b="0" i="1">
                          <a:latin typeface="Cambria Math"/>
                        </a:rPr>
                        <m:t>,          </m:t>
                      </m:r>
                      <m:r>
                        <a:rPr lang="de-DE" altLang="ko-KR" sz="1200" b="0" i="1">
                          <a:latin typeface="Cambria Math"/>
                        </a:rPr>
                        <m:t>𝑖</m:t>
                      </m:r>
                      <m:r>
                        <a:rPr lang="de-DE" altLang="ko-KR" sz="1200" b="0" i="1">
                          <a:latin typeface="Cambria Math"/>
                        </a:rPr>
                        <m:t>∈</m:t>
                      </m:r>
                      <m:r>
                        <a:rPr lang="de-DE" altLang="ko-KR" sz="1200" b="0" i="1">
                          <a:latin typeface="Cambria Math"/>
                        </a:rPr>
                        <m:t>𝐼</m:t>
                      </m:r>
                      <m:r>
                        <a:rPr lang="de-DE" altLang="ko-KR" sz="1200" b="0" i="1">
                          <a:latin typeface="Cambria Math"/>
                        </a:rPr>
                        <m:t>,  </m:t>
                      </m:r>
                      <m:r>
                        <a:rPr lang="de-DE" altLang="ko-KR" sz="1200" b="0" i="1">
                          <a:latin typeface="Cambria Math"/>
                        </a:rPr>
                        <m:t>𝑡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5" name="내용 개체 틀 1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90625" y="884766"/>
                <a:ext cx="8010525" cy="3093341"/>
              </a:xfrm>
              <a:blipFill>
                <a:blip r:embed="rId2"/>
                <a:stretch>
                  <a:fillRect b="-208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3968598" y="5261641"/>
            <a:ext cx="934967" cy="506637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/>
              <a:t>tech(i)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3241767" y="5634043"/>
            <a:ext cx="72536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" name="Line 25"/>
          <p:cNvSpPr>
            <a:spLocks noChangeShapeType="1"/>
          </p:cNvSpPr>
          <p:nvPr/>
        </p:nvSpPr>
        <p:spPr bwMode="auto">
          <a:xfrm>
            <a:off x="4903565" y="5406833"/>
            <a:ext cx="54512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" name="Text Box 43"/>
          <p:cNvSpPr txBox="1">
            <a:spLocks noChangeArrowheads="1"/>
          </p:cNvSpPr>
          <p:nvPr/>
        </p:nvSpPr>
        <p:spPr bwMode="auto">
          <a:xfrm>
            <a:off x="3445454" y="5430844"/>
            <a:ext cx="495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hangingPunct="1"/>
            <a:r>
              <a:rPr lang="en-US" altLang="ko-KR"/>
              <a:t>1/9</a:t>
            </a:r>
          </a:p>
        </p:txBody>
      </p:sp>
      <p:sp>
        <p:nvSpPr>
          <p:cNvPr id="9" name="Text Box 44"/>
          <p:cNvSpPr txBox="1">
            <a:spLocks noChangeArrowheads="1"/>
          </p:cNvSpPr>
          <p:nvPr/>
        </p:nvSpPr>
        <p:spPr bwMode="auto">
          <a:xfrm>
            <a:off x="4943519" y="5162909"/>
            <a:ext cx="52167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hangingPunct="1"/>
            <a:r>
              <a:rPr lang="en-US" altLang="ko-KR"/>
              <a:t>30</a:t>
            </a:r>
          </a:p>
        </p:txBody>
      </p:sp>
      <p:sp>
        <p:nvSpPr>
          <p:cNvPr id="10" name="Line 49"/>
          <p:cNvSpPr>
            <a:spLocks noChangeShapeType="1"/>
          </p:cNvSpPr>
          <p:nvPr/>
        </p:nvSpPr>
        <p:spPr bwMode="auto">
          <a:xfrm>
            <a:off x="3045405" y="5382291"/>
            <a:ext cx="92319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1" name="Text Box 50"/>
          <p:cNvSpPr txBox="1">
            <a:spLocks noChangeArrowheads="1"/>
          </p:cNvSpPr>
          <p:nvPr/>
        </p:nvSpPr>
        <p:spPr bwMode="auto">
          <a:xfrm>
            <a:off x="3446920" y="5179093"/>
            <a:ext cx="442546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hangingPunct="1"/>
            <a:r>
              <a:rPr lang="en-US" altLang="ko-KR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13722" y="5259767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</a:rPr>
              <a:t>main input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4" name="Line 25"/>
          <p:cNvSpPr>
            <a:spLocks noChangeShapeType="1"/>
          </p:cNvSpPr>
          <p:nvPr/>
        </p:nvSpPr>
        <p:spPr bwMode="auto">
          <a:xfrm>
            <a:off x="4911694" y="5697654"/>
            <a:ext cx="81725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6" name="Text Box 44"/>
          <p:cNvSpPr txBox="1">
            <a:spLocks noChangeArrowheads="1"/>
          </p:cNvSpPr>
          <p:nvPr/>
        </p:nvSpPr>
        <p:spPr bwMode="auto">
          <a:xfrm>
            <a:off x="4943519" y="5477457"/>
            <a:ext cx="52167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hangingPunct="1"/>
            <a:r>
              <a:rPr lang="en-US" altLang="ko-KR"/>
              <a:t>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/>
              <p:cNvSpPr/>
              <p:nvPr/>
            </p:nvSpPr>
            <p:spPr>
              <a:xfrm>
                <a:off x="4173034" y="4974162"/>
                <a:ext cx="412805" cy="317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ko-KR" altLang="ko-KR" sz="1400" i="1" kern="0">
                              <a:solidFill>
                                <a:srgbClr val="18388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sz="1400" i="1" kern="0">
                              <a:solidFill>
                                <a:srgbClr val="183883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de-DE" altLang="ko-KR" sz="1400" i="1" kern="0">
                              <a:solidFill>
                                <a:srgbClr val="183883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de-DE" altLang="ko-KR" sz="1400" i="1" kern="0">
                              <a:solidFill>
                                <a:srgbClr val="183883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034" y="4974162"/>
                <a:ext cx="412805" cy="317972"/>
              </a:xfrm>
              <a:prstGeom prst="rect">
                <a:avLst/>
              </a:prstGeom>
              <a:blipFill rotWithShape="0">
                <a:blip r:embed="rId3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2575076" y="5204996"/>
                <a:ext cx="556498" cy="317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ko-KR" altLang="ko-KR" sz="1400" i="1" kern="0">
                              <a:solidFill>
                                <a:srgbClr val="18388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 kern="0">
                              <a:solidFill>
                                <a:srgbClr val="183883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ko-KR" sz="1400" i="1" kern="0">
                              <a:solidFill>
                                <a:srgbClr val="183883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e-DE" altLang="ko-KR" sz="1400" i="1" kern="0">
                              <a:solidFill>
                                <a:srgbClr val="183883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de-DE" altLang="ko-KR" sz="1400" i="1" kern="0">
                              <a:solidFill>
                                <a:srgbClr val="183883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bSup>
                      <m:r>
                        <a:rPr lang="en-US" altLang="ko-KR" sz="1400" i="1" kern="0">
                          <a:solidFill>
                            <a:srgbClr val="183883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076" y="5204996"/>
                <a:ext cx="556498" cy="317972"/>
              </a:xfrm>
              <a:prstGeom prst="rect">
                <a:avLst/>
              </a:prstGeom>
              <a:blipFill rotWithShape="0"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5448688" y="5259181"/>
            <a:ext cx="926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000000"/>
                </a:solidFill>
              </a:rPr>
              <a:t>main output</a:t>
            </a: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442515" y="6040662"/>
            <a:ext cx="5157822" cy="276999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</a:rPr>
              <a:t>By LP, all inputs and outputs satisfy proportionality. Thus we set main input as 1.</a:t>
            </a:r>
            <a:endParaRPr lang="ko-KR" altLang="en-US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/>
              <p:cNvSpPr/>
              <p:nvPr/>
            </p:nvSpPr>
            <p:spPr>
              <a:xfrm>
                <a:off x="2406136" y="4284730"/>
                <a:ext cx="4946932" cy="6345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 eaLnBrk="0" latinLnBrk="0" hangingPunct="0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kern="0">
                          <a:solidFill>
                            <a:srgbClr val="000000"/>
                          </a:solidFill>
                          <a:latin typeface="Cambria Math"/>
                        </a:rPr>
                        <m:t>30</m:t>
                      </m:r>
                      <m:sSubSup>
                        <m:sSubSupPr>
                          <m:ctrlPr>
                            <a:rPr lang="ko-KR" altLang="ko-KR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e-DE" altLang="ko-KR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de-DE" altLang="ko-KR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bSup>
                      <m:r>
                        <a:rPr lang="de-DE" altLang="ko-KR" i="1" kern="0">
                          <a:solidFill>
                            <a:srgbClr val="000000"/>
                          </a:solidFill>
                          <a:latin typeface="Cambria Math"/>
                        </a:rPr>
                        <m:t>≤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ko-KR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altLang="ko-KR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de-DE" altLang="ko-KR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US" altLang="ko-KR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𝑚𝑎𝑥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ko-KR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1,</m:t>
                              </m:r>
                              <m:r>
                                <a:rPr lang="en-US" altLang="ko-KR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altLang="ko-KR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−10+1</m:t>
                              </m:r>
                            </m:e>
                          </m:d>
                        </m:sub>
                        <m:sup>
                          <m:r>
                            <a:rPr lang="de-DE" altLang="ko-KR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ko-KR" altLang="ko-KR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altLang="ko-KR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altLang="ko-KR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de-DE" altLang="ko-KR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e>
                      </m:nary>
                      <m:r>
                        <a:rPr lang="de-DE" altLang="ko-KR" kern="0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ko-KR" altLang="ko-KR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de-DE" altLang="ko-KR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de-DE" altLang="ko-KR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bSup>
                      <m:r>
                        <a:rPr lang="de-DE" altLang="ko-KR" i="1" kern="0">
                          <a:solidFill>
                            <a:srgbClr val="000000"/>
                          </a:solidFill>
                          <a:latin typeface="Cambria Math"/>
                        </a:rPr>
                        <m:t>,          </m:t>
                      </m:r>
                      <m:r>
                        <a:rPr lang="de-DE" altLang="ko-KR" i="1" kern="0">
                          <a:solidFill>
                            <a:srgbClr val="000000"/>
                          </a:solidFill>
                          <a:latin typeface="Cambria Math"/>
                        </a:rPr>
                        <m:t>𝑖</m:t>
                      </m:r>
                      <m:r>
                        <a:rPr lang="de-DE" altLang="ko-KR" i="1" kern="0">
                          <a:solidFill>
                            <a:srgbClr val="000000"/>
                          </a:solidFill>
                          <a:latin typeface="Cambria Math"/>
                        </a:rPr>
                        <m:t>∈</m:t>
                      </m:r>
                      <m:r>
                        <a:rPr lang="de-DE" altLang="ko-KR" i="1" kern="0">
                          <a:solidFill>
                            <a:srgbClr val="000000"/>
                          </a:solidFill>
                          <a:latin typeface="Cambria Math"/>
                        </a:rPr>
                        <m:t>𝐼</m:t>
                      </m:r>
                      <m:r>
                        <a:rPr lang="de-DE" altLang="ko-KR" i="1" kern="0">
                          <a:solidFill>
                            <a:srgbClr val="000000"/>
                          </a:solidFill>
                          <a:latin typeface="Cambria Math"/>
                        </a:rPr>
                        <m:t>,  </m:t>
                      </m:r>
                      <m:r>
                        <a:rPr lang="de-DE" altLang="ko-KR" i="1" kern="0">
                          <a:solidFill>
                            <a:srgbClr val="000000"/>
                          </a:solidFill>
                          <a:latin typeface="Cambria Math"/>
                        </a:rPr>
                        <m:t>𝑡</m:t>
                      </m:r>
                      <m:r>
                        <a:rPr lang="de-DE" altLang="ko-KR" i="1" kern="0">
                          <a:solidFill>
                            <a:srgbClr val="000000"/>
                          </a:solidFill>
                          <a:latin typeface="Cambria Math"/>
                        </a:rPr>
                        <m:t>=1,2,⋯,</m:t>
                      </m:r>
                      <m:r>
                        <a:rPr lang="de-DE" altLang="ko-KR" i="1" kern="0">
                          <a:solidFill>
                            <a:srgbClr val="000000"/>
                          </a:solidFill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ko-KR" altLang="en-US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24" name="직사각형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136" y="4284730"/>
                <a:ext cx="4946932" cy="6345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연결선 22"/>
          <p:cNvCxnSpPr/>
          <p:nvPr/>
        </p:nvCxnSpPr>
        <p:spPr bwMode="auto">
          <a:xfrm>
            <a:off x="3220132" y="3881136"/>
            <a:ext cx="332552" cy="0"/>
          </a:xfrm>
          <a:prstGeom prst="line">
            <a:avLst/>
          </a:prstGeom>
          <a:solidFill>
            <a:schemeClr val="bg2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2442515" y="3856074"/>
            <a:ext cx="12057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main output unit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06980" y="5363982"/>
            <a:ext cx="681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</a:rPr>
              <a:t>inputs : 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70396" y="5513491"/>
            <a:ext cx="857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</a:rPr>
              <a:t>other input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60750" y="5513491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</a:rPr>
              <a:t>other output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18266" y="5292134"/>
            <a:ext cx="7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</a:rPr>
              <a:t>: outputs</a:t>
            </a: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2780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</a:t>
            </a:r>
            <a:r>
              <a:rPr lang="ko-KR" altLang="en-US" dirty="0"/>
              <a:t>과 </a:t>
            </a:r>
            <a:r>
              <a:rPr lang="en-US" altLang="ko-KR" dirty="0"/>
              <a:t>GAMS</a:t>
            </a:r>
            <a:r>
              <a:rPr lang="ko-KR" altLang="en-US" dirty="0"/>
              <a:t>의 연동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70</a:t>
            </a:fld>
            <a:endParaRPr lang="en-US" altLang="ko-KR"/>
          </a:p>
        </p:txBody>
      </p:sp>
      <p:sp>
        <p:nvSpPr>
          <p:cNvPr id="14" name="직사각형 13"/>
          <p:cNvSpPr/>
          <p:nvPr/>
        </p:nvSpPr>
        <p:spPr>
          <a:xfrm>
            <a:off x="659182" y="911756"/>
            <a:ext cx="6203254" cy="646331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latinLnBrk="1"/>
            <a:r>
              <a:rPr lang="ko-KR" altLang="en-US" b="1" dirty="0">
                <a:sym typeface="Wingdings" panose="05000000000000000000" pitchFamily="2" charset="2"/>
              </a:rPr>
              <a:t>두가지 실행 방법이 있음 </a:t>
            </a:r>
            <a:endParaRPr lang="en-US" altLang="ko-KR" b="1" dirty="0">
              <a:sym typeface="Wingdings" panose="05000000000000000000" pitchFamily="2" charset="2"/>
            </a:endParaRPr>
          </a:p>
          <a:p>
            <a:pPr marL="228600" indent="-228600" latinLnBrk="1">
              <a:buAutoNum type="arabicPeriod"/>
            </a:pPr>
            <a:r>
              <a:rPr lang="ko-KR" altLang="en-US" dirty="0">
                <a:sym typeface="Wingdings" panose="05000000000000000000" pitchFamily="2" charset="2"/>
              </a:rPr>
              <a:t>엑셀에서 </a:t>
            </a:r>
            <a:r>
              <a:rPr lang="en-US" altLang="ko-KR" dirty="0">
                <a:sym typeface="Wingdings" panose="05000000000000000000" pitchFamily="2" charset="2"/>
              </a:rPr>
              <a:t>function </a:t>
            </a:r>
            <a:r>
              <a:rPr lang="ko-KR" altLang="en-US" dirty="0">
                <a:sym typeface="Wingdings" panose="05000000000000000000" pitchFamily="2" charset="2"/>
              </a:rPr>
              <a:t>및 </a:t>
            </a:r>
            <a:r>
              <a:rPr lang="en-US" altLang="ko-KR" dirty="0">
                <a:sym typeface="Wingdings" panose="05000000000000000000" pitchFamily="2" charset="2"/>
              </a:rPr>
              <a:t>sub</a:t>
            </a:r>
            <a:r>
              <a:rPr lang="ko-KR" altLang="en-US" dirty="0">
                <a:sym typeface="Wingdings" panose="05000000000000000000" pitchFamily="2" charset="2"/>
              </a:rPr>
              <a:t>로 실행하는 방법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28600" indent="-228600" latinLnBrk="1"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python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en-US" altLang="ko-KR" dirty="0">
                <a:sym typeface="Wingdings" panose="05000000000000000000" pitchFamily="2" charset="2"/>
              </a:rPr>
              <a:t>__main__</a:t>
            </a:r>
            <a:r>
              <a:rPr lang="ko-KR" altLang="en-US" dirty="0">
                <a:sym typeface="Wingdings" panose="05000000000000000000" pitchFamily="2" charset="2"/>
              </a:rPr>
              <a:t>을 이용하여 실행하는 방법 </a:t>
            </a:r>
            <a:endParaRPr lang="en-US" altLang="ko-KR" sz="1050" dirty="0">
              <a:sym typeface="Wingdings" panose="05000000000000000000" pitchFamily="2" charset="2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04850" y="4626979"/>
            <a:ext cx="25939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from</a:t>
            </a:r>
            <a:r>
              <a:rPr lang="ko-KR" altLang="en-US" dirty="0"/>
              <a:t> </a:t>
            </a:r>
            <a:r>
              <a:rPr lang="ko-KR" altLang="en-US" dirty="0" err="1"/>
              <a:t>win32com.client</a:t>
            </a:r>
            <a:r>
              <a:rPr lang="ko-KR" altLang="en-US" dirty="0"/>
              <a:t> </a:t>
            </a:r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Dispatch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659182" y="2043938"/>
            <a:ext cx="8541968" cy="3416320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latinLnBrk="1"/>
            <a:r>
              <a:rPr lang="en-US" altLang="ko-KR" b="1" dirty="0">
                <a:sym typeface="Wingdings" panose="05000000000000000000" pitchFamily="2" charset="2"/>
              </a:rPr>
              <a:t>Python</a:t>
            </a:r>
            <a:r>
              <a:rPr lang="ko-KR" altLang="en-US" b="1" dirty="0">
                <a:sym typeface="Wingdings" panose="05000000000000000000" pitchFamily="2" charset="2"/>
              </a:rPr>
              <a:t>에서 </a:t>
            </a:r>
            <a:r>
              <a:rPr lang="en-US" altLang="ko-KR" b="1" dirty="0">
                <a:sym typeface="Wingdings" panose="05000000000000000000" pitchFamily="2" charset="2"/>
              </a:rPr>
              <a:t>Excel</a:t>
            </a:r>
            <a:r>
              <a:rPr lang="ko-KR" altLang="en-US" b="1" dirty="0">
                <a:sym typeface="Wingdings" panose="05000000000000000000" pitchFamily="2" charset="2"/>
              </a:rPr>
              <a:t>을 </a:t>
            </a:r>
            <a:r>
              <a:rPr lang="en-US" altLang="ko-KR" b="1" dirty="0">
                <a:sym typeface="Wingdings" panose="05000000000000000000" pitchFamily="2" charset="2"/>
              </a:rPr>
              <a:t>read/write </a:t>
            </a:r>
            <a:r>
              <a:rPr lang="ko-KR" altLang="en-US" b="1" dirty="0">
                <a:sym typeface="Wingdings" panose="05000000000000000000" pitchFamily="2" charset="2"/>
              </a:rPr>
              <a:t>하는 </a:t>
            </a:r>
            <a:r>
              <a:rPr lang="en-US" altLang="ko-KR" b="1" dirty="0">
                <a:sym typeface="Wingdings" panose="05000000000000000000" pitchFamily="2" charset="2"/>
              </a:rPr>
              <a:t>library</a:t>
            </a:r>
            <a:r>
              <a:rPr lang="ko-KR" altLang="en-US" b="1" dirty="0">
                <a:sym typeface="Wingdings" panose="05000000000000000000" pitchFamily="2" charset="2"/>
              </a:rPr>
              <a:t>는 매우 다양하게 있음</a:t>
            </a:r>
            <a:r>
              <a:rPr lang="en-US" altLang="ko-KR" b="1" dirty="0">
                <a:sym typeface="Wingdings" panose="05000000000000000000" pitchFamily="2" charset="2"/>
              </a:rPr>
              <a:t>. </a:t>
            </a:r>
            <a:r>
              <a:rPr lang="ko-KR" altLang="en-US" b="1" dirty="0">
                <a:sym typeface="Wingdings" panose="05000000000000000000" pitchFamily="2" charset="2"/>
              </a:rPr>
              <a:t>어떠한 것을 사용하여도 됨</a:t>
            </a:r>
            <a:endParaRPr lang="en-US" altLang="ko-KR" b="1" dirty="0">
              <a:sym typeface="Wingdings" panose="05000000000000000000" pitchFamily="2" charset="2"/>
            </a:endParaRPr>
          </a:p>
          <a:p>
            <a:pPr latinLnBrk="1"/>
            <a:endParaRPr lang="en-US" altLang="ko-KR" b="1" dirty="0">
              <a:sym typeface="Wingdings" panose="05000000000000000000" pitchFamily="2" charset="2"/>
            </a:endParaRPr>
          </a:p>
          <a:p>
            <a:pPr marL="228600" indent="-228600" latinLnBrk="1">
              <a:buAutoNum type="arabicPeriod"/>
            </a:pPr>
            <a:r>
              <a:rPr lang="en-US" altLang="ko-KR" dirty="0" err="1">
                <a:sym typeface="Wingdings" panose="05000000000000000000" pitchFamily="2" charset="2"/>
              </a:rPr>
              <a:t>pywin32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28600" indent="-228600" latinLnBrk="1"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python library(</a:t>
            </a:r>
            <a:r>
              <a:rPr lang="en-US" altLang="ko-KR" dirty="0" err="1">
                <a:sym typeface="Wingdings" panose="05000000000000000000" pitchFamily="2" charset="2"/>
              </a:rPr>
              <a:t>xlwings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err="1">
                <a:sym typeface="Wingdings" panose="05000000000000000000" pitchFamily="2" charset="2"/>
              </a:rPr>
              <a:t>openpyxl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err="1">
                <a:sym typeface="Wingdings" panose="05000000000000000000" pitchFamily="2" charset="2"/>
              </a:rPr>
              <a:t>xlrd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err="1">
                <a:sym typeface="Wingdings" panose="05000000000000000000" pitchFamily="2" charset="2"/>
              </a:rPr>
              <a:t>xlwt</a:t>
            </a:r>
            <a:r>
              <a:rPr lang="en-US" altLang="ko-KR" dirty="0">
                <a:sym typeface="Wingdings" panose="05000000000000000000" pitchFamily="2" charset="2"/>
              </a:rPr>
              <a:t>, pandas, </a:t>
            </a:r>
            <a:r>
              <a:rPr lang="en-US" altLang="ko-KR" dirty="0" err="1">
                <a:sym typeface="Wingdings" panose="05000000000000000000" pitchFamily="2" charset="2"/>
              </a:rPr>
              <a:t>numpy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등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228600" indent="-228600" latinLnBrk="1">
              <a:buAutoNum type="arabicPeriod"/>
            </a:pPr>
            <a:r>
              <a:rPr lang="en-US" altLang="ko-KR" sz="1050" dirty="0">
                <a:sym typeface="Wingdings" panose="05000000000000000000" pitchFamily="2" charset="2"/>
              </a:rPr>
              <a:t>GAMS python library function</a:t>
            </a:r>
          </a:p>
          <a:p>
            <a:pPr latinLnBrk="1"/>
            <a:endParaRPr lang="en-US" altLang="ko-KR" sz="1050" dirty="0">
              <a:sym typeface="Wingdings" panose="05000000000000000000" pitchFamily="2" charset="2"/>
            </a:endParaRPr>
          </a:p>
          <a:p>
            <a:pPr marL="171450" indent="-171450" latinLnBrk="1">
              <a:buFont typeface="Wingdings" panose="05000000000000000000" pitchFamily="2" charset="2"/>
              <a:buChar char="è"/>
            </a:pPr>
            <a:r>
              <a:rPr lang="en-US" altLang="ko-KR" sz="1050" dirty="0" err="1">
                <a:sym typeface="Wingdings" panose="05000000000000000000" pitchFamily="2" charset="2"/>
              </a:rPr>
              <a:t>pywin32</a:t>
            </a:r>
            <a:r>
              <a:rPr lang="ko-KR" altLang="en-US" sz="1050" dirty="0">
                <a:sym typeface="Wingdings" panose="05000000000000000000" pitchFamily="2" charset="2"/>
              </a:rPr>
              <a:t>를 이용하면 </a:t>
            </a:r>
            <a:r>
              <a:rPr lang="en-US" altLang="ko-KR" sz="1050" dirty="0">
                <a:sym typeface="Wingdings" panose="05000000000000000000" pitchFamily="2" charset="2"/>
              </a:rPr>
              <a:t>VBA </a:t>
            </a:r>
            <a:r>
              <a:rPr lang="ko-KR" altLang="en-US" sz="1050" dirty="0">
                <a:sym typeface="Wingdings" panose="05000000000000000000" pitchFamily="2" charset="2"/>
              </a:rPr>
              <a:t>명령어를 </a:t>
            </a:r>
            <a:r>
              <a:rPr lang="en-US" altLang="ko-KR" sz="1050" dirty="0">
                <a:sym typeface="Wingdings" panose="05000000000000000000" pitchFamily="2" charset="2"/>
              </a:rPr>
              <a:t>fully </a:t>
            </a:r>
            <a:r>
              <a:rPr lang="ko-KR" altLang="en-US" sz="1050" dirty="0">
                <a:sym typeface="Wingdings" panose="05000000000000000000" pitchFamily="2" charset="2"/>
              </a:rPr>
              <a:t>실행할 수 </a:t>
            </a:r>
            <a:r>
              <a:rPr lang="en-US" altLang="ko-KR" sz="1050" dirty="0">
                <a:sym typeface="Wingdings" panose="05000000000000000000" pitchFamily="2" charset="2"/>
              </a:rPr>
              <a:t> </a:t>
            </a:r>
            <a:r>
              <a:rPr lang="ko-KR" altLang="en-US" sz="1050" dirty="0">
                <a:sym typeface="Wingdings" panose="05000000000000000000" pitchFamily="2" charset="2"/>
              </a:rPr>
              <a:t>있지만</a:t>
            </a:r>
            <a:r>
              <a:rPr lang="en-US" altLang="ko-KR" sz="1050" dirty="0">
                <a:sym typeface="Wingdings" panose="05000000000000000000" pitchFamily="2" charset="2"/>
              </a:rPr>
              <a:t>, </a:t>
            </a:r>
            <a:r>
              <a:rPr lang="ko-KR" altLang="en-US" sz="1050" dirty="0">
                <a:sym typeface="Wingdings" panose="05000000000000000000" pitchFamily="2" charset="2"/>
              </a:rPr>
              <a:t>다음을 </a:t>
            </a:r>
            <a:r>
              <a:rPr lang="en-US" altLang="ko-KR" sz="1050" dirty="0">
                <a:sym typeface="Wingdings" panose="05000000000000000000" pitchFamily="2" charset="2"/>
              </a:rPr>
              <a:t>download</a:t>
            </a:r>
            <a:r>
              <a:rPr lang="ko-KR" altLang="en-US" sz="1050" dirty="0">
                <a:sym typeface="Wingdings" panose="05000000000000000000" pitchFamily="2" charset="2"/>
              </a:rPr>
              <a:t>하고 실행하여야 함</a:t>
            </a:r>
            <a:endParaRPr lang="en-US" altLang="ko-KR" sz="1050" dirty="0">
              <a:sym typeface="Wingdings" panose="05000000000000000000" pitchFamily="2" charset="2"/>
            </a:endParaRPr>
          </a:p>
          <a:p>
            <a:pPr marL="171450" indent="-171450" latinLnBrk="1">
              <a:buFont typeface="Wingdings" panose="05000000000000000000" pitchFamily="2" charset="2"/>
              <a:buChar char="è"/>
            </a:pPr>
            <a:r>
              <a:rPr lang="ko-KR" altLang="en-US" sz="1050" dirty="0">
                <a:hlinkClick r:id="rId2"/>
              </a:rPr>
              <a:t>https://sourceforge.net/projects/pywin32/files/pywin32/Build%20221/pywin32-221.win-amd64-py3.6.exe/download</a:t>
            </a:r>
            <a:endParaRPr lang="en-US" altLang="ko-KR" sz="1050" dirty="0"/>
          </a:p>
          <a:p>
            <a:pPr marL="171450" indent="-171450" latinLnBrk="1">
              <a:buFont typeface="Wingdings" panose="05000000000000000000" pitchFamily="2" charset="2"/>
              <a:buChar char="è"/>
            </a:pPr>
            <a:r>
              <a:rPr lang="ko-KR" altLang="en-US" sz="1050" dirty="0"/>
              <a:t>예제</a:t>
            </a:r>
            <a:endParaRPr lang="en-US" altLang="ko-KR" sz="1050" dirty="0"/>
          </a:p>
          <a:p>
            <a:pPr latinLnBrk="1"/>
            <a:r>
              <a:rPr lang="ko-KR" altLang="en-US" sz="1050" dirty="0"/>
              <a:t>                    </a:t>
            </a:r>
            <a:r>
              <a:rPr lang="ko-KR" altLang="en-US" sz="1050" dirty="0" err="1"/>
              <a:t>from</a:t>
            </a:r>
            <a:r>
              <a:rPr lang="ko-KR" altLang="en-US" sz="1050" dirty="0"/>
              <a:t> </a:t>
            </a:r>
            <a:r>
              <a:rPr lang="ko-KR" altLang="en-US" sz="1050" dirty="0" err="1"/>
              <a:t>win32com.client</a:t>
            </a:r>
            <a:r>
              <a:rPr lang="ko-KR" altLang="en-US" sz="1050" dirty="0"/>
              <a:t> </a:t>
            </a:r>
            <a:r>
              <a:rPr lang="ko-KR" altLang="en-US" sz="1050" dirty="0" err="1"/>
              <a:t>import</a:t>
            </a:r>
            <a:r>
              <a:rPr lang="ko-KR" altLang="en-US" sz="1050" dirty="0"/>
              <a:t> </a:t>
            </a:r>
            <a:r>
              <a:rPr lang="ko-KR" altLang="en-US" sz="1050" dirty="0" err="1"/>
              <a:t>Dispatch</a:t>
            </a:r>
            <a:endParaRPr lang="ko-KR" altLang="en-US" sz="1050" dirty="0"/>
          </a:p>
          <a:p>
            <a:pPr latinLnBrk="1"/>
            <a:r>
              <a:rPr lang="en-US" altLang="ko-KR" sz="1050" dirty="0"/>
              <a:t>                            .......</a:t>
            </a:r>
          </a:p>
          <a:p>
            <a:pPr latinLnBrk="1"/>
            <a:r>
              <a:rPr lang="en-US" altLang="ko-KR" sz="1050" dirty="0"/>
              <a:t>	</a:t>
            </a:r>
            <a:r>
              <a:rPr lang="en-US" altLang="ko-KR" sz="1050" dirty="0" err="1"/>
              <a:t>app_xl</a:t>
            </a:r>
            <a:r>
              <a:rPr lang="en-US" altLang="ko-KR" sz="1050" dirty="0"/>
              <a:t> = Dispatch("</a:t>
            </a:r>
            <a:r>
              <a:rPr lang="en-US" altLang="ko-KR" sz="1050" dirty="0" err="1"/>
              <a:t>Excel.Application</a:t>
            </a:r>
            <a:r>
              <a:rPr lang="en-US" altLang="ko-KR" sz="1050" dirty="0"/>
              <a:t>")</a:t>
            </a:r>
          </a:p>
          <a:p>
            <a:pPr latinLnBrk="1"/>
            <a:r>
              <a:rPr lang="en-US" altLang="ko-KR" sz="1050" dirty="0"/>
              <a:t>	</a:t>
            </a:r>
            <a:r>
              <a:rPr lang="en-US" altLang="ko-KR" sz="1050" dirty="0" err="1"/>
              <a:t>wb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app_xl.ActiveWorkbook</a:t>
            </a:r>
            <a:endParaRPr lang="en-US" altLang="ko-KR" sz="1050" dirty="0"/>
          </a:p>
          <a:p>
            <a:pPr latinLnBrk="1"/>
            <a:r>
              <a:rPr lang="en-US" altLang="ko-KR" sz="1050" dirty="0"/>
              <a:t>	RES = </a:t>
            </a:r>
            <a:r>
              <a:rPr lang="en-US" altLang="ko-KR" sz="1050" dirty="0" err="1"/>
              <a:t>wb.Sheets</a:t>
            </a:r>
            <a:r>
              <a:rPr lang="en-US" altLang="ko-KR" sz="1050" dirty="0"/>
              <a:t>('RES')</a:t>
            </a:r>
          </a:p>
          <a:p>
            <a:pPr latinLnBrk="1"/>
            <a:r>
              <a:rPr lang="en-US" altLang="ko-KR" sz="1050" dirty="0"/>
              <a:t>	</a:t>
            </a:r>
            <a:r>
              <a:rPr lang="en-US" altLang="ko-KR" sz="1050" dirty="0" err="1"/>
              <a:t>sht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wb.Sheets</a:t>
            </a:r>
            <a:r>
              <a:rPr lang="en-US" altLang="ko-KR" sz="1050" dirty="0"/>
              <a:t>('Solution')	</a:t>
            </a:r>
          </a:p>
          <a:p>
            <a:pPr latinLnBrk="1"/>
            <a:r>
              <a:rPr lang="en-US" altLang="ko-KR" sz="1050" dirty="0"/>
              <a:t>	</a:t>
            </a:r>
            <a:r>
              <a:rPr lang="en-US" altLang="ko-KR" sz="1050" dirty="0" err="1"/>
              <a:t>os.chdir</a:t>
            </a:r>
            <a:r>
              <a:rPr lang="en-US" altLang="ko-KR" sz="1050" dirty="0"/>
              <a:t>(</a:t>
            </a:r>
            <a:r>
              <a:rPr lang="en-US" altLang="ko-KR" sz="1050" dirty="0" err="1"/>
              <a:t>wb.Path</a:t>
            </a:r>
            <a:r>
              <a:rPr lang="en-US" altLang="ko-KR" sz="1050" dirty="0"/>
              <a:t>)</a:t>
            </a:r>
          </a:p>
          <a:p>
            <a:pPr latinLnBrk="1"/>
            <a:r>
              <a:rPr lang="en-US" altLang="ko-KR" sz="1050" dirty="0"/>
              <a:t>	print(</a:t>
            </a:r>
            <a:r>
              <a:rPr lang="en-US" altLang="ko-KR" sz="1050" dirty="0" err="1"/>
              <a:t>wb.Path</a:t>
            </a:r>
            <a:r>
              <a:rPr lang="en-US" altLang="ko-KR" sz="1050" dirty="0"/>
              <a:t>)</a:t>
            </a:r>
          </a:p>
          <a:p>
            <a:pPr latinLnBrk="1"/>
            <a:r>
              <a:rPr lang="en-US" altLang="ko-KR" sz="1050" dirty="0"/>
              <a:t>	print(</a:t>
            </a:r>
            <a:r>
              <a:rPr lang="en-US" altLang="ko-KR" sz="1050" dirty="0" err="1"/>
              <a:t>os.getcwd</a:t>
            </a:r>
            <a:r>
              <a:rPr lang="en-US" altLang="ko-KR" sz="1050" dirty="0"/>
              <a:t>())</a:t>
            </a:r>
          </a:p>
          <a:p>
            <a:pPr latinLnBrk="1"/>
            <a:r>
              <a:rPr lang="en-US" altLang="ko-KR" sz="1050" dirty="0">
                <a:sym typeface="Wingdings" panose="05000000000000000000" pitchFamily="2" charset="2"/>
              </a:rPr>
              <a:t>	</a:t>
            </a:r>
            <a:r>
              <a:rPr lang="en-US" altLang="ko-KR" sz="1050" dirty="0" err="1">
                <a:sym typeface="Wingdings" panose="05000000000000000000" pitchFamily="2" charset="2"/>
              </a:rPr>
              <a:t>sht.Range</a:t>
            </a:r>
            <a:r>
              <a:rPr lang="en-US" altLang="ko-KR" sz="1050" dirty="0">
                <a:sym typeface="Wingdings" panose="05000000000000000000" pitchFamily="2" charset="2"/>
              </a:rPr>
              <a:t>('A1').value = '</a:t>
            </a:r>
            <a:r>
              <a:rPr lang="en-US" altLang="ko-KR" sz="1050" dirty="0" err="1">
                <a:sym typeface="Wingdings" panose="05000000000000000000" pitchFamily="2" charset="2"/>
              </a:rPr>
              <a:t>aaa</a:t>
            </a:r>
            <a:r>
              <a:rPr lang="en-US" altLang="ko-KR" sz="1050" dirty="0">
                <a:sym typeface="Wingdings" panose="05000000000000000000" pitchFamily="2" charset="2"/>
              </a:rPr>
              <a:t>‘     # write to Excel</a:t>
            </a:r>
          </a:p>
          <a:p>
            <a:pPr latinLnBrk="1"/>
            <a:endParaRPr lang="en-US" altLang="ko-KR" sz="105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440815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D94B2B6-04C3-4C81-A501-515DB03EE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3" y="3104008"/>
            <a:ext cx="5164630" cy="36015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6" y="679282"/>
            <a:ext cx="5146837" cy="242510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521" y="793658"/>
            <a:ext cx="4833467" cy="322615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943" y="157397"/>
            <a:ext cx="9040207" cy="434663"/>
          </a:xfrm>
        </p:spPr>
        <p:txBody>
          <a:bodyPr/>
          <a:lstStyle/>
          <a:p>
            <a:pPr algn="l"/>
            <a:r>
              <a:rPr lang="en-US" altLang="ko-KR" sz="2000" dirty="0">
                <a:sym typeface="Wingdings" panose="05000000000000000000" pitchFamily="2" charset="2"/>
              </a:rPr>
              <a:t>python</a:t>
            </a:r>
            <a:r>
              <a:rPr lang="ko-KR" altLang="en-US" sz="2000" dirty="0">
                <a:sym typeface="Wingdings" panose="05000000000000000000" pitchFamily="2" charset="2"/>
              </a:rPr>
              <a:t>에서 </a:t>
            </a:r>
            <a:r>
              <a:rPr lang="en-US" altLang="ko-KR" sz="2000" dirty="0">
                <a:sym typeface="Wingdings" panose="05000000000000000000" pitchFamily="2" charset="2"/>
              </a:rPr>
              <a:t>sub</a:t>
            </a:r>
            <a:r>
              <a:rPr lang="ko-KR" altLang="en-US" sz="2000" dirty="0">
                <a:sym typeface="Wingdings" panose="05000000000000000000" pitchFamily="2" charset="2"/>
              </a:rPr>
              <a:t>를 이용하여 실행하는 방법</a:t>
            </a:r>
            <a:r>
              <a:rPr lang="en-US" altLang="ko-KR" sz="2000" dirty="0"/>
              <a:t>(model/data separation)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71</a:t>
            </a:fld>
            <a:endParaRPr lang="en-US" altLang="ko-KR"/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5139949" y="3589963"/>
            <a:ext cx="42596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>
            <a:cxnSpLocks/>
          </p:cNvCxnSpPr>
          <p:nvPr/>
        </p:nvCxnSpPr>
        <p:spPr>
          <a:xfrm flipV="1">
            <a:off x="5167390" y="3709232"/>
            <a:ext cx="10743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cxnSpLocks/>
          </p:cNvCxnSpPr>
          <p:nvPr/>
        </p:nvCxnSpPr>
        <p:spPr>
          <a:xfrm flipV="1">
            <a:off x="3935966" y="1510750"/>
            <a:ext cx="1180314" cy="4366635"/>
          </a:xfrm>
          <a:prstGeom prst="line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cxnSpLocks/>
          </p:cNvCxnSpPr>
          <p:nvPr/>
        </p:nvCxnSpPr>
        <p:spPr>
          <a:xfrm flipH="1" flipV="1">
            <a:off x="306695" y="1309151"/>
            <a:ext cx="1869841" cy="4839401"/>
          </a:xfrm>
          <a:prstGeom prst="line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cxnSpLocks/>
          </p:cNvCxnSpPr>
          <p:nvPr/>
        </p:nvCxnSpPr>
        <p:spPr>
          <a:xfrm flipV="1">
            <a:off x="3535167" y="6021883"/>
            <a:ext cx="65504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cxnSpLocks/>
          </p:cNvCxnSpPr>
          <p:nvPr/>
        </p:nvCxnSpPr>
        <p:spPr>
          <a:xfrm flipV="1">
            <a:off x="378270" y="4463868"/>
            <a:ext cx="1014789" cy="71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cxnSpLocks/>
          </p:cNvCxnSpPr>
          <p:nvPr/>
        </p:nvCxnSpPr>
        <p:spPr>
          <a:xfrm flipV="1">
            <a:off x="645567" y="5497760"/>
            <a:ext cx="65504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cxnSpLocks/>
          </p:cNvCxnSpPr>
          <p:nvPr/>
        </p:nvCxnSpPr>
        <p:spPr>
          <a:xfrm flipV="1">
            <a:off x="2294293" y="3699604"/>
            <a:ext cx="3501945" cy="2385959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cxnSpLocks/>
          </p:cNvCxnSpPr>
          <p:nvPr/>
        </p:nvCxnSpPr>
        <p:spPr>
          <a:xfrm flipV="1">
            <a:off x="378270" y="1431235"/>
            <a:ext cx="4679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cxnSpLocks/>
          </p:cNvCxnSpPr>
          <p:nvPr/>
        </p:nvCxnSpPr>
        <p:spPr>
          <a:xfrm flipV="1">
            <a:off x="5139949" y="1629071"/>
            <a:ext cx="4679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cxnSpLocks/>
          </p:cNvCxnSpPr>
          <p:nvPr/>
        </p:nvCxnSpPr>
        <p:spPr>
          <a:xfrm flipV="1">
            <a:off x="5167390" y="1753071"/>
            <a:ext cx="4679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CE8BB28-C07C-470E-AF60-7AD68273DEE3}"/>
              </a:ext>
            </a:extLst>
          </p:cNvPr>
          <p:cNvSpPr/>
          <p:nvPr/>
        </p:nvSpPr>
        <p:spPr>
          <a:xfrm>
            <a:off x="5373938" y="4236684"/>
            <a:ext cx="25763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엑셀에서 </a:t>
            </a:r>
            <a:r>
              <a:rPr lang="en-US" altLang="ko-KR" dirty="0" err="1"/>
              <a:t>my_macro</a:t>
            </a:r>
            <a:r>
              <a:rPr lang="ko-KR" altLang="en-US" dirty="0"/>
              <a:t>를 실행 하면 됨</a:t>
            </a:r>
            <a:r>
              <a:rPr lang="en-US" altLang="ko-KR" dirty="0"/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8D4F8B-55D1-4A20-B72A-EED7A831D2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1154" y="4581452"/>
            <a:ext cx="3682200" cy="153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9612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LP formulation</a:t>
            </a:r>
            <a:r>
              <a:rPr lang="ko-KR" altLang="en-US" b="0" dirty="0"/>
              <a:t> </a:t>
            </a:r>
            <a:r>
              <a:rPr lang="en-US" altLang="ko-KR" b="0" dirty="0"/>
              <a:t>: (Basic LP vi)</a:t>
            </a:r>
            <a:endParaRPr lang="ko-KR" alt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내용 개체 틀 4"/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990363" y="768859"/>
              <a:ext cx="6634444" cy="514017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2826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39942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0675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638471">
                    <a:tc>
                      <a:txBody>
                        <a:bodyPr/>
                        <a:lstStyle/>
                        <a:p>
                          <a:pPr marL="0" indent="0" algn="just">
                            <a:spcAft>
                              <a:spcPts val="0"/>
                            </a:spcAft>
                          </a:pPr>
                          <a:r>
                            <a:rPr lang="de-DE" sz="1200" b="0" dirty="0">
                              <a:solidFill>
                                <a:srgbClr val="000000"/>
                              </a:solidFill>
                              <a:effectLst/>
                            </a:rPr>
                            <a:t>minimize</a:t>
                          </a:r>
                          <a:endParaRPr lang="ko-KR" sz="1200" b="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l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ko-KR" sz="12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sup>
                                  <m:e>
                                    <m:d>
                                      <m:dPr>
                                        <m:ctrlPr>
                                          <a:rPr lang="en-US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altLang="ko-KR" sz="1200" i="1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n-US" altLang="ko-KR" sz="120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altLang="ko-KR" sz="120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∈</m:t>
                                            </m:r>
                                            <m:r>
                                              <a:rPr lang="en-US" altLang="ko-KR" sz="120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𝐼</m:t>
                                            </m:r>
                                            <m:r>
                                              <a:rPr lang="en-US" altLang="ko-KR" sz="1200" b="1" i="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\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ko-KR" sz="12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2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𝐼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2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sub>
                                          <m:sup/>
                                          <m:e>
                                            <m:d>
                                              <m:dPr>
                                                <m:ctrlPr>
                                                  <a:rPr lang="ko-KR" altLang="en-US" sz="120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ko-KR" altLang="en-US" sz="12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ko-KR" sz="12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/>
                                                      </a:rPr>
                                                      <m:t>𝐼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2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ko-KR" sz="12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/>
                                                      </a:rPr>
                                                      <m:t>𝑡</m:t>
                                                    </m:r>
                                                  </m:sup>
                                                </m:sSubSup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/>
                                                  </a:rPr>
                                                  <m:t>+</m:t>
                                                </m:r>
                                                <m:sSubSup>
                                                  <m:sSubSupPr>
                                                    <m:ctrlPr>
                                                      <a:rPr lang="ko-KR" altLang="en-US" sz="12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ko-KR" sz="12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/>
                                                      </a:rPr>
                                                      <m:t>𝐹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2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ko-KR" sz="12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/>
                                                      </a:rPr>
                                                      <m:t>𝑡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d>
                                            <m:sSubSup>
                                              <m:sSubSupPr>
                                                <m:ctrlPr>
                                                  <a:rPr lang="ko-KR" altLang="en-US" sz="12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/>
                                                  </a:rPr>
                                                  <m:t>𝑡</m:t>
                                                </m:r>
                                              </m:sup>
                                            </m:sSubSup>
                                          </m:e>
                                        </m:nary>
                                        <m:r>
                                          <a:rPr lang="en-US" altLang="ko-KR" sz="1200" b="1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altLang="ko-KR" sz="1200" i="1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n-US" altLang="ko-KR" sz="120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altLang="ko-KR" sz="120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∈</m:t>
                                            </m:r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sub>
                                          <m:sup/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ko-KR" altLang="en-US" sz="120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  <m:t>𝑡</m:t>
                                                </m:r>
                                              </m:sup>
                                            </m:sSubSup>
                                            <m:sSubSup>
                                              <m:sSubSupPr>
                                                <m:ctrlPr>
                                                  <a:rPr lang="en-US" altLang="ko-KR" sz="12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altLang="ko-KR" sz="12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ko-KR" sz="12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sup>
                                            </m:sSubSup>
                                          </m:e>
                                        </m:nary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>
                              <a:effectLst/>
                            </a:rPr>
                            <a:t> </a:t>
                          </a:r>
                          <a:endParaRPr lang="ko-KR" sz="1200"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977874"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</a:endParaRPr>
                        </a:p>
                        <a:p>
                          <a:pPr marL="0" indent="0" algn="just">
                            <a:spcAft>
                              <a:spcPts val="0"/>
                            </a:spcAft>
                          </a:pPr>
                          <a:r>
                            <a:rPr lang="de-DE" sz="1200" b="0" dirty="0">
                              <a:solidFill>
                                <a:srgbClr val="000000"/>
                              </a:solidFill>
                              <a:effectLst/>
                            </a:rPr>
                            <a:t>subjec to</a:t>
                          </a:r>
                          <a:endParaRPr lang="ko-KR" sz="1200" b="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l">
                            <a:spcAft>
                              <a:spcPts val="0"/>
                            </a:spcAft>
                          </a:pPr>
                          <a:endParaRPr lang="en-US" sz="1200" b="0" i="1" dirty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endParaRPr>
                        </a:p>
                        <a:p>
                          <a:pPr indent="179705" algn="l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n-US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 </m:t>
                                </m:r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d>
                                  <m:dPr>
                                    <m:ctrlPr>
                                      <a:rPr lang="en-US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𝐼</m:t>
                                    </m:r>
                                    <m:r>
                                      <a:rPr lang="en-US" sz="1200" b="0" i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sz="12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altLang="ko-KR" sz="1200" b="0" dirty="0">
                            <a:solidFill>
                              <a:srgbClr val="000000"/>
                            </a:solidFill>
                            <a:effectLst/>
                          </a:endParaRPr>
                        </a:p>
                        <a:p>
                          <a:pPr marL="0" marR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ko-KR" altLang="ko-KR" sz="12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𝑠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ko-KR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𝑠</m:t>
                                    </m:r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p>
                                        </m:sSubSup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p>
                                        </m:sSubSup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</m:e>
                                    </m:eqArr>
                                    <m:eqArr>
                                      <m:eqArrPr>
                                        <m:ctrlP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 </m:t>
                                        </m:r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≤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−1 ,  </m:t>
                                        </m:r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+1,</m:t>
                                        </m:r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+2,⋯,0</m:t>
                                        </m:r>
                                      </m:e>
                                      <m:e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func>
                                          <m:funcPr>
                                            <m:ctrlP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ko-KR" sz="1200" b="0" i="0" smtClean="0">
                                                <a:latin typeface="Cambria Math" panose="02040503050406030204" pitchFamily="18" charset="0"/>
                                              </a:rPr>
                                              <m:t>max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begChr m:val="{"/>
                                                <m:endChr m:val="}"/>
                                                <m:ctrlPr>
                                                  <a:rPr lang="en-US" altLang="ko-KR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ko-KR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1,</m:t>
                                                </m:r>
                                                <m:r>
                                                  <a:rPr lang="en-US" altLang="ko-KR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altLang="ko-KR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altLang="ko-KR" sz="1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sz="1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altLang="ko-KR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e>
                                            </m:d>
                                            <m: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,⋯,</m:t>
                                            </m:r>
                                            <m: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func>
                                      </m:e>
                                    </m:eqArr>
                                  </m:e>
                                </m:d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altLang="ko-KR" sz="1200" i="1" dirty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endParaRPr>
                        </a:p>
                        <a:p>
                          <a:pPr indent="179705" algn="l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ko-KR" sz="1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ko-KR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16"/>
                                      </m:rPr>
                                      <a:rPr lang="en-US" altLang="ko-KR" sz="12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ko-KR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bSup>
                                      <m:sSubSupPr>
                                        <m:ctrlPr>
                                          <a:rPr lang="ko-KR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en-US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≥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120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altLang="ko-KR" sz="120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ko-KR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bSup>
                                      <m:sSubSupPr>
                                        <m:ctrlPr>
                                          <a:rPr lang="ko-KR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  </m:t>
                                </m:r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𝐽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</a:endParaRPr>
                        </a:p>
                        <a:p>
                          <a:pPr marL="0" marR="0" indent="179705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ko-KR" sz="1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ko-KR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16"/>
                                      </m:rPr>
                                      <a:rPr lang="en-US" altLang="ko-KR" sz="12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ko-KR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bSup>
                                      <m:sSubSupPr>
                                        <m:ctrlPr>
                                          <a:rPr lang="ko-KR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de-DE" altLang="ko-KR" sz="12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≥</m:t>
                                </m:r>
                                <m:sSubSup>
                                  <m:sSubSupPr>
                                    <m:ctrlPr>
                                      <a:rPr lang="ko-KR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de-DE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altLang="ko-KR" sz="1200" b="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</a:endParaRPr>
                        </a:p>
                        <a:p>
                          <a:pPr marL="0" marR="0" indent="179705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ko-KR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𝑠</m:t>
                                    </m:r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=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max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1,</m:t>
                                        </m:r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ko-KR" altLang="en-US" sz="12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b>
                                  <m:sup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ko-KR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ko-KR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 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alt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  <a:p>
                          <a:pPr marL="0" marR="0" lvl="0" indent="179705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ko-KR" sz="12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𝑒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ko-KR" sz="12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bSup>
                                        <m:sSubSup>
                                          <m:sSubSupPr>
                                            <m:ctrlPr>
                                              <a:rPr lang="ko-KR" altLang="ko-KR" sz="12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𝑡</m:t>
                                            </m:r>
                                          </m:sup>
                                        </m:sSub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,        </m:t>
                                        </m:r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∈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12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  <m:r>
                                              <a:rPr lang="en-US" altLang="ko-KR" sz="1200" b="0" i="0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\</m:t>
                                            </m:r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nary>
                                          <m:naryPr>
                                            <m:chr m:val="∑"/>
                                            <m:limLoc m:val="undOvr"/>
                                            <m:ctrlPr>
                                              <a:rPr lang="ko-KR" altLang="ko-KR" sz="120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=</m:t>
                                            </m:r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ko-KR" sz="12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2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2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+1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𝑡</m:t>
                                            </m:r>
                                          </m:sup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ko-KR" altLang="ko-KR" sz="12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altLang="ko-KR" sz="12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2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  <m:t>𝑠</m:t>
                                                </m:r>
                                              </m:sup>
                                            </m:sSubSup>
                                            <m:sSubSup>
                                              <m:sSubSupPr>
                                                <m:ctrlPr>
                                                  <a:rPr lang="ko-KR" altLang="ko-KR" sz="12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altLang="ko-KR" sz="12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2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ko-KR" sz="12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altLang="ko-KR" sz="12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</m:e>
                                        </m:nary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∈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12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</m:t>
                                </m:r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alt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  <a:p>
                          <a:pPr marL="0" marR="0" lvl="0" indent="179705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ko-KR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alt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effectLst/>
                            </a:rPr>
                            <a:t> </a:t>
                          </a:r>
                          <a:endParaRPr lang="ko-KR" sz="1200" dirty="0"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7330"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ko-KR" altLang="ko-KR" sz="12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≥0, </m:t>
                                </m:r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𝐼</m:t>
                                </m:r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</m:t>
                                </m:r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alt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ko-KR" altLang="ko-KR" sz="12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≥0,  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 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𝑇</m:t>
                                </m:r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+2,⋯,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alt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ko-KR" altLang="ko-KR" sz="12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0,   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𝐼</m:t>
                                </m:r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   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𝑇</m:t>
                                </m:r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r>
                                  <m:rPr>
                                    <m:lit/>
                                  </m:rP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alt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  <a:p>
                          <a:pPr marL="0" marR="0" lvl="0" indent="179705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ko-KR" altLang="ko-KR" sz="12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≥0,   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𝐼</m:t>
                                </m:r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   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effectLst/>
                            </a:rPr>
                            <a:t> </a:t>
                          </a:r>
                          <a:endParaRPr lang="ko-KR" sz="1200" dirty="0"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내용 개체 틀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06775999"/>
                  </p:ext>
                </p:extLst>
              </p:nvPr>
            </p:nvGraphicFramePr>
            <p:xfrm>
              <a:off x="990363" y="768859"/>
              <a:ext cx="6634444" cy="514017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2826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39942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0675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638471">
                    <a:tc>
                      <a:txBody>
                        <a:bodyPr/>
                        <a:lstStyle/>
                        <a:p>
                          <a:pPr marL="0" indent="0" algn="just">
                            <a:spcAft>
                              <a:spcPts val="0"/>
                            </a:spcAft>
                          </a:pPr>
                          <a:r>
                            <a:rPr lang="de-DE" sz="1200" b="0" dirty="0">
                              <a:solidFill>
                                <a:srgbClr val="000000"/>
                              </a:solidFill>
                              <a:effectLst/>
                            </a:rPr>
                            <a:t>minimize</a:t>
                          </a:r>
                          <a:endParaRPr lang="ko-KR" sz="1200" b="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9187" t="-15238" r="-4289" b="-7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>
                              <a:effectLst/>
                            </a:rPr>
                            <a:t> </a:t>
                          </a:r>
                          <a:endParaRPr lang="ko-KR" sz="1200"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18814"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</a:endParaRPr>
                        </a:p>
                        <a:p>
                          <a:pPr marL="0" indent="0" algn="just">
                            <a:spcAft>
                              <a:spcPts val="0"/>
                            </a:spcAft>
                          </a:pPr>
                          <a:r>
                            <a:rPr lang="de-DE" sz="1200" b="0" dirty="0">
                              <a:solidFill>
                                <a:srgbClr val="000000"/>
                              </a:solidFill>
                              <a:effectLst/>
                            </a:rPr>
                            <a:t>subjec to</a:t>
                          </a:r>
                          <a:endParaRPr lang="ko-KR" sz="1200" b="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9187" t="-19836" r="-4289" b="-22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effectLst/>
                            </a:rPr>
                            <a:t> </a:t>
                          </a:r>
                          <a:endParaRPr lang="ko-KR" sz="1200" dirty="0"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782892"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9187" t="-566667" r="-4289" b="-77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effectLst/>
                            </a:rPr>
                            <a:t> </a:t>
                          </a:r>
                          <a:endParaRPr lang="ko-KR" sz="1200" dirty="0"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E463F-3C21-4925-9D63-7FFCEC4373DE}" type="slidenum">
              <a:rPr lang="ko-KR" altLang="en-US" smtClean="0"/>
              <a:pPr>
                <a:defRPr/>
              </a:pPr>
              <a:t>72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E02072B-6D9E-49D4-8561-4FADF55ED110}"/>
                  </a:ext>
                </a:extLst>
              </p:cNvPr>
              <p:cNvSpPr/>
              <p:nvPr/>
            </p:nvSpPr>
            <p:spPr>
              <a:xfrm>
                <a:off x="7323498" y="1579373"/>
                <a:ext cx="1221938" cy="2918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/>
                  <a:t>  </a:t>
                </a:r>
                <a:r>
                  <a:rPr lang="en-US" altLang="ko-KR" dirty="0"/>
                  <a:t>: P_V(</a:t>
                </a:r>
                <a:r>
                  <a:rPr lang="en-US" altLang="ko-KR" dirty="0" err="1"/>
                  <a:t>j,i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E02072B-6D9E-49D4-8561-4FADF55ED1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498" y="1579373"/>
                <a:ext cx="1221938" cy="291875"/>
              </a:xfrm>
              <a:prstGeom prst="rect">
                <a:avLst/>
              </a:prstGeom>
              <a:blipFill>
                <a:blip r:embed="rId3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B33A73AB-8F4D-4E5B-86BB-3A1808C9A893}"/>
                  </a:ext>
                </a:extLst>
              </p:cNvPr>
              <p:cNvSpPr/>
              <p:nvPr/>
            </p:nvSpPr>
            <p:spPr>
              <a:xfrm>
                <a:off x="7323498" y="1302374"/>
                <a:ext cx="110818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ko-KR" altLang="en-US" dirty="0"/>
                  <a:t>   </a:t>
                </a:r>
                <a:r>
                  <a:rPr lang="en-US" altLang="ko-KR" dirty="0"/>
                  <a:t>: </a:t>
                </a:r>
                <a:r>
                  <a:rPr lang="en-US" altLang="ko-KR" dirty="0" err="1"/>
                  <a:t>I_v</a:t>
                </a:r>
                <a:r>
                  <a:rPr lang="en-US" altLang="ko-KR" dirty="0"/>
                  <a:t>(</a:t>
                </a:r>
                <a:r>
                  <a:rPr lang="en-US" altLang="ko-KR" dirty="0" err="1"/>
                  <a:t>i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B33A73AB-8F4D-4E5B-86BB-3A1808C9A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498" y="1302374"/>
                <a:ext cx="1108188" cy="276999"/>
              </a:xfrm>
              <a:prstGeom prst="rect">
                <a:avLst/>
              </a:prstGeom>
              <a:blipFill>
                <a:blip r:embed="rId4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B4987D33-8704-44B3-9F33-9A7C27629698}"/>
              </a:ext>
            </a:extLst>
          </p:cNvPr>
          <p:cNvSpPr/>
          <p:nvPr/>
        </p:nvSpPr>
        <p:spPr>
          <a:xfrm>
            <a:off x="6860720" y="341927"/>
            <a:ext cx="12346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tr_model_vi.gms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67D70797-E5D0-41CD-A656-4FEDBF573EA6}"/>
                  </a:ext>
                </a:extLst>
              </p:cNvPr>
              <p:cNvSpPr/>
              <p:nvPr/>
            </p:nvSpPr>
            <p:spPr>
              <a:xfrm>
                <a:off x="7323498" y="3230524"/>
                <a:ext cx="1544781" cy="2777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</a:t>
                </a:r>
                <a:r>
                  <a:rPr lang="en-US" altLang="ko-KR" dirty="0" err="1"/>
                  <a:t>hminus</a:t>
                </a:r>
                <a:r>
                  <a:rPr lang="en-US" altLang="ko-KR" dirty="0"/>
                  <a:t>(</a:t>
                </a:r>
                <a:r>
                  <a:rPr lang="en-US" altLang="ko-KR" dirty="0" err="1"/>
                  <a:t>i,prevT</a:t>
                </a:r>
                <a:r>
                  <a:rPr lang="en-US" altLang="ko-KR" dirty="0"/>
                  <a:t>)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67D70797-E5D0-41CD-A656-4FEDBF573E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498" y="3230524"/>
                <a:ext cx="1544781" cy="277705"/>
              </a:xfrm>
              <a:prstGeom prst="rect">
                <a:avLst/>
              </a:prstGeom>
              <a:blipFill>
                <a:blip r:embed="rId5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8175B6E-8D4C-4DF6-A602-6AF5749CF6F4}"/>
                  </a:ext>
                </a:extLst>
              </p:cNvPr>
              <p:cNvSpPr/>
              <p:nvPr/>
            </p:nvSpPr>
            <p:spPr>
              <a:xfrm>
                <a:off x="7323498" y="3718301"/>
                <a:ext cx="2339615" cy="3025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>
                            <a:solidFill>
                              <a:srgbClr val="00000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en-US" altLang="ko-KR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>
                        <a:solidFill>
                          <a:srgbClr val="000000"/>
                        </a:solidFill>
                        <a:latin typeface="Cambria Math"/>
                      </a:rPr>
                      <m:t>𝑠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ko-KR" dirty="0"/>
                  <a:t> : </a:t>
                </a:r>
                <a:r>
                  <a:rPr lang="en-US" altLang="ko-KR" dirty="0" err="1"/>
                  <a:t>x_vi</a:t>
                </a:r>
                <a:r>
                  <a:rPr lang="en-US" altLang="ko-KR" dirty="0"/>
                  <a:t>(</a:t>
                </a:r>
                <a:r>
                  <a:rPr lang="en-US" altLang="ko-KR" dirty="0" err="1"/>
                  <a:t>i,s,t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8175B6E-8D4C-4DF6-A602-6AF5749CF6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498" y="3718301"/>
                <a:ext cx="2339615" cy="302519"/>
              </a:xfrm>
              <a:prstGeom prst="rect">
                <a:avLst/>
              </a:prstGeom>
              <a:blipFill>
                <a:blip r:embed="rId6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3B4FEE3E-318B-40DC-AB5E-A97D1C058C7E}"/>
                  </a:ext>
                </a:extLst>
              </p:cNvPr>
              <p:cNvSpPr/>
              <p:nvPr/>
            </p:nvSpPr>
            <p:spPr>
              <a:xfrm>
                <a:off x="7323498" y="2174116"/>
                <a:ext cx="249826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+2,⋯,0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∪</m:t>
                      </m:r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ko-KR" b="0" dirty="0">
                  <a:solidFill>
                    <a:srgbClr val="000000"/>
                  </a:solidFill>
                </a:endParaRPr>
              </a:p>
              <a:p>
                <a:r>
                  <a:rPr lang="en-US" altLang="ko-KR" dirty="0"/>
                  <a:t>         where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3B4FEE3E-318B-40DC-AB5E-A97D1C058C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498" y="2174116"/>
                <a:ext cx="2498268" cy="461665"/>
              </a:xfrm>
              <a:prstGeom prst="rect">
                <a:avLst/>
              </a:prstGeom>
              <a:blipFill>
                <a:blip r:embed="rId7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7DF4266-A61B-4CFA-94D9-B744FA877002}"/>
                  </a:ext>
                </a:extLst>
              </p:cNvPr>
              <p:cNvSpPr/>
              <p:nvPr/>
            </p:nvSpPr>
            <p:spPr>
              <a:xfrm>
                <a:off x="7323498" y="2797975"/>
                <a:ext cx="1544781" cy="2777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</a:t>
                </a:r>
                <a:r>
                  <a:rPr lang="en-US" altLang="ko-KR" dirty="0" err="1"/>
                  <a:t>l_max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7DF4266-A61B-4CFA-94D9-B744FA8770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498" y="2797975"/>
                <a:ext cx="1544781" cy="277705"/>
              </a:xfrm>
              <a:prstGeom prst="rect">
                <a:avLst/>
              </a:prstGeom>
              <a:blipFill>
                <a:blip r:embed="rId8"/>
                <a:stretch>
                  <a:fillRect t="-2174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/>
          <p:cNvSpPr/>
          <p:nvPr/>
        </p:nvSpPr>
        <p:spPr>
          <a:xfrm>
            <a:off x="25103" y="1529730"/>
            <a:ext cx="8034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err="1"/>
              <a:t>capacity</a:t>
            </a:r>
            <a:r>
              <a:rPr lang="ko-KR" altLang="en-US" sz="1000" dirty="0"/>
              <a:t>(</a:t>
            </a:r>
            <a:r>
              <a:rPr lang="ko-KR" altLang="en-US" sz="1000" dirty="0" err="1"/>
              <a:t>i,t</a:t>
            </a:r>
            <a:r>
              <a:rPr lang="ko-KR" altLang="en-US" sz="1000" dirty="0"/>
              <a:t>)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1737258"/>
            <a:ext cx="173477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/>
              <a:t> </a:t>
            </a:r>
            <a:r>
              <a:rPr lang="ko-KR" altLang="en-US" sz="1000" dirty="0" err="1"/>
              <a:t>capacity_vi_hist</a:t>
            </a:r>
            <a:r>
              <a:rPr lang="ko-KR" altLang="en-US" sz="1000" dirty="0"/>
              <a:t>(</a:t>
            </a:r>
            <a:r>
              <a:rPr lang="ko-KR" altLang="en-US" sz="1000" dirty="0" err="1"/>
              <a:t>i,s,t,prevT</a:t>
            </a:r>
            <a:r>
              <a:rPr lang="ko-KR" altLang="en-US" sz="1000" dirty="0"/>
              <a:t>)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5103" y="1931656"/>
            <a:ext cx="148470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err="1"/>
              <a:t>capacity_vi_new</a:t>
            </a:r>
            <a:r>
              <a:rPr lang="ko-KR" altLang="en-US" sz="1000" dirty="0"/>
              <a:t>(</a:t>
            </a:r>
            <a:r>
              <a:rPr lang="ko-KR" altLang="en-US" sz="1000" dirty="0" err="1"/>
              <a:t>i,s,t,tt</a:t>
            </a:r>
            <a:r>
              <a:rPr lang="ko-KR" altLang="en-US" sz="1000" dirty="0"/>
              <a:t>)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5103" y="2345605"/>
            <a:ext cx="13308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err="1"/>
              <a:t>flow_conservation</a:t>
            </a:r>
            <a:r>
              <a:rPr lang="ko-KR" altLang="en-US" sz="1000" dirty="0"/>
              <a:t>(</a:t>
            </a:r>
            <a:r>
              <a:rPr lang="ko-KR" altLang="en-US" sz="1000" dirty="0" err="1"/>
              <a:t>j,t</a:t>
            </a:r>
            <a:r>
              <a:rPr lang="ko-KR" altLang="en-US" sz="1000" dirty="0"/>
              <a:t>)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5103" y="2781731"/>
            <a:ext cx="78098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err="1"/>
              <a:t>demand</a:t>
            </a:r>
            <a:r>
              <a:rPr lang="ko-KR" altLang="en-US" sz="1000" dirty="0"/>
              <a:t>(</a:t>
            </a:r>
            <a:r>
              <a:rPr lang="ko-KR" altLang="en-US" sz="1000" dirty="0" err="1"/>
              <a:t>j,t</a:t>
            </a:r>
            <a:r>
              <a:rPr lang="ko-KR" altLang="en-US" sz="1000" dirty="0"/>
              <a:t>)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5103" y="3308620"/>
            <a:ext cx="116570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err="1"/>
              <a:t>Y_cap_dummy</a:t>
            </a:r>
            <a:r>
              <a:rPr lang="ko-KR" altLang="en-US" sz="1000" dirty="0"/>
              <a:t>(</a:t>
            </a:r>
            <a:r>
              <a:rPr lang="ko-KR" altLang="en-US" sz="1000" dirty="0" err="1"/>
              <a:t>i,t</a:t>
            </a:r>
            <a:r>
              <a:rPr lang="ko-KR" altLang="en-US" sz="1000" dirty="0"/>
              <a:t>)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5103" y="3884282"/>
            <a:ext cx="118173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/>
              <a:t> </a:t>
            </a:r>
            <a:r>
              <a:rPr lang="ko-KR" altLang="en-US" sz="1000" dirty="0" err="1"/>
              <a:t>X_out_dummy</a:t>
            </a:r>
            <a:r>
              <a:rPr lang="ko-KR" altLang="en-US" sz="1000" dirty="0"/>
              <a:t>(</a:t>
            </a:r>
            <a:r>
              <a:rPr lang="ko-KR" altLang="en-US" sz="1000" dirty="0" err="1"/>
              <a:t>i,t</a:t>
            </a:r>
            <a:r>
              <a:rPr lang="ko-KR" altLang="en-US" sz="1000" dirty="0"/>
              <a:t>)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5103" y="4223646"/>
            <a:ext cx="13131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err="1"/>
              <a:t>X_out_vi_dummy</a:t>
            </a:r>
            <a:r>
              <a:rPr lang="ko-KR" altLang="en-US" sz="1000" dirty="0"/>
              <a:t>(</a:t>
            </a:r>
            <a:r>
              <a:rPr lang="ko-KR" altLang="en-US" sz="1000" dirty="0" err="1"/>
              <a:t>i,t</a:t>
            </a:r>
            <a:r>
              <a:rPr lang="ko-KR" altLang="en-US" sz="1000" dirty="0"/>
              <a:t>)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5103" y="4664265"/>
            <a:ext cx="133402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err="1"/>
              <a:t>x_sum_vi_dummy</a:t>
            </a:r>
            <a:r>
              <a:rPr lang="ko-KR" altLang="en-US" sz="1000" dirty="0"/>
              <a:t>(</a:t>
            </a:r>
            <a:r>
              <a:rPr lang="ko-KR" altLang="en-US" sz="1000" dirty="0" err="1"/>
              <a:t>i,t</a:t>
            </a:r>
            <a:r>
              <a:rPr lang="ko-KR" altLang="en-US" sz="1000" dirty="0"/>
              <a:t>)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5103" y="5441674"/>
            <a:ext cx="7248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err="1"/>
              <a:t>y_zero</a:t>
            </a:r>
            <a:r>
              <a:rPr lang="ko-KR" altLang="en-US" sz="1000" dirty="0"/>
              <a:t>(</a:t>
            </a:r>
            <a:r>
              <a:rPr lang="ko-KR" altLang="en-US" sz="1000" dirty="0" err="1"/>
              <a:t>i,t</a:t>
            </a:r>
            <a:r>
              <a:rPr lang="ko-KR" altLang="en-US" sz="1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323175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134C7C-EFD3-4D53-A472-D1A7A5F9E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5" y="3110904"/>
            <a:ext cx="4845586" cy="36851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6" y="679282"/>
            <a:ext cx="5146837" cy="242510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521" y="793658"/>
            <a:ext cx="4833467" cy="322615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943" y="157397"/>
            <a:ext cx="9040207" cy="434663"/>
          </a:xfrm>
        </p:spPr>
        <p:txBody>
          <a:bodyPr/>
          <a:lstStyle/>
          <a:p>
            <a:pPr algn="l"/>
            <a:r>
              <a:rPr lang="en-US" altLang="ko-KR" sz="2000" dirty="0">
                <a:sym typeface="Wingdings" panose="05000000000000000000" pitchFamily="2" charset="2"/>
              </a:rPr>
              <a:t>python</a:t>
            </a:r>
            <a:r>
              <a:rPr lang="ko-KR" altLang="en-US" sz="2000" dirty="0">
                <a:sym typeface="Wingdings" panose="05000000000000000000" pitchFamily="2" charset="2"/>
              </a:rPr>
              <a:t>에서 </a:t>
            </a:r>
            <a:r>
              <a:rPr lang="en-US" altLang="ko-KR" sz="2000" dirty="0">
                <a:sym typeface="Wingdings" panose="05000000000000000000" pitchFamily="2" charset="2"/>
              </a:rPr>
              <a:t>__main__</a:t>
            </a:r>
            <a:r>
              <a:rPr lang="ko-KR" altLang="en-US" sz="2000" dirty="0">
                <a:sym typeface="Wingdings" panose="05000000000000000000" pitchFamily="2" charset="2"/>
              </a:rPr>
              <a:t>을 이용하여 실행하는 방법</a:t>
            </a:r>
            <a:r>
              <a:rPr lang="en-US" altLang="ko-KR" sz="2000" dirty="0"/>
              <a:t>(model/data separation)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73</a:t>
            </a:fld>
            <a:endParaRPr lang="en-US" altLang="ko-KR"/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5139949" y="3589963"/>
            <a:ext cx="42596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>
            <a:cxnSpLocks/>
          </p:cNvCxnSpPr>
          <p:nvPr/>
        </p:nvCxnSpPr>
        <p:spPr>
          <a:xfrm flipV="1">
            <a:off x="5167390" y="3709232"/>
            <a:ext cx="10743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cxnSpLocks/>
          </p:cNvCxnSpPr>
          <p:nvPr/>
        </p:nvCxnSpPr>
        <p:spPr>
          <a:xfrm flipV="1">
            <a:off x="3566296" y="1510750"/>
            <a:ext cx="1549984" cy="4391860"/>
          </a:xfrm>
          <a:prstGeom prst="line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cxnSpLocks/>
          </p:cNvCxnSpPr>
          <p:nvPr/>
        </p:nvCxnSpPr>
        <p:spPr>
          <a:xfrm flipH="1" flipV="1">
            <a:off x="306695" y="1309151"/>
            <a:ext cx="1826462" cy="4933994"/>
          </a:xfrm>
          <a:prstGeom prst="line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cxnSpLocks/>
          </p:cNvCxnSpPr>
          <p:nvPr/>
        </p:nvCxnSpPr>
        <p:spPr>
          <a:xfrm flipV="1">
            <a:off x="3238776" y="6009271"/>
            <a:ext cx="65504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cxnSpLocks/>
          </p:cNvCxnSpPr>
          <p:nvPr/>
        </p:nvCxnSpPr>
        <p:spPr>
          <a:xfrm flipV="1">
            <a:off x="398406" y="4271478"/>
            <a:ext cx="1014789" cy="71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cxnSpLocks/>
          </p:cNvCxnSpPr>
          <p:nvPr/>
        </p:nvCxnSpPr>
        <p:spPr>
          <a:xfrm flipV="1">
            <a:off x="1805637" y="6386269"/>
            <a:ext cx="65504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cxnSpLocks/>
          </p:cNvCxnSpPr>
          <p:nvPr/>
        </p:nvCxnSpPr>
        <p:spPr>
          <a:xfrm flipV="1">
            <a:off x="2307815" y="3699604"/>
            <a:ext cx="3488423" cy="2619597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cxnSpLocks/>
          </p:cNvCxnSpPr>
          <p:nvPr/>
        </p:nvCxnSpPr>
        <p:spPr>
          <a:xfrm flipV="1">
            <a:off x="378270" y="1431235"/>
            <a:ext cx="4679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cxnSpLocks/>
          </p:cNvCxnSpPr>
          <p:nvPr/>
        </p:nvCxnSpPr>
        <p:spPr>
          <a:xfrm flipV="1">
            <a:off x="5139949" y="1629071"/>
            <a:ext cx="4679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cxnSpLocks/>
          </p:cNvCxnSpPr>
          <p:nvPr/>
        </p:nvCxnSpPr>
        <p:spPr>
          <a:xfrm flipV="1">
            <a:off x="5167390" y="1753071"/>
            <a:ext cx="4679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A6C581E4-1AD1-4AB5-AF86-A584B580C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3318" y="5205739"/>
            <a:ext cx="2772201" cy="442232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229D3D-31B9-469D-BB0D-66E538E09A3F}"/>
              </a:ext>
            </a:extLst>
          </p:cNvPr>
          <p:cNvSpPr/>
          <p:nvPr/>
        </p:nvSpPr>
        <p:spPr>
          <a:xfrm>
            <a:off x="5163318" y="4881436"/>
            <a:ext cx="20313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실행은 다음과 같이 </a:t>
            </a:r>
            <a:r>
              <a:rPr lang="ko-KR" altLang="en-US" dirty="0" err="1"/>
              <a:t>하면됨</a:t>
            </a:r>
            <a:r>
              <a:rPr lang="en-US" altLang="ko-KR" dirty="0"/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2517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B78C15-581F-4C16-AF4D-65597D084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xlwings</a:t>
            </a:r>
            <a:r>
              <a:rPr lang="ko-KR" altLang="en-US" dirty="0"/>
              <a:t>와 </a:t>
            </a:r>
            <a:r>
              <a:rPr lang="en-US" altLang="ko-KR" dirty="0"/>
              <a:t>worksheet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CFBB86-0B7D-4DA9-B5EA-7BBD5D0D6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1100" b="0" dirty="0"/>
              <a:t>import </a:t>
            </a:r>
            <a:r>
              <a:rPr lang="en-US" altLang="ko-KR" sz="1100" b="0" dirty="0" err="1"/>
              <a:t>xlwings</a:t>
            </a:r>
            <a:r>
              <a:rPr lang="en-US" altLang="ko-KR" sz="1100" b="0" dirty="0"/>
              <a:t> as </a:t>
            </a:r>
            <a:r>
              <a:rPr lang="en-US" altLang="ko-KR" sz="1100" b="0" dirty="0" err="1"/>
              <a:t>xw</a:t>
            </a:r>
            <a:endParaRPr lang="en-US" altLang="ko-KR" sz="1100" b="0" dirty="0"/>
          </a:p>
          <a:p>
            <a:pPr marL="0" indent="0">
              <a:buNone/>
            </a:pPr>
            <a:r>
              <a:rPr lang="en-US" altLang="ko-KR" sz="1100" b="0" dirty="0"/>
              <a:t>	</a:t>
            </a:r>
            <a:r>
              <a:rPr lang="en-US" altLang="ko-KR" sz="1100" b="0" dirty="0" err="1"/>
              <a:t>xw_wb</a:t>
            </a:r>
            <a:r>
              <a:rPr lang="en-US" altLang="ko-KR" sz="1100" b="0" dirty="0"/>
              <a:t> = </a:t>
            </a:r>
            <a:r>
              <a:rPr lang="en-US" altLang="ko-KR" sz="1100" b="0" dirty="0" err="1"/>
              <a:t>xw.Book.caller</a:t>
            </a:r>
            <a:r>
              <a:rPr lang="en-US" altLang="ko-KR" sz="1100" b="0" dirty="0"/>
              <a:t>()               # </a:t>
            </a:r>
            <a:r>
              <a:rPr lang="en-US" altLang="ko-KR" sz="1100" b="0" dirty="0" err="1"/>
              <a:t>xw_wb</a:t>
            </a:r>
            <a:r>
              <a:rPr lang="en-US" altLang="ko-KR" sz="1100" b="0" dirty="0"/>
              <a:t> = </a:t>
            </a:r>
            <a:r>
              <a:rPr lang="en-US" altLang="ko-KR" sz="1100" b="0" dirty="0" err="1"/>
              <a:t>xw.Book</a:t>
            </a:r>
            <a:r>
              <a:rPr lang="en-US" altLang="ko-KR" sz="1100" b="0" dirty="0"/>
              <a:t>(</a:t>
            </a:r>
            <a:r>
              <a:rPr lang="en-US" altLang="ko-KR" sz="1100" b="0" dirty="0" err="1"/>
              <a:t>r'C</a:t>
            </a:r>
            <a:r>
              <a:rPr lang="en-US" altLang="ko-KR" sz="1100" b="0" dirty="0"/>
              <a:t>:/</a:t>
            </a:r>
            <a:r>
              <a:rPr lang="en-US" altLang="ko-KR" sz="1100" b="0" dirty="0" err="1"/>
              <a:t>excelPyEx</a:t>
            </a:r>
            <a:r>
              <a:rPr lang="en-US" altLang="ko-KR" sz="1100" b="0" dirty="0"/>
              <a:t>/excelPyEx.xlsm')</a:t>
            </a:r>
          </a:p>
          <a:p>
            <a:pPr marL="0" indent="0">
              <a:buNone/>
            </a:pPr>
            <a:r>
              <a:rPr lang="en-US" altLang="ko-KR" sz="1100" b="0" dirty="0"/>
              <a:t>	RES = </a:t>
            </a:r>
            <a:r>
              <a:rPr lang="en-US" altLang="ko-KR" sz="1100" b="0" dirty="0" err="1"/>
              <a:t>xw_wb.sheets</a:t>
            </a:r>
            <a:r>
              <a:rPr lang="en-US" altLang="ko-KR" sz="1100" b="0" dirty="0"/>
              <a:t>['RES']</a:t>
            </a:r>
          </a:p>
          <a:p>
            <a:pPr marL="0" indent="0">
              <a:buNone/>
            </a:pPr>
            <a:r>
              <a:rPr lang="en-US" altLang="ko-KR" sz="1100" b="0" dirty="0"/>
              <a:t>	</a:t>
            </a:r>
            <a:r>
              <a:rPr lang="en-US" altLang="ko-KR" sz="1100" b="0" dirty="0" err="1"/>
              <a:t>sht</a:t>
            </a:r>
            <a:r>
              <a:rPr lang="en-US" altLang="ko-KR" sz="1100" b="0" dirty="0"/>
              <a:t> = </a:t>
            </a:r>
            <a:r>
              <a:rPr lang="en-US" altLang="ko-KR" sz="1100" b="0" dirty="0" err="1"/>
              <a:t>xw.xw_wb.sheets</a:t>
            </a:r>
            <a:r>
              <a:rPr lang="en-US" altLang="ko-KR" sz="1100" b="0" dirty="0"/>
              <a:t>['Solution’]</a:t>
            </a:r>
          </a:p>
          <a:p>
            <a:pPr marL="0" indent="0">
              <a:buNone/>
            </a:pPr>
            <a:r>
              <a:rPr lang="en-US" altLang="ko-KR" sz="1100" b="0" dirty="0"/>
              <a:t>	</a:t>
            </a:r>
            <a:r>
              <a:rPr lang="en-US" altLang="ko-KR" sz="1100" b="0" dirty="0" err="1"/>
              <a:t>sht.clear_contents</a:t>
            </a:r>
            <a:r>
              <a:rPr lang="en-US" altLang="ko-KR" sz="1100" b="0" dirty="0"/>
              <a:t>()	 		</a:t>
            </a:r>
          </a:p>
          <a:p>
            <a:endParaRPr lang="en-US" altLang="ko-KR" sz="1100" b="0" dirty="0"/>
          </a:p>
          <a:p>
            <a:pPr marL="0" indent="0">
              <a:buNone/>
            </a:pPr>
            <a:r>
              <a:rPr lang="en-US" altLang="ko-KR" sz="1100" b="0" dirty="0"/>
              <a:t>	</a:t>
            </a:r>
            <a:r>
              <a:rPr lang="en-US" altLang="ko-KR" sz="1100" b="0" dirty="0" err="1"/>
              <a:t>sht.range</a:t>
            </a:r>
            <a:r>
              <a:rPr lang="en-US" altLang="ko-KR" sz="1100" b="0" dirty="0"/>
              <a:t>(‘B1').value=[1, 2, 3]                                    	# row orientation for list</a:t>
            </a:r>
          </a:p>
          <a:p>
            <a:pPr marL="0" indent="0">
              <a:buNone/>
            </a:pPr>
            <a:r>
              <a:rPr lang="en-US" altLang="ko-KR" sz="1100" b="0" dirty="0"/>
              <a:t>	</a:t>
            </a:r>
            <a:r>
              <a:rPr lang="en-US" altLang="ko-KR" sz="1100" b="0" dirty="0" err="1"/>
              <a:t>sht.range</a:t>
            </a:r>
            <a:r>
              <a:rPr lang="en-US" altLang="ko-KR" sz="1100" b="0" dirty="0"/>
              <a:t>(‘A2').value=[[10], [20], [30]]  		# column orientation for nested list</a:t>
            </a:r>
          </a:p>
          <a:p>
            <a:pPr marL="0" indent="0">
              <a:buNone/>
            </a:pPr>
            <a:endParaRPr lang="en-US" altLang="ko-KR" sz="1100" b="0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C5E5CD-47C5-45EA-905A-6FD410FD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74</a:t>
            </a:fld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3EC475-D3BC-4F89-8E89-589626816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757" y="3281223"/>
            <a:ext cx="3872997" cy="110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4857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B78C15-581F-4C16-AF4D-65597D084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075" y="183878"/>
            <a:ext cx="8496300" cy="569626"/>
          </a:xfrm>
        </p:spPr>
        <p:txBody>
          <a:bodyPr/>
          <a:lstStyle/>
          <a:p>
            <a:r>
              <a:rPr lang="en-US" altLang="ko-KR" dirty="0" err="1"/>
              <a:t>xlwings</a:t>
            </a:r>
            <a:r>
              <a:rPr lang="ko-KR" altLang="en-US" dirty="0"/>
              <a:t>와 </a:t>
            </a:r>
            <a:r>
              <a:rPr lang="en-US" altLang="ko-KR" dirty="0"/>
              <a:t>GAMS python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CFBB86-0B7D-4DA9-B5EA-7BBD5D0D6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00114"/>
            <a:ext cx="5500589" cy="4630430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100" b="0" dirty="0"/>
              <a:t>from gams import *</a:t>
            </a:r>
          </a:p>
          <a:p>
            <a:pPr marL="0" indent="0">
              <a:buNone/>
            </a:pPr>
            <a:r>
              <a:rPr lang="en-US" altLang="ko-KR" sz="1100" b="0" dirty="0"/>
              <a:t>    </a:t>
            </a:r>
            <a:r>
              <a:rPr lang="en-US" altLang="ko-KR" sz="1100" b="0" dirty="0" err="1"/>
              <a:t>xw_wb</a:t>
            </a:r>
            <a:r>
              <a:rPr lang="en-US" altLang="ko-KR" sz="1100" b="0" dirty="0"/>
              <a:t> = </a:t>
            </a:r>
            <a:r>
              <a:rPr lang="en-US" altLang="ko-KR" sz="1100" b="0" dirty="0" err="1"/>
              <a:t>xw.Book.caller</a:t>
            </a:r>
            <a:r>
              <a:rPr lang="en-US" altLang="ko-KR" sz="1100" b="0" dirty="0"/>
              <a:t>()</a:t>
            </a:r>
          </a:p>
          <a:p>
            <a:pPr marL="0" indent="0">
              <a:buNone/>
            </a:pPr>
            <a:r>
              <a:rPr lang="en-US" altLang="ko-KR" sz="1100" b="0" dirty="0"/>
              <a:t>    </a:t>
            </a:r>
            <a:r>
              <a:rPr lang="en-US" altLang="ko-KR" sz="1100" b="0" dirty="0" err="1"/>
              <a:t>os.chdir</a:t>
            </a:r>
            <a:r>
              <a:rPr lang="en-US" altLang="ko-KR" sz="1100" b="0" dirty="0"/>
              <a:t>(</a:t>
            </a:r>
            <a:r>
              <a:rPr lang="en-US" altLang="ko-KR" sz="1100" b="0" dirty="0" err="1"/>
              <a:t>xw_wb.api.path</a:t>
            </a:r>
            <a:r>
              <a:rPr lang="en-US" altLang="ko-KR" sz="1100" b="0" dirty="0"/>
              <a:t>)</a:t>
            </a:r>
          </a:p>
          <a:p>
            <a:pPr marL="0" indent="0">
              <a:buNone/>
            </a:pPr>
            <a:r>
              <a:rPr lang="en-US" altLang="ko-KR" sz="1100" b="0" dirty="0">
                <a:solidFill>
                  <a:srgbClr val="FF0000"/>
                </a:solidFill>
              </a:rPr>
              <a:t>    </a:t>
            </a:r>
            <a:r>
              <a:rPr lang="en-US" altLang="ko-KR" sz="1100" b="0" dirty="0" err="1">
                <a:solidFill>
                  <a:srgbClr val="FF0000"/>
                </a:solidFill>
              </a:rPr>
              <a:t>ws</a:t>
            </a:r>
            <a:r>
              <a:rPr lang="en-US" altLang="ko-KR" sz="1100" b="0" dirty="0"/>
              <a:t> = </a:t>
            </a:r>
            <a:r>
              <a:rPr lang="en-US" altLang="ko-KR" sz="1100" b="0" dirty="0" err="1"/>
              <a:t>GamsWorkspace</a:t>
            </a:r>
            <a:r>
              <a:rPr lang="en-US" altLang="ko-KR" sz="1100" b="0" dirty="0"/>
              <a:t>(</a:t>
            </a:r>
            <a:r>
              <a:rPr lang="en-US" altLang="ko-KR" sz="1100" b="0" dirty="0" err="1"/>
              <a:t>os.getcwd</a:t>
            </a:r>
            <a:r>
              <a:rPr lang="en-US" altLang="ko-KR" sz="1100" b="0" dirty="0"/>
              <a:t>())</a:t>
            </a:r>
          </a:p>
          <a:p>
            <a:pPr marL="0" indent="0">
              <a:buNone/>
            </a:pPr>
            <a:endParaRPr lang="en-US" altLang="ko-KR" sz="1100" b="0" dirty="0"/>
          </a:p>
          <a:p>
            <a:pPr marL="0" indent="0">
              <a:buNone/>
            </a:pPr>
            <a:r>
              <a:rPr lang="en-US" altLang="ko-KR" sz="1100" b="0" dirty="0">
                <a:solidFill>
                  <a:srgbClr val="0000FF"/>
                </a:solidFill>
              </a:rPr>
              <a:t>   t2</a:t>
            </a:r>
            <a:r>
              <a:rPr lang="en-US" altLang="ko-KR" sz="1100" b="0" dirty="0"/>
              <a:t> = </a:t>
            </a:r>
            <a:r>
              <a:rPr lang="en-US" altLang="ko-KR" sz="1100" b="0" dirty="0" err="1">
                <a:solidFill>
                  <a:srgbClr val="FF0000"/>
                </a:solidFill>
              </a:rPr>
              <a:t>ws</a:t>
            </a:r>
            <a:r>
              <a:rPr lang="en-US" altLang="ko-KR" sz="1100" b="0" dirty="0" err="1"/>
              <a:t>.add_job_from_file</a:t>
            </a:r>
            <a:r>
              <a:rPr lang="en-US" altLang="ko-KR" sz="1100" b="0" dirty="0"/>
              <a:t>(</a:t>
            </a:r>
            <a:r>
              <a:rPr lang="en-US" altLang="ko-KR" sz="1100" b="0" dirty="0" err="1"/>
              <a:t>os.path.join</a:t>
            </a:r>
            <a:r>
              <a:rPr lang="en-US" altLang="ko-KR" sz="1100" b="0" dirty="0"/>
              <a:t>(</a:t>
            </a:r>
            <a:r>
              <a:rPr lang="en-US" altLang="ko-KR" sz="1100" b="0" dirty="0" err="1"/>
              <a:t>os.getcwd</a:t>
            </a:r>
            <a:r>
              <a:rPr lang="en-US" altLang="ko-KR" sz="1100" b="0" dirty="0"/>
              <a:t>(),</a:t>
            </a:r>
            <a:r>
              <a:rPr lang="en-US" altLang="ko-KR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en-US" altLang="ko-KR" sz="1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tr_model_vi.gms</a:t>
            </a:r>
            <a:r>
              <a:rPr lang="en-US" altLang="ko-KR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en-US" altLang="ko-KR" sz="1100" b="0" dirty="0"/>
              <a:t>))</a:t>
            </a:r>
          </a:p>
          <a:p>
            <a:pPr marL="0" indent="0">
              <a:buNone/>
            </a:pPr>
            <a:r>
              <a:rPr lang="en-US" altLang="ko-KR" sz="1100" b="0" dirty="0">
                <a:solidFill>
                  <a:srgbClr val="00B050"/>
                </a:solidFill>
              </a:rPr>
              <a:t>   opt</a:t>
            </a:r>
            <a:r>
              <a:rPr lang="en-US" altLang="ko-KR" sz="1100" b="0" dirty="0"/>
              <a:t> = </a:t>
            </a:r>
            <a:r>
              <a:rPr lang="en-US" altLang="ko-KR" sz="1100" b="0" dirty="0" err="1">
                <a:solidFill>
                  <a:srgbClr val="FF0000"/>
                </a:solidFill>
              </a:rPr>
              <a:t>ws</a:t>
            </a:r>
            <a:r>
              <a:rPr lang="en-US" altLang="ko-KR" sz="1100" b="0" dirty="0" err="1"/>
              <a:t>.add_options</a:t>
            </a:r>
            <a:r>
              <a:rPr lang="en-US" altLang="ko-KR" sz="1100" b="0" dirty="0"/>
              <a:t>()</a:t>
            </a:r>
          </a:p>
          <a:p>
            <a:pPr marL="0" indent="0">
              <a:buNone/>
            </a:pPr>
            <a:r>
              <a:rPr lang="en-US" altLang="ko-KR" sz="1100" b="0" dirty="0">
                <a:solidFill>
                  <a:srgbClr val="00B050"/>
                </a:solidFill>
              </a:rPr>
              <a:t>   </a:t>
            </a:r>
            <a:r>
              <a:rPr lang="en-US" altLang="ko-KR" sz="1100" b="0" dirty="0" err="1">
                <a:solidFill>
                  <a:srgbClr val="00B050"/>
                </a:solidFill>
              </a:rPr>
              <a:t>opt</a:t>
            </a:r>
            <a:r>
              <a:rPr lang="en-US" altLang="ko-KR" sz="1100" b="0" dirty="0" err="1"/>
              <a:t>.optfile</a:t>
            </a:r>
            <a:r>
              <a:rPr lang="en-US" altLang="ko-KR" sz="1100" b="0" dirty="0"/>
              <a:t>=1</a:t>
            </a:r>
          </a:p>
          <a:p>
            <a:pPr marL="0" indent="0">
              <a:buNone/>
            </a:pPr>
            <a:r>
              <a:rPr lang="en-US" altLang="ko-KR" sz="1100" b="0" dirty="0">
                <a:solidFill>
                  <a:srgbClr val="00B050"/>
                </a:solidFill>
              </a:rPr>
              <a:t>   </a:t>
            </a:r>
            <a:r>
              <a:rPr lang="en-US" altLang="ko-KR" sz="1100" b="0" dirty="0" err="1">
                <a:solidFill>
                  <a:srgbClr val="00B050"/>
                </a:solidFill>
              </a:rPr>
              <a:t>opt</a:t>
            </a:r>
            <a:r>
              <a:rPr lang="en-US" altLang="ko-KR" sz="1100" b="0" dirty="0" err="1"/>
              <a:t>.defines</a:t>
            </a:r>
            <a:r>
              <a:rPr lang="en-US" altLang="ko-KR" sz="1100" b="0" dirty="0"/>
              <a:t>["</a:t>
            </a:r>
            <a:r>
              <a:rPr lang="en-US" altLang="ko-KR" sz="1100" b="0" dirty="0" err="1"/>
              <a:t>incname</a:t>
            </a:r>
            <a:r>
              <a:rPr lang="en-US" altLang="ko-KR" sz="1100" b="0" dirty="0"/>
              <a:t>"] = "</a:t>
            </a:r>
            <a:r>
              <a:rPr lang="en-US" altLang="ko-KR" sz="1100" b="0" dirty="0" err="1"/>
              <a:t>tr_data_vi</a:t>
            </a:r>
            <a:r>
              <a:rPr lang="en-US" altLang="ko-KR" sz="1100" b="0" dirty="0"/>
              <a:t>"      # include  “</a:t>
            </a:r>
            <a:r>
              <a:rPr lang="en-US" altLang="ko-KR" sz="1100" b="0" dirty="0" err="1"/>
              <a:t>tr_data_vi.gms</a:t>
            </a:r>
            <a:r>
              <a:rPr lang="en-US" altLang="ko-KR" sz="1100" b="0" dirty="0"/>
              <a:t>” for data</a:t>
            </a:r>
          </a:p>
          <a:p>
            <a:pPr marL="0" indent="0">
              <a:buNone/>
            </a:pPr>
            <a:r>
              <a:rPr lang="en-US" altLang="ko-KR" sz="1100" b="0" dirty="0">
                <a:solidFill>
                  <a:srgbClr val="0000FF"/>
                </a:solidFill>
              </a:rPr>
              <a:t>   t2</a:t>
            </a:r>
            <a:r>
              <a:rPr lang="en-US" altLang="ko-KR" sz="1100" b="0" dirty="0"/>
              <a:t>.run(</a:t>
            </a:r>
            <a:r>
              <a:rPr lang="en-US" altLang="ko-KR" sz="1100" b="0" dirty="0" err="1"/>
              <a:t>gams_options</a:t>
            </a:r>
            <a:r>
              <a:rPr lang="en-US" altLang="ko-KR" sz="1100" b="0" dirty="0"/>
              <a:t>=</a:t>
            </a:r>
            <a:r>
              <a:rPr lang="en-US" altLang="ko-KR" sz="1100" b="0" dirty="0">
                <a:solidFill>
                  <a:srgbClr val="00B050"/>
                </a:solidFill>
              </a:rPr>
              <a:t>opt</a:t>
            </a:r>
            <a:r>
              <a:rPr lang="en-US" altLang="ko-KR" sz="1100" b="0" dirty="0"/>
              <a:t>)</a:t>
            </a:r>
          </a:p>
          <a:p>
            <a:pPr marL="0" indent="0">
              <a:buNone/>
            </a:pPr>
            <a:r>
              <a:rPr lang="en-US" altLang="ko-KR" sz="1100" b="0" dirty="0"/>
              <a:t>	</a:t>
            </a:r>
          </a:p>
          <a:p>
            <a:pPr marL="0" indent="0">
              <a:buNone/>
            </a:pPr>
            <a:r>
              <a:rPr lang="en-US" altLang="ko-KR" sz="1100" b="0" dirty="0"/>
              <a:t>   </a:t>
            </a:r>
            <a:r>
              <a:rPr lang="en-US" altLang="ko-KR" sz="1100" b="0" dirty="0" err="1"/>
              <a:t>sht.range</a:t>
            </a:r>
            <a:r>
              <a:rPr lang="en-US" altLang="ko-KR" sz="1100" b="0" dirty="0"/>
              <a:t>('A1').value = " </a:t>
            </a:r>
            <a:r>
              <a:rPr lang="en-US" altLang="ko-KR" sz="1100" b="0" dirty="0" err="1"/>
              <a:t>Obj</a:t>
            </a:r>
            <a:r>
              <a:rPr lang="en-US" altLang="ko-KR" sz="1100" b="0" dirty="0"/>
              <a:t>: {:,.2f}".format(</a:t>
            </a:r>
            <a:r>
              <a:rPr lang="en-US" altLang="ko-KR" sz="1100" b="0" dirty="0">
                <a:solidFill>
                  <a:srgbClr val="0000FF"/>
                </a:solidFill>
              </a:rPr>
              <a:t>t2</a:t>
            </a:r>
            <a:r>
              <a:rPr lang="en-US" altLang="ko-KR" sz="1100" b="0" dirty="0"/>
              <a:t>.</a:t>
            </a:r>
            <a:r>
              <a:rPr lang="en-US" altLang="ko-KR" sz="1100" b="0" dirty="0">
                <a:solidFill>
                  <a:srgbClr val="FF00FF"/>
                </a:solidFill>
              </a:rPr>
              <a:t>out_db</a:t>
            </a:r>
            <a:r>
              <a:rPr lang="en-US" altLang="ko-KR" sz="1100" b="0" dirty="0"/>
              <a:t>[</a:t>
            </a:r>
            <a:r>
              <a:rPr lang="en-US" altLang="ko-KR" sz="1100" u="sng" dirty="0">
                <a:solidFill>
                  <a:srgbClr val="FF0000"/>
                </a:solidFill>
              </a:rPr>
              <a:t>"z"</a:t>
            </a:r>
            <a:r>
              <a:rPr lang="en-US" altLang="ko-KR" sz="1100" b="0" dirty="0"/>
              <a:t>].</a:t>
            </a:r>
            <a:r>
              <a:rPr lang="en-US" altLang="ko-KR" sz="1100" b="0" dirty="0" err="1"/>
              <a:t>find_record</a:t>
            </a:r>
            <a:r>
              <a:rPr lang="en-US" altLang="ko-KR" sz="1100" b="0" dirty="0"/>
              <a:t>().level)</a:t>
            </a:r>
          </a:p>
          <a:p>
            <a:pPr marL="0" indent="0">
              <a:buNone/>
            </a:pPr>
            <a:r>
              <a:rPr lang="en-US" altLang="ko-KR" sz="1100" b="0" dirty="0"/>
              <a:t>   if (</a:t>
            </a:r>
            <a:r>
              <a:rPr lang="en-US" altLang="ko-KR" sz="1100" b="0" dirty="0" err="1"/>
              <a:t>int</a:t>
            </a:r>
            <a:r>
              <a:rPr lang="en-US" altLang="ko-KR" sz="1100" b="0" dirty="0"/>
              <a:t>(</a:t>
            </a:r>
            <a:r>
              <a:rPr lang="en-US" altLang="ko-KR" sz="1100" b="0" dirty="0">
                <a:solidFill>
                  <a:srgbClr val="0000FF"/>
                </a:solidFill>
              </a:rPr>
              <a:t>t2</a:t>
            </a:r>
            <a:r>
              <a:rPr lang="en-US" altLang="ko-KR" sz="1100" b="0" dirty="0"/>
              <a:t>.</a:t>
            </a:r>
            <a:r>
              <a:rPr lang="en-US" altLang="ko-KR" sz="1100" b="0" dirty="0">
                <a:solidFill>
                  <a:srgbClr val="FF00FF"/>
                </a:solidFill>
              </a:rPr>
              <a:t>out_db</a:t>
            </a:r>
            <a:r>
              <a:rPr lang="en-US" altLang="ko-KR" sz="1100" b="0" dirty="0"/>
              <a:t>[</a:t>
            </a:r>
            <a:r>
              <a:rPr lang="en-US" altLang="ko-KR" sz="1100" u="sng" dirty="0">
                <a:solidFill>
                  <a:srgbClr val="FF0000"/>
                </a:solidFill>
              </a:rPr>
              <a:t>"</a:t>
            </a:r>
            <a:r>
              <a:rPr lang="en-US" altLang="ko-KR" sz="1100" u="sng" dirty="0" err="1">
                <a:solidFill>
                  <a:srgbClr val="FF0000"/>
                </a:solidFill>
              </a:rPr>
              <a:t>modelstat</a:t>
            </a:r>
            <a:r>
              <a:rPr lang="en-US" altLang="ko-KR" sz="1100" u="sng" dirty="0">
                <a:solidFill>
                  <a:srgbClr val="FF0000"/>
                </a:solidFill>
              </a:rPr>
              <a:t>"</a:t>
            </a:r>
            <a:r>
              <a:rPr lang="en-US" altLang="ko-KR" sz="1100" b="0" dirty="0"/>
              <a:t>].</a:t>
            </a:r>
            <a:r>
              <a:rPr lang="en-US" altLang="ko-KR" sz="1100" b="0" dirty="0" err="1"/>
              <a:t>find_record</a:t>
            </a:r>
            <a:r>
              <a:rPr lang="en-US" altLang="ko-KR" sz="1100" b="0" dirty="0"/>
              <a:t>().value)==1):</a:t>
            </a:r>
          </a:p>
          <a:p>
            <a:pPr marL="0" indent="0">
              <a:buNone/>
            </a:pPr>
            <a:r>
              <a:rPr lang="en-US" altLang="ko-KR" sz="1100" b="0" dirty="0"/>
              <a:t>        </a:t>
            </a:r>
            <a:r>
              <a:rPr lang="en-US" altLang="ko-KR" sz="1100" b="0" dirty="0" err="1"/>
              <a:t>modelstat</a:t>
            </a:r>
            <a:r>
              <a:rPr lang="en-US" altLang="ko-KR" sz="1100" b="0" dirty="0"/>
              <a:t>="Optimal"</a:t>
            </a:r>
          </a:p>
          <a:p>
            <a:pPr marL="0" indent="0">
              <a:buNone/>
            </a:pPr>
            <a:r>
              <a:rPr lang="en-US" altLang="ko-KR" sz="1100" b="0" dirty="0"/>
              <a:t>   </a:t>
            </a:r>
            <a:r>
              <a:rPr lang="en-US" altLang="ko-KR" sz="1100" b="0" dirty="0" err="1"/>
              <a:t>elif</a:t>
            </a:r>
            <a:r>
              <a:rPr lang="en-US" altLang="ko-KR" sz="1100" b="0" dirty="0"/>
              <a:t> (</a:t>
            </a:r>
            <a:r>
              <a:rPr lang="en-US" altLang="ko-KR" sz="1100" b="0" dirty="0" err="1"/>
              <a:t>int</a:t>
            </a:r>
            <a:r>
              <a:rPr lang="en-US" altLang="ko-KR" sz="1100" b="0" dirty="0"/>
              <a:t>(</a:t>
            </a:r>
            <a:r>
              <a:rPr lang="en-US" altLang="ko-KR" sz="1100" b="0" dirty="0">
                <a:solidFill>
                  <a:srgbClr val="0000FF"/>
                </a:solidFill>
              </a:rPr>
              <a:t>t2</a:t>
            </a:r>
            <a:r>
              <a:rPr lang="en-US" altLang="ko-KR" sz="1100" b="0" dirty="0"/>
              <a:t>.</a:t>
            </a:r>
            <a:r>
              <a:rPr lang="en-US" altLang="ko-KR" sz="1100" b="0" dirty="0">
                <a:solidFill>
                  <a:srgbClr val="FF00FF"/>
                </a:solidFill>
              </a:rPr>
              <a:t>out_db</a:t>
            </a:r>
            <a:r>
              <a:rPr lang="en-US" altLang="ko-KR" sz="1100" b="0" dirty="0"/>
              <a:t>[</a:t>
            </a:r>
            <a:r>
              <a:rPr lang="en-US" altLang="ko-KR" sz="1100" u="sng" dirty="0">
                <a:solidFill>
                  <a:srgbClr val="FF0000"/>
                </a:solidFill>
              </a:rPr>
              <a:t>"</a:t>
            </a:r>
            <a:r>
              <a:rPr lang="en-US" altLang="ko-KR" sz="1100" u="sng" dirty="0" err="1">
                <a:solidFill>
                  <a:srgbClr val="FF0000"/>
                </a:solidFill>
              </a:rPr>
              <a:t>modelstat</a:t>
            </a:r>
            <a:r>
              <a:rPr lang="en-US" altLang="ko-KR" sz="1100" u="sng" dirty="0">
                <a:solidFill>
                  <a:srgbClr val="FF0000"/>
                </a:solidFill>
              </a:rPr>
              <a:t>"</a:t>
            </a:r>
            <a:r>
              <a:rPr lang="en-US" altLang="ko-KR" sz="1100" b="0" dirty="0"/>
              <a:t>].</a:t>
            </a:r>
            <a:r>
              <a:rPr lang="en-US" altLang="ko-KR" sz="1100" b="0" dirty="0" err="1"/>
              <a:t>find_record</a:t>
            </a:r>
            <a:r>
              <a:rPr lang="en-US" altLang="ko-KR" sz="1100" b="0" dirty="0"/>
              <a:t>().value)==4):</a:t>
            </a:r>
          </a:p>
          <a:p>
            <a:pPr marL="0" indent="0">
              <a:buNone/>
            </a:pPr>
            <a:r>
              <a:rPr lang="en-US" altLang="ko-KR" sz="1100" b="0" dirty="0"/>
              <a:t>        </a:t>
            </a:r>
            <a:r>
              <a:rPr lang="en-US" altLang="ko-KR" sz="1100" b="0" dirty="0" err="1"/>
              <a:t>modelstat</a:t>
            </a:r>
            <a:r>
              <a:rPr lang="en-US" altLang="ko-KR" sz="1100" b="0" dirty="0"/>
              <a:t>="Infeasible"</a:t>
            </a:r>
          </a:p>
          <a:p>
            <a:pPr marL="0" indent="0">
              <a:buNone/>
            </a:pPr>
            <a:r>
              <a:rPr lang="en-US" altLang="ko-KR" sz="1100" b="0" dirty="0"/>
              <a:t>   else:</a:t>
            </a:r>
          </a:p>
          <a:p>
            <a:pPr marL="0" indent="0">
              <a:buNone/>
            </a:pPr>
            <a:r>
              <a:rPr lang="en-US" altLang="ko-KR" sz="1100" b="0" dirty="0"/>
              <a:t>        </a:t>
            </a:r>
            <a:r>
              <a:rPr lang="en-US" altLang="ko-KR" sz="1100" b="0" dirty="0" err="1"/>
              <a:t>modelstat</a:t>
            </a:r>
            <a:r>
              <a:rPr lang="en-US" altLang="ko-KR" sz="1100" b="0" dirty="0"/>
              <a:t>="</a:t>
            </a:r>
            <a:r>
              <a:rPr lang="en-US" altLang="ko-KR" sz="1100" b="0" dirty="0" err="1"/>
              <a:t>modelstat</a:t>
            </a:r>
            <a:r>
              <a:rPr lang="en-US" altLang="ko-KR" sz="1100" b="0" dirty="0"/>
              <a:t> error"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C5E5CD-47C5-45EA-905A-6FD410FD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75</a:t>
            </a:fld>
            <a:endParaRPr lang="en-US" altLang="ko-KR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3F79937-4640-4468-BF30-1851F46E92D2}"/>
              </a:ext>
            </a:extLst>
          </p:cNvPr>
          <p:cNvSpPr/>
          <p:nvPr/>
        </p:nvSpPr>
        <p:spPr>
          <a:xfrm>
            <a:off x="6360335" y="1044179"/>
            <a:ext cx="278366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tr_model_vi.gms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dirty="0"/>
          </a:p>
          <a:p>
            <a:r>
              <a:rPr lang="en-US" altLang="ko-KR" dirty="0"/>
              <a:t>.......</a:t>
            </a:r>
          </a:p>
          <a:p>
            <a:endParaRPr lang="en-US" altLang="ko-KR" dirty="0"/>
          </a:p>
          <a:p>
            <a:r>
              <a:rPr lang="ko-KR" altLang="en-US" dirty="0" err="1"/>
              <a:t>Model</a:t>
            </a:r>
            <a:r>
              <a:rPr lang="ko-KR" altLang="en-US" dirty="0"/>
              <a:t> </a:t>
            </a:r>
            <a:r>
              <a:rPr lang="ko-KR" altLang="en-US" dirty="0" err="1"/>
              <a:t>tr</a:t>
            </a:r>
            <a:r>
              <a:rPr lang="ko-KR" altLang="en-US" dirty="0"/>
              <a:t> /</a:t>
            </a:r>
            <a:r>
              <a:rPr lang="ko-KR" altLang="en-US" dirty="0" err="1"/>
              <a:t>all</a:t>
            </a:r>
            <a:r>
              <a:rPr lang="ko-KR" altLang="en-US" dirty="0"/>
              <a:t>/ ;</a:t>
            </a:r>
          </a:p>
          <a:p>
            <a:endParaRPr lang="ko-KR" altLang="en-US" dirty="0"/>
          </a:p>
          <a:p>
            <a:r>
              <a:rPr lang="ko-KR" altLang="en-US" dirty="0" err="1"/>
              <a:t>tr.optfile</a:t>
            </a:r>
            <a:r>
              <a:rPr lang="ko-KR" altLang="en-US" dirty="0"/>
              <a:t>=1;</a:t>
            </a:r>
          </a:p>
          <a:p>
            <a:r>
              <a:rPr lang="ko-KR" altLang="en-US" dirty="0" err="1"/>
              <a:t>Solve</a:t>
            </a:r>
            <a:r>
              <a:rPr lang="ko-KR" altLang="en-US" dirty="0"/>
              <a:t> </a:t>
            </a:r>
            <a:r>
              <a:rPr lang="ko-KR" altLang="en-US" dirty="0" err="1"/>
              <a:t>tr</a:t>
            </a:r>
            <a:r>
              <a:rPr lang="ko-KR" altLang="en-US" dirty="0"/>
              <a:t> </a:t>
            </a:r>
            <a:r>
              <a:rPr lang="ko-KR" altLang="en-US" dirty="0" err="1"/>
              <a:t>using</a:t>
            </a:r>
            <a:r>
              <a:rPr lang="ko-KR" altLang="en-US" dirty="0"/>
              <a:t> </a:t>
            </a:r>
            <a:r>
              <a:rPr lang="ko-KR" altLang="en-US" dirty="0" err="1"/>
              <a:t>lp</a:t>
            </a:r>
            <a:r>
              <a:rPr lang="ko-KR" altLang="en-US" dirty="0"/>
              <a:t> </a:t>
            </a:r>
            <a:r>
              <a:rPr lang="ko-KR" altLang="en-US" dirty="0" err="1"/>
              <a:t>minimizing</a:t>
            </a:r>
            <a:r>
              <a:rPr lang="ko-KR" altLang="en-US" dirty="0"/>
              <a:t> </a:t>
            </a:r>
            <a:r>
              <a:rPr lang="ko-KR" altLang="en-US" b="1" u="sng" dirty="0" err="1">
                <a:solidFill>
                  <a:srgbClr val="FF0000"/>
                </a:solidFill>
              </a:rPr>
              <a:t>z</a:t>
            </a:r>
            <a:r>
              <a:rPr lang="ko-KR" altLang="en-US" dirty="0"/>
              <a:t> ;</a:t>
            </a:r>
          </a:p>
          <a:p>
            <a:r>
              <a:rPr lang="ko-KR" altLang="en-US" dirty="0" err="1"/>
              <a:t>Scalar</a:t>
            </a:r>
            <a:r>
              <a:rPr lang="ko-KR" altLang="en-US" dirty="0"/>
              <a:t> </a:t>
            </a:r>
            <a:r>
              <a:rPr lang="ko-KR" altLang="en-US" dirty="0" err="1"/>
              <a:t>modelstat</a:t>
            </a:r>
            <a:r>
              <a:rPr lang="ko-KR" altLang="en-US" dirty="0"/>
              <a:t> / /;</a:t>
            </a:r>
          </a:p>
          <a:p>
            <a:r>
              <a:rPr lang="ko-KR" altLang="en-US" b="1" u="sng" dirty="0" err="1">
                <a:solidFill>
                  <a:srgbClr val="FF0000"/>
                </a:solidFill>
              </a:rPr>
              <a:t>modelstat</a:t>
            </a:r>
            <a:r>
              <a:rPr lang="ko-KR" altLang="en-US" dirty="0"/>
              <a:t>=</a:t>
            </a:r>
            <a:r>
              <a:rPr lang="ko-KR" altLang="en-US" dirty="0" err="1"/>
              <a:t>tr.</a:t>
            </a:r>
            <a:r>
              <a:rPr lang="ko-KR" altLang="en-US" b="1" u="sng" dirty="0" err="1"/>
              <a:t>modelstat</a:t>
            </a:r>
            <a:r>
              <a:rPr lang="ko-KR" altLang="en-US" dirty="0"/>
              <a:t>;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9C620D-9B35-482A-9FF3-1857F19C56CC}"/>
              </a:ext>
            </a:extLst>
          </p:cNvPr>
          <p:cNvSpPr/>
          <p:nvPr/>
        </p:nvSpPr>
        <p:spPr>
          <a:xfrm>
            <a:off x="6604724" y="4561180"/>
            <a:ext cx="1936749" cy="1123384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100" dirty="0"/>
              <a:t>GAMS</a:t>
            </a:r>
            <a:r>
              <a:rPr lang="ko-KR" altLang="en-US" sz="1100" dirty="0"/>
              <a:t>에서 정의한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1100" dirty="0"/>
              <a:t>set, parameter, table, scalar 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/>
              <a:t>variable </a:t>
            </a:r>
            <a:r>
              <a:rPr lang="ko-KR" altLang="en-US" sz="1100" dirty="0"/>
              <a:t>의 </a:t>
            </a:r>
            <a:r>
              <a:rPr lang="en-US" altLang="ko-KR" sz="1100" dirty="0"/>
              <a:t>optimal solution</a:t>
            </a:r>
          </a:p>
          <a:p>
            <a:r>
              <a:rPr lang="ko-KR" altLang="en-US" sz="1100" dirty="0"/>
              <a:t>등은</a:t>
            </a:r>
            <a:endParaRPr lang="en-US" altLang="ko-KR" sz="1100" dirty="0"/>
          </a:p>
          <a:p>
            <a:r>
              <a:rPr lang="en-US" altLang="ko-KR" sz="1100" kern="0" dirty="0">
                <a:solidFill>
                  <a:srgbClr val="0000FF"/>
                </a:solidFill>
                <a:latin typeface="Trebuchet MS"/>
                <a:ea typeface="돋움체"/>
              </a:rPr>
              <a:t>t2</a:t>
            </a:r>
            <a:r>
              <a:rPr lang="en-US" altLang="ko-KR" sz="1100" kern="0" dirty="0">
                <a:solidFill>
                  <a:srgbClr val="000000"/>
                </a:solidFill>
                <a:latin typeface="Trebuchet MS"/>
                <a:ea typeface="돋움체"/>
              </a:rPr>
              <a:t>.</a:t>
            </a:r>
            <a:r>
              <a:rPr lang="en-US" altLang="ko-KR" sz="1100" kern="0" dirty="0">
                <a:solidFill>
                  <a:srgbClr val="FF00FF"/>
                </a:solidFill>
                <a:latin typeface="Trebuchet MS"/>
                <a:ea typeface="돋움체"/>
              </a:rPr>
              <a:t>out_db</a:t>
            </a:r>
            <a:r>
              <a:rPr lang="en-US" altLang="ko-KR" sz="1100" kern="0" dirty="0">
                <a:solidFill>
                  <a:srgbClr val="000000"/>
                </a:solidFill>
                <a:latin typeface="Trebuchet MS"/>
                <a:ea typeface="돋움체"/>
              </a:rPr>
              <a:t>[</a:t>
            </a:r>
            <a:r>
              <a:rPr lang="ko-KR" altLang="en-US" sz="1100" b="1" u="sng" kern="0" dirty="0">
                <a:solidFill>
                  <a:srgbClr val="FF0000"/>
                </a:solidFill>
                <a:latin typeface="Trebuchet MS"/>
                <a:ea typeface="돋움체"/>
              </a:rPr>
              <a:t>＂</a:t>
            </a:r>
            <a:r>
              <a:rPr lang="en-US" altLang="ko-KR" sz="1100" b="1" u="sng" kern="0" dirty="0">
                <a:solidFill>
                  <a:srgbClr val="FF0000"/>
                </a:solidFill>
                <a:latin typeface="Trebuchet MS"/>
                <a:ea typeface="돋움체"/>
              </a:rPr>
              <a:t>name"</a:t>
            </a:r>
            <a:r>
              <a:rPr lang="en-US" altLang="ko-KR" sz="1100" kern="0" dirty="0">
                <a:solidFill>
                  <a:srgbClr val="000000"/>
                </a:solidFill>
                <a:latin typeface="Trebuchet MS"/>
                <a:ea typeface="돋움체"/>
              </a:rPr>
              <a:t>]</a:t>
            </a:r>
          </a:p>
          <a:p>
            <a:r>
              <a:rPr lang="ko-KR" altLang="en-US" dirty="0"/>
              <a:t>을 통해 접근할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059223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B78C15-581F-4C16-AF4D-65597D084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075" y="183878"/>
            <a:ext cx="8496300" cy="569626"/>
          </a:xfrm>
        </p:spPr>
        <p:txBody>
          <a:bodyPr/>
          <a:lstStyle/>
          <a:p>
            <a:r>
              <a:rPr lang="en-US" altLang="ko-KR" dirty="0"/>
              <a:t>GAMS model/data</a:t>
            </a:r>
            <a:r>
              <a:rPr lang="ko-KR" altLang="en-US" dirty="0"/>
              <a:t>로 부터 </a:t>
            </a:r>
            <a:r>
              <a:rPr lang="en-US" altLang="ko-KR" dirty="0"/>
              <a:t>python</a:t>
            </a:r>
            <a:r>
              <a:rPr lang="ko-KR" altLang="en-US" dirty="0"/>
              <a:t>에서 </a:t>
            </a:r>
            <a:r>
              <a:rPr lang="ko-KR" altLang="en-US" dirty="0" err="1"/>
              <a:t>읽어오기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CFBB86-0B7D-4DA9-B5EA-7BBD5D0D6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324" y="912726"/>
            <a:ext cx="8332076" cy="543762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100" b="0" dirty="0"/>
              <a:t>from gams import *</a:t>
            </a:r>
          </a:p>
          <a:p>
            <a:pPr marL="0" indent="0">
              <a:buNone/>
            </a:pPr>
            <a:r>
              <a:rPr lang="en-US" altLang="ko-KR" sz="1100" b="0" dirty="0"/>
              <a:t>   ....</a:t>
            </a:r>
          </a:p>
          <a:p>
            <a:pPr marL="0" indent="0">
              <a:buNone/>
            </a:pPr>
            <a:r>
              <a:rPr lang="en-US" altLang="ko-KR" sz="1100" b="0" dirty="0">
                <a:solidFill>
                  <a:srgbClr val="0000FF"/>
                </a:solidFill>
              </a:rPr>
              <a:t>   t2</a:t>
            </a:r>
            <a:r>
              <a:rPr lang="en-US" altLang="ko-KR" sz="1100" b="0" dirty="0"/>
              <a:t>.run(</a:t>
            </a:r>
            <a:r>
              <a:rPr lang="en-US" altLang="ko-KR" sz="1100" b="0" dirty="0" err="1"/>
              <a:t>gams_options</a:t>
            </a:r>
            <a:r>
              <a:rPr lang="en-US" altLang="ko-KR" sz="1100" b="0" dirty="0"/>
              <a:t>=</a:t>
            </a:r>
            <a:r>
              <a:rPr lang="en-US" altLang="ko-KR" sz="1100" b="0" dirty="0">
                <a:solidFill>
                  <a:srgbClr val="00B050"/>
                </a:solidFill>
              </a:rPr>
              <a:t>opt</a:t>
            </a:r>
            <a:r>
              <a:rPr lang="en-US" altLang="ko-KR" sz="1100" b="0" dirty="0"/>
              <a:t>)</a:t>
            </a:r>
          </a:p>
          <a:p>
            <a:pPr marL="0" indent="0">
              <a:buNone/>
            </a:pPr>
            <a:r>
              <a:rPr lang="en-US" altLang="ko-KR" sz="1100" b="0" dirty="0"/>
              <a:t>   .....	</a:t>
            </a:r>
          </a:p>
          <a:p>
            <a:pPr marL="0" indent="0">
              <a:buNone/>
            </a:pPr>
            <a:r>
              <a:rPr lang="en-US" altLang="ko-KR" sz="1100" b="0" dirty="0"/>
              <a:t>   #   GAMS set definition        </a:t>
            </a:r>
          </a:p>
          <a:p>
            <a:pPr marL="0" indent="0">
              <a:buNone/>
            </a:pPr>
            <a:r>
              <a:rPr lang="en-US" altLang="ko-KR" sz="1100" b="0" dirty="0"/>
              <a:t>   #    I      technologies  / 1 "</a:t>
            </a:r>
            <a:r>
              <a:rPr lang="en-US" altLang="ko-KR" sz="1100" b="0" dirty="0" err="1"/>
              <a:t>gasolineC</a:t>
            </a:r>
            <a:r>
              <a:rPr lang="en-US" altLang="ko-KR" sz="1100" b="0" dirty="0"/>
              <a:t>", 2 "</a:t>
            </a:r>
            <a:r>
              <a:rPr lang="en-US" altLang="ko-KR" sz="1100" b="0" dirty="0" err="1"/>
              <a:t>dieselC</a:t>
            </a:r>
            <a:r>
              <a:rPr lang="en-US" altLang="ko-KR" sz="1100" b="0" dirty="0"/>
              <a:t>", 3 "bio </a:t>
            </a:r>
            <a:r>
              <a:rPr lang="en-US" altLang="ko-KR" sz="1100" b="0" dirty="0" err="1"/>
              <a:t>ethanolC</a:t>
            </a:r>
            <a:r>
              <a:rPr lang="en-US" altLang="ko-KR" sz="1100" b="0" dirty="0"/>
              <a:t>", 4 "bio </a:t>
            </a:r>
            <a:r>
              <a:rPr lang="en-US" altLang="ko-KR" sz="1100" b="0" dirty="0" err="1"/>
              <a:t>dieselC</a:t>
            </a:r>
            <a:r>
              <a:rPr lang="en-US" altLang="ko-KR" sz="1100" b="0" dirty="0"/>
              <a:t>", .... /</a:t>
            </a:r>
          </a:p>
          <a:p>
            <a:pPr marL="0" indent="0">
              <a:buNone/>
            </a:pPr>
            <a:r>
              <a:rPr lang="en-US" altLang="ko-KR" sz="1100" b="0" dirty="0"/>
              <a:t>   I=[</a:t>
            </a:r>
            <a:r>
              <a:rPr lang="en-US" altLang="ko-KR" sz="1100" b="0" dirty="0" err="1"/>
              <a:t>int</a:t>
            </a:r>
            <a:r>
              <a:rPr lang="en-US" altLang="ko-KR" sz="1100" b="0" dirty="0"/>
              <a:t>(</a:t>
            </a:r>
            <a:r>
              <a:rPr lang="en-US" altLang="ko-KR" sz="1100" b="0" dirty="0" err="1"/>
              <a:t>rec.key</a:t>
            </a:r>
            <a:r>
              <a:rPr lang="en-US" altLang="ko-KR" sz="1100" b="0" dirty="0"/>
              <a:t>(0))-1 for rec in t2.out_db["I"]]     # GAMS </a:t>
            </a:r>
            <a:r>
              <a:rPr lang="en-US" altLang="ko-KR" sz="1100" b="0" u="sng" dirty="0">
                <a:solidFill>
                  <a:srgbClr val="FF0000"/>
                </a:solidFill>
              </a:rPr>
              <a:t>set</a:t>
            </a:r>
            <a:r>
              <a:rPr lang="en-US" altLang="ko-KR" sz="1100" b="0" dirty="0"/>
              <a:t> </a:t>
            </a:r>
            <a:r>
              <a:rPr lang="en-US" altLang="ko-KR" sz="1100" dirty="0">
                <a:solidFill>
                  <a:srgbClr val="800080"/>
                </a:solidFill>
                <a:latin typeface="Courier New" panose="02070309020205020404" pitchFamily="49" charset="0"/>
              </a:rPr>
              <a:t>name</a:t>
            </a:r>
          </a:p>
          <a:p>
            <a:pPr marL="0" indent="0">
              <a:buNone/>
            </a:pPr>
            <a:r>
              <a:rPr lang="en-US" altLang="ko-KR" sz="1100" b="0" dirty="0"/>
              <a:t>   </a:t>
            </a:r>
            <a:r>
              <a:rPr lang="en-US" altLang="ko-KR" sz="1100" b="0" dirty="0" err="1"/>
              <a:t>tech_names</a:t>
            </a:r>
            <a:r>
              <a:rPr lang="en-US" altLang="ko-KR" sz="1100" b="0" dirty="0"/>
              <a:t>=[</a:t>
            </a:r>
            <a:r>
              <a:rPr lang="en-US" altLang="ko-KR" sz="1100" b="0" dirty="0" err="1"/>
              <a:t>rec.text</a:t>
            </a:r>
            <a:r>
              <a:rPr lang="en-US" altLang="ko-KR" sz="1100" b="0" dirty="0"/>
              <a:t> for rec in t2.out_db["I"]]   # GAMS </a:t>
            </a:r>
            <a:r>
              <a:rPr lang="en-US" altLang="ko-KR" sz="1100" b="0" u="sng" dirty="0">
                <a:solidFill>
                  <a:srgbClr val="FF0000"/>
                </a:solidFill>
              </a:rPr>
              <a:t>set</a:t>
            </a:r>
            <a:r>
              <a:rPr lang="en-US" altLang="ko-KR" sz="1100" b="0" dirty="0"/>
              <a:t> </a:t>
            </a:r>
            <a:r>
              <a:rPr lang="en-US" altLang="ko-KR" sz="1100" dirty="0">
                <a:solidFill>
                  <a:srgbClr val="800080"/>
                </a:solidFill>
                <a:latin typeface="Courier New" panose="02070309020205020404" pitchFamily="49" charset="0"/>
              </a:rPr>
              <a:t>explanatory text</a:t>
            </a:r>
            <a:r>
              <a:rPr lang="en-US" altLang="ko-KR" sz="1100" b="0" dirty="0"/>
              <a:t>  </a:t>
            </a:r>
          </a:p>
          <a:p>
            <a:pPr marL="0" indent="0">
              <a:buNone/>
            </a:pPr>
            <a:r>
              <a:rPr lang="en-US" altLang="ko-KR" sz="1100" b="0" dirty="0"/>
              <a:t>   </a:t>
            </a:r>
          </a:p>
          <a:p>
            <a:pPr marL="0" indent="0">
              <a:buNone/>
            </a:pPr>
            <a:r>
              <a:rPr lang="en-US" altLang="ko-KR" sz="1100" b="0" dirty="0"/>
              <a:t>  demand=</a:t>
            </a:r>
            <a:r>
              <a:rPr lang="en-US" altLang="ko-KR" sz="1100" b="0" dirty="0" err="1"/>
              <a:t>np.zeros</a:t>
            </a:r>
            <a:r>
              <a:rPr lang="en-US" altLang="ko-KR" sz="1100" b="0" dirty="0"/>
              <a:t>(tau)</a:t>
            </a:r>
          </a:p>
          <a:p>
            <a:pPr marL="0" indent="0">
              <a:buNone/>
            </a:pPr>
            <a:r>
              <a:rPr lang="en-US" altLang="ko-KR" sz="1100" b="0" dirty="0"/>
              <a:t>  x=</a:t>
            </a:r>
            <a:r>
              <a:rPr lang="en-US" altLang="ko-KR" sz="1100" b="0" dirty="0" err="1"/>
              <a:t>np.zeros</a:t>
            </a:r>
            <a:r>
              <a:rPr lang="en-US" altLang="ko-KR" sz="1100" b="0" dirty="0"/>
              <a:t>((</a:t>
            </a:r>
            <a:r>
              <a:rPr lang="en-US" altLang="ko-KR" sz="1100" b="0" dirty="0" err="1"/>
              <a:t>noOfTechs,tau</a:t>
            </a:r>
            <a:r>
              <a:rPr lang="en-US" altLang="ko-KR" sz="1100" b="0" dirty="0"/>
              <a:t>))</a:t>
            </a:r>
          </a:p>
          <a:p>
            <a:pPr marL="0" indent="0">
              <a:buNone/>
            </a:pPr>
            <a:r>
              <a:rPr lang="en-US" altLang="ko-KR" sz="1100" b="0" dirty="0"/>
              <a:t>  for rec in t2.out_db["</a:t>
            </a:r>
            <a:r>
              <a:rPr lang="en-US" altLang="ko-KR" sz="1100" b="0" dirty="0" err="1"/>
              <a:t>dem</a:t>
            </a:r>
            <a:r>
              <a:rPr lang="en-US" altLang="ko-KR" sz="1100" b="0" dirty="0"/>
              <a:t>"]:   # GAMS </a:t>
            </a:r>
            <a:r>
              <a:rPr lang="en-US" altLang="ko-KR" sz="1100" b="0" u="sng" dirty="0">
                <a:solidFill>
                  <a:srgbClr val="FF0000"/>
                </a:solidFill>
              </a:rPr>
              <a:t>parameter</a:t>
            </a:r>
            <a:r>
              <a:rPr lang="en-US" altLang="ko-KR" sz="1100" b="0" dirty="0"/>
              <a:t> </a:t>
            </a:r>
          </a:p>
          <a:p>
            <a:pPr marL="0" indent="0">
              <a:buNone/>
            </a:pPr>
            <a:r>
              <a:rPr lang="en-US" altLang="ko-KR" sz="1100" b="0" dirty="0"/>
              <a:t>      demand[</a:t>
            </a:r>
            <a:r>
              <a:rPr lang="en-US" altLang="ko-KR" sz="1100" b="0" dirty="0" err="1"/>
              <a:t>int</a:t>
            </a:r>
            <a:r>
              <a:rPr lang="en-US" altLang="ko-KR" sz="1100" b="0" dirty="0"/>
              <a:t>(</a:t>
            </a:r>
            <a:r>
              <a:rPr lang="en-US" altLang="ko-KR" sz="1100" b="0" dirty="0" err="1"/>
              <a:t>rec.key</a:t>
            </a:r>
            <a:r>
              <a:rPr lang="en-US" altLang="ko-KR" sz="1100" b="0" dirty="0"/>
              <a:t>(1))-1]=</a:t>
            </a:r>
            <a:r>
              <a:rPr lang="en-US" altLang="ko-KR" sz="1100" b="0" dirty="0" err="1"/>
              <a:t>rec.value</a:t>
            </a:r>
            <a:endParaRPr lang="en-US" altLang="ko-KR" sz="1100" b="0" dirty="0"/>
          </a:p>
          <a:p>
            <a:pPr marL="0" indent="0">
              <a:buNone/>
            </a:pPr>
            <a:r>
              <a:rPr lang="en-US" altLang="ko-KR" sz="1100" b="0" dirty="0"/>
              <a:t>  for rec in t2.out_db["x"]:      # GAMS </a:t>
            </a:r>
            <a:r>
              <a:rPr lang="en-US" altLang="ko-KR" sz="1100" b="0" u="sng" dirty="0">
                <a:solidFill>
                  <a:srgbClr val="FF0000"/>
                </a:solidFill>
              </a:rPr>
              <a:t>variable</a:t>
            </a:r>
          </a:p>
          <a:p>
            <a:pPr marL="0" indent="0">
              <a:buNone/>
            </a:pPr>
            <a:r>
              <a:rPr lang="en-US" altLang="ko-KR" sz="1100" b="0" dirty="0"/>
              <a:t>      x[</a:t>
            </a:r>
            <a:r>
              <a:rPr lang="en-US" altLang="ko-KR" sz="1100" b="0" dirty="0" err="1"/>
              <a:t>int</a:t>
            </a:r>
            <a:r>
              <a:rPr lang="en-US" altLang="ko-KR" sz="1100" b="0" dirty="0"/>
              <a:t>(</a:t>
            </a:r>
            <a:r>
              <a:rPr lang="en-US" altLang="ko-KR" sz="1100" b="0" dirty="0" err="1"/>
              <a:t>rec.key</a:t>
            </a:r>
            <a:r>
              <a:rPr lang="en-US" altLang="ko-KR" sz="1100" b="0" dirty="0"/>
              <a:t>(0))-1,int(</a:t>
            </a:r>
            <a:r>
              <a:rPr lang="en-US" altLang="ko-KR" sz="1100" b="0" dirty="0" err="1"/>
              <a:t>rec.key</a:t>
            </a:r>
            <a:r>
              <a:rPr lang="en-US" altLang="ko-KR" sz="1100" b="0" dirty="0"/>
              <a:t>(1))-1]=</a:t>
            </a:r>
            <a:r>
              <a:rPr lang="en-US" altLang="ko-KR" sz="1100" b="0" dirty="0" err="1"/>
              <a:t>rec.level</a:t>
            </a:r>
            <a:endParaRPr lang="en-US" altLang="ko-KR" sz="1100" b="0" dirty="0"/>
          </a:p>
          <a:p>
            <a:pPr marL="0" indent="0">
              <a:buNone/>
            </a:pPr>
            <a:endParaRPr lang="en-US" altLang="ko-KR" sz="1100" b="0" dirty="0"/>
          </a:p>
          <a:p>
            <a:pPr marL="0" indent="0">
              <a:buNone/>
            </a:pPr>
            <a:endParaRPr lang="en-US" altLang="ko-KR" sz="1100" b="0" dirty="0"/>
          </a:p>
          <a:p>
            <a:pPr marL="0" indent="0">
              <a:buNone/>
            </a:pPr>
            <a:r>
              <a:rPr lang="en-US" altLang="ko-KR" sz="1100" b="0" dirty="0"/>
              <a:t>  I_0=[</a:t>
            </a:r>
            <a:r>
              <a:rPr lang="en-US" altLang="ko-KR" sz="1100" b="0" dirty="0" err="1"/>
              <a:t>int</a:t>
            </a:r>
            <a:r>
              <a:rPr lang="en-US" altLang="ko-KR" sz="1100" b="0" dirty="0"/>
              <a:t>(</a:t>
            </a:r>
            <a:r>
              <a:rPr lang="en-US" altLang="ko-KR" sz="1100" b="0" dirty="0" err="1"/>
              <a:t>rec.key</a:t>
            </a:r>
            <a:r>
              <a:rPr lang="en-US" altLang="ko-KR" sz="1100" b="0" dirty="0"/>
              <a:t>(0))-1 for rec in t2.out_db["I_0"]]    </a:t>
            </a:r>
            <a:r>
              <a:rPr lang="en-US" altLang="ko-KR" sz="1100" b="0" dirty="0">
                <a:solidFill>
                  <a:srgbClr val="0000FF"/>
                </a:solidFill>
              </a:rPr>
              <a:t># I /1*11/,   I_0  /1*7/</a:t>
            </a:r>
          </a:p>
          <a:p>
            <a:pPr marL="0" indent="0">
              <a:buNone/>
            </a:pPr>
            <a:r>
              <a:rPr lang="en-US" altLang="ko-KR" sz="1100" b="0" dirty="0"/>
              <a:t>  y=</a:t>
            </a:r>
            <a:r>
              <a:rPr lang="en-US" altLang="ko-KR" sz="1100" b="0" dirty="0" err="1"/>
              <a:t>np.zeros</a:t>
            </a:r>
            <a:r>
              <a:rPr lang="en-US" altLang="ko-KR" sz="1100" b="0" dirty="0"/>
              <a:t>((</a:t>
            </a:r>
            <a:r>
              <a:rPr lang="en-US" altLang="ko-KR" sz="1100" b="0" dirty="0" err="1"/>
              <a:t>noOfTechs,tau</a:t>
            </a:r>
            <a:r>
              <a:rPr lang="en-US" altLang="ko-KR" sz="1100" b="0" dirty="0"/>
              <a:t>))</a:t>
            </a:r>
          </a:p>
          <a:p>
            <a:pPr marL="0" indent="0">
              <a:buNone/>
            </a:pPr>
            <a:r>
              <a:rPr lang="en-US" altLang="ko-KR" sz="1100" b="0" dirty="0"/>
              <a:t>  for rec in t2.out_db["y"]:</a:t>
            </a:r>
          </a:p>
          <a:p>
            <a:pPr marL="0" indent="0">
              <a:buNone/>
            </a:pPr>
            <a:r>
              <a:rPr lang="en-US" altLang="ko-KR" sz="1100" b="0" dirty="0"/>
              <a:t>      y[</a:t>
            </a:r>
            <a:r>
              <a:rPr lang="en-US" altLang="ko-KR" sz="1100" b="0" dirty="0" err="1"/>
              <a:t>int</a:t>
            </a:r>
            <a:r>
              <a:rPr lang="en-US" altLang="ko-KR" sz="1100" b="0" dirty="0"/>
              <a:t>(</a:t>
            </a:r>
            <a:r>
              <a:rPr lang="en-US" altLang="ko-KR" sz="1100" b="0" dirty="0" err="1"/>
              <a:t>rec.key</a:t>
            </a:r>
            <a:r>
              <a:rPr lang="en-US" altLang="ko-KR" sz="1100" b="0" dirty="0"/>
              <a:t>(0))-1,int(</a:t>
            </a:r>
            <a:r>
              <a:rPr lang="en-US" altLang="ko-KR" sz="1100" b="0" dirty="0" err="1"/>
              <a:t>rec.key</a:t>
            </a:r>
            <a:r>
              <a:rPr lang="en-US" altLang="ko-KR" sz="1100" b="0" dirty="0"/>
              <a:t>(1))-1]=</a:t>
            </a:r>
            <a:r>
              <a:rPr lang="en-US" altLang="ko-KR" sz="1100" b="0" dirty="0" err="1"/>
              <a:t>rec.level</a:t>
            </a:r>
            <a:endParaRPr lang="en-US" altLang="ko-KR" sz="1100" b="0" dirty="0"/>
          </a:p>
          <a:p>
            <a:pPr marL="0" indent="0">
              <a:buNone/>
            </a:pPr>
            <a:r>
              <a:rPr lang="en-US" altLang="ko-KR" sz="1100" b="0" dirty="0"/>
              <a:t>  </a:t>
            </a:r>
            <a:r>
              <a:rPr lang="en-US" altLang="ko-KR" sz="1100" b="0" dirty="0" err="1"/>
              <a:t>sht.range</a:t>
            </a:r>
            <a:r>
              <a:rPr lang="en-US" altLang="ko-KR" sz="1100" b="0" dirty="0"/>
              <a:t>('B'+</a:t>
            </a:r>
            <a:r>
              <a:rPr lang="en-US" altLang="ko-KR" sz="1100" b="0" dirty="0" err="1"/>
              <a:t>str</a:t>
            </a:r>
            <a:r>
              <a:rPr lang="en-US" altLang="ko-KR" sz="1100" b="0" dirty="0"/>
              <a:t>(row)).value =  </a:t>
            </a:r>
            <a:r>
              <a:rPr lang="en-US" altLang="ko-KR" sz="1100" b="0" dirty="0" err="1"/>
              <a:t>np.delete</a:t>
            </a:r>
            <a:r>
              <a:rPr lang="en-US" altLang="ko-KR" sz="1100" b="0" dirty="0"/>
              <a:t>(y, I_0, axis=0)    </a:t>
            </a:r>
            <a:r>
              <a:rPr lang="en-US" altLang="ko-KR" sz="1100" b="0" dirty="0">
                <a:solidFill>
                  <a:srgbClr val="0000FF"/>
                </a:solidFill>
              </a:rPr>
              <a:t># I_0 </a:t>
            </a:r>
            <a:r>
              <a:rPr lang="ko-KR" altLang="en-US" sz="1100" b="0" dirty="0">
                <a:solidFill>
                  <a:srgbClr val="0000FF"/>
                </a:solidFill>
              </a:rPr>
              <a:t>에 속한 </a:t>
            </a:r>
            <a:r>
              <a:rPr lang="en-US" altLang="ko-KR" sz="1100" b="0" dirty="0">
                <a:solidFill>
                  <a:srgbClr val="0000FF"/>
                </a:solidFill>
              </a:rPr>
              <a:t>row </a:t>
            </a:r>
            <a:r>
              <a:rPr lang="ko-KR" altLang="en-US" sz="1100" b="0" dirty="0">
                <a:solidFill>
                  <a:srgbClr val="0000FF"/>
                </a:solidFill>
              </a:rPr>
              <a:t>들을 삭제함</a:t>
            </a:r>
            <a:endParaRPr lang="en-US" altLang="ko-KR" sz="1100" b="0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altLang="ko-KR" sz="1100" b="0" dirty="0"/>
          </a:p>
          <a:p>
            <a:pPr marL="0" indent="0">
              <a:buNone/>
            </a:pPr>
            <a:endParaRPr lang="en-US" altLang="ko-KR" sz="1100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C5E5CD-47C5-45EA-905A-6FD410FD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76</a:t>
            </a:fld>
            <a:endParaRPr lang="en-US" altLang="ko-K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333E66-E7E9-4B45-9CB0-2396ECA4D6C4}"/>
                  </a:ext>
                </a:extLst>
              </p:cNvPr>
              <p:cNvSpPr txBox="1"/>
              <p:nvPr/>
            </p:nvSpPr>
            <p:spPr>
              <a:xfrm>
                <a:off x="4338670" y="4013901"/>
                <a:ext cx="187808" cy="1934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333E66-E7E9-4B45-9CB0-2396ECA4D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670" y="4013901"/>
                <a:ext cx="187808" cy="193451"/>
              </a:xfrm>
              <a:prstGeom prst="rect">
                <a:avLst/>
              </a:prstGeom>
              <a:blipFill>
                <a:blip r:embed="rId2"/>
                <a:stretch>
                  <a:fillRect l="-12903" r="-3226" b="-218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0005016-80B1-4B22-9173-7BC08FE02C9A}"/>
                  </a:ext>
                </a:extLst>
              </p:cNvPr>
              <p:cNvSpPr/>
              <p:nvPr/>
            </p:nvSpPr>
            <p:spPr>
              <a:xfrm>
                <a:off x="4338670" y="3271506"/>
                <a:ext cx="3284554" cy="583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indent="179705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6"/>
                            </m:r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\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r>
                        <a:rPr lang="de-DE" altLang="ko-KR" i="1">
                          <a:solidFill>
                            <a:srgbClr val="000000"/>
                          </a:solidFill>
                          <a:latin typeface="Cambria Math"/>
                        </a:rPr>
                        <m:t>≥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bSup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, 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∈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,</m:t>
                      </m:r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altLang="ko-KR" dirty="0">
                  <a:solidFill>
                    <a:srgbClr val="000000"/>
                  </a:solidFill>
                  <a:latin typeface="Times New Roman"/>
                </a:endParaRPr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0005016-80B1-4B22-9173-7BC08FE02C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670" y="3271506"/>
                <a:ext cx="3284554" cy="583173"/>
              </a:xfrm>
              <a:prstGeom prst="rect">
                <a:avLst/>
              </a:prstGeom>
              <a:blipFill>
                <a:blip r:embed="rId3"/>
                <a:stretch>
                  <a:fillRect l="-9276" t="-108421" r="-2041" b="-14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35675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B78C15-581F-4C16-AF4D-65597D084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075" y="183878"/>
            <a:ext cx="8496300" cy="569626"/>
          </a:xfrm>
        </p:spPr>
        <p:txBody>
          <a:bodyPr/>
          <a:lstStyle/>
          <a:p>
            <a:r>
              <a:rPr lang="en-US" altLang="ko-KR" dirty="0"/>
              <a:t>GAMS python</a:t>
            </a:r>
            <a:r>
              <a:rPr lang="ko-KR" altLang="en-US" dirty="0"/>
              <a:t>에서 </a:t>
            </a:r>
            <a:r>
              <a:rPr lang="en-US" altLang="ko-KR" dirty="0"/>
              <a:t>Excel</a:t>
            </a:r>
            <a:r>
              <a:rPr lang="ko-KR" altLang="en-US" dirty="0"/>
              <a:t>에 </a:t>
            </a:r>
            <a:r>
              <a:rPr lang="en-US" altLang="ko-KR" dirty="0"/>
              <a:t>write</a:t>
            </a:r>
            <a:r>
              <a:rPr lang="ko-KR" altLang="en-US" dirty="0"/>
              <a:t>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CFBB86-0B7D-4DA9-B5EA-7BBD5D0D6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909" y="906420"/>
            <a:ext cx="5747844" cy="451061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100" b="0" dirty="0"/>
              <a:t>import </a:t>
            </a:r>
            <a:r>
              <a:rPr lang="en-US" altLang="ko-KR" sz="1100" b="0" dirty="0" err="1"/>
              <a:t>xlwings</a:t>
            </a:r>
            <a:r>
              <a:rPr lang="en-US" altLang="ko-KR" sz="1100" b="0" dirty="0"/>
              <a:t> as </a:t>
            </a:r>
            <a:r>
              <a:rPr lang="en-US" altLang="ko-KR" sz="1100" b="0" dirty="0" err="1"/>
              <a:t>xw</a:t>
            </a:r>
            <a:r>
              <a:rPr lang="en-US" altLang="ko-KR" sz="1100" b="0" dirty="0"/>
              <a:t> </a:t>
            </a:r>
          </a:p>
          <a:p>
            <a:pPr marL="0" indent="0">
              <a:buNone/>
            </a:pPr>
            <a:r>
              <a:rPr lang="en-US" altLang="ko-KR" sz="1100" b="0" dirty="0"/>
              <a:t>from gams import *</a:t>
            </a:r>
          </a:p>
          <a:p>
            <a:pPr marL="0" indent="0">
              <a:buNone/>
            </a:pPr>
            <a:r>
              <a:rPr lang="en-US" altLang="ko-KR" sz="1100" b="0" dirty="0"/>
              <a:t>   ....</a:t>
            </a:r>
          </a:p>
          <a:p>
            <a:pPr marL="0" indent="0">
              <a:buNone/>
            </a:pPr>
            <a:r>
              <a:rPr lang="en-US" altLang="ko-KR" sz="1100" b="0" dirty="0"/>
              <a:t>  demand=</a:t>
            </a:r>
            <a:r>
              <a:rPr lang="en-US" altLang="ko-KR" sz="1100" b="0" dirty="0" err="1"/>
              <a:t>np.zeros</a:t>
            </a:r>
            <a:r>
              <a:rPr lang="en-US" altLang="ko-KR" sz="1100" b="0" dirty="0"/>
              <a:t>(tau)</a:t>
            </a:r>
          </a:p>
          <a:p>
            <a:pPr marL="0" indent="0">
              <a:buNone/>
            </a:pPr>
            <a:r>
              <a:rPr lang="en-US" altLang="ko-KR" sz="1100" b="0" dirty="0"/>
              <a:t>  x=</a:t>
            </a:r>
            <a:r>
              <a:rPr lang="en-US" altLang="ko-KR" sz="1100" b="0" dirty="0" err="1"/>
              <a:t>np.zeros</a:t>
            </a:r>
            <a:r>
              <a:rPr lang="en-US" altLang="ko-KR" sz="1100" b="0" dirty="0"/>
              <a:t>((</a:t>
            </a:r>
            <a:r>
              <a:rPr lang="en-US" altLang="ko-KR" sz="1100" b="0" dirty="0" err="1"/>
              <a:t>noOfTechs,tau</a:t>
            </a:r>
            <a:r>
              <a:rPr lang="en-US" altLang="ko-KR" sz="1100" b="0" dirty="0"/>
              <a:t>))</a:t>
            </a:r>
          </a:p>
          <a:p>
            <a:pPr marL="0" indent="0">
              <a:buNone/>
            </a:pPr>
            <a:r>
              <a:rPr lang="en-US" altLang="ko-KR" sz="1100" b="0" dirty="0"/>
              <a:t>  for rec in t2.out_db["</a:t>
            </a:r>
            <a:r>
              <a:rPr lang="en-US" altLang="ko-KR" sz="1100" b="0" dirty="0" err="1"/>
              <a:t>dem</a:t>
            </a:r>
            <a:r>
              <a:rPr lang="en-US" altLang="ko-KR" sz="1100" b="0" dirty="0"/>
              <a:t>"]:   # GAMS </a:t>
            </a:r>
            <a:r>
              <a:rPr lang="en-US" altLang="ko-KR" sz="1100" b="0" u="sng" dirty="0">
                <a:solidFill>
                  <a:srgbClr val="FF0000"/>
                </a:solidFill>
              </a:rPr>
              <a:t>parameter</a:t>
            </a:r>
            <a:r>
              <a:rPr lang="en-US" altLang="ko-KR" sz="1100" b="0" dirty="0"/>
              <a:t> </a:t>
            </a:r>
          </a:p>
          <a:p>
            <a:pPr marL="0" indent="0">
              <a:buNone/>
            </a:pPr>
            <a:r>
              <a:rPr lang="en-US" altLang="ko-KR" sz="1100" b="0" dirty="0"/>
              <a:t>       demand[</a:t>
            </a:r>
            <a:r>
              <a:rPr lang="en-US" altLang="ko-KR" sz="1100" b="0" dirty="0" err="1"/>
              <a:t>int</a:t>
            </a:r>
            <a:r>
              <a:rPr lang="en-US" altLang="ko-KR" sz="1100" b="0" dirty="0"/>
              <a:t>(</a:t>
            </a:r>
            <a:r>
              <a:rPr lang="en-US" altLang="ko-KR" sz="1100" b="0" dirty="0" err="1"/>
              <a:t>rec.key</a:t>
            </a:r>
            <a:r>
              <a:rPr lang="en-US" altLang="ko-KR" sz="1100" b="0" dirty="0"/>
              <a:t>(1))-1]=</a:t>
            </a:r>
            <a:r>
              <a:rPr lang="en-US" altLang="ko-KR" sz="1100" b="0" dirty="0" err="1"/>
              <a:t>rec.value</a:t>
            </a:r>
            <a:endParaRPr lang="en-US" altLang="ko-KR" sz="1100" b="0" dirty="0"/>
          </a:p>
          <a:p>
            <a:pPr marL="0" indent="0">
              <a:buNone/>
            </a:pPr>
            <a:r>
              <a:rPr lang="en-US" altLang="ko-KR" sz="1100" b="0" dirty="0"/>
              <a:t>  for rec in t2.out_db["x"]:      # GAMS </a:t>
            </a:r>
            <a:r>
              <a:rPr lang="en-US" altLang="ko-KR" sz="1100" b="0" u="sng" dirty="0">
                <a:solidFill>
                  <a:srgbClr val="FF0000"/>
                </a:solidFill>
              </a:rPr>
              <a:t>variable</a:t>
            </a:r>
          </a:p>
          <a:p>
            <a:pPr marL="0" indent="0">
              <a:buNone/>
            </a:pPr>
            <a:r>
              <a:rPr lang="en-US" altLang="ko-KR" sz="1100" b="0" dirty="0"/>
              <a:t>       x[</a:t>
            </a:r>
            <a:r>
              <a:rPr lang="en-US" altLang="ko-KR" sz="1100" b="0" dirty="0" err="1"/>
              <a:t>int</a:t>
            </a:r>
            <a:r>
              <a:rPr lang="en-US" altLang="ko-KR" sz="1100" b="0" dirty="0"/>
              <a:t>(</a:t>
            </a:r>
            <a:r>
              <a:rPr lang="en-US" altLang="ko-KR" sz="1100" b="0" dirty="0" err="1"/>
              <a:t>rec.key</a:t>
            </a:r>
            <a:r>
              <a:rPr lang="en-US" altLang="ko-KR" sz="1100" b="0" dirty="0"/>
              <a:t>(0))-1,int(</a:t>
            </a:r>
            <a:r>
              <a:rPr lang="en-US" altLang="ko-KR" sz="1100" b="0" dirty="0" err="1"/>
              <a:t>rec.key</a:t>
            </a:r>
            <a:r>
              <a:rPr lang="en-US" altLang="ko-KR" sz="1100" b="0" dirty="0"/>
              <a:t>(1))-1]=</a:t>
            </a:r>
            <a:r>
              <a:rPr lang="en-US" altLang="ko-KR" sz="1100" b="0" dirty="0" err="1"/>
              <a:t>rec.level</a:t>
            </a:r>
            <a:endParaRPr lang="en-US" altLang="ko-KR" sz="1100" b="0" dirty="0"/>
          </a:p>
          <a:p>
            <a:pPr marL="0" indent="0">
              <a:buNone/>
            </a:pPr>
            <a:r>
              <a:rPr lang="en-US" altLang="ko-KR" sz="1100" b="0" dirty="0"/>
              <a:t>  row=4</a:t>
            </a:r>
          </a:p>
          <a:p>
            <a:pPr marL="0" indent="0">
              <a:buNone/>
            </a:pPr>
            <a:r>
              <a:rPr lang="en-US" altLang="ko-KR" sz="1100" b="0" dirty="0"/>
              <a:t>  </a:t>
            </a:r>
            <a:r>
              <a:rPr lang="en-US" altLang="ko-KR" sz="1100" b="0" dirty="0" err="1"/>
              <a:t>sht.range</a:t>
            </a:r>
            <a:r>
              <a:rPr lang="en-US" altLang="ko-KR" sz="1100" b="0" dirty="0"/>
              <a:t>('A'+</a:t>
            </a:r>
            <a:r>
              <a:rPr lang="en-US" altLang="ko-KR" sz="1100" b="0" dirty="0" err="1"/>
              <a:t>str</a:t>
            </a:r>
            <a:r>
              <a:rPr lang="en-US" altLang="ko-KR" sz="1100" b="0" dirty="0"/>
              <a:t>(row)).value='demand(km)’</a:t>
            </a:r>
          </a:p>
          <a:p>
            <a:pPr marL="0" indent="0">
              <a:buNone/>
            </a:pPr>
            <a:r>
              <a:rPr lang="en-US" altLang="ko-KR" sz="1100" b="0" dirty="0"/>
              <a:t>  </a:t>
            </a:r>
            <a:r>
              <a:rPr lang="en-US" altLang="ko-KR" sz="1100" b="0" dirty="0" err="1"/>
              <a:t>sht.range</a:t>
            </a:r>
            <a:r>
              <a:rPr lang="en-US" altLang="ko-KR" sz="1100" b="0" dirty="0"/>
              <a:t>('B'+</a:t>
            </a:r>
            <a:r>
              <a:rPr lang="en-US" altLang="ko-KR" sz="1100" b="0" dirty="0" err="1"/>
              <a:t>str</a:t>
            </a:r>
            <a:r>
              <a:rPr lang="en-US" altLang="ko-KR" sz="1100" b="0" dirty="0"/>
              <a:t>(row)).value=demand</a:t>
            </a:r>
          </a:p>
          <a:p>
            <a:pPr marL="0" indent="0">
              <a:buNone/>
            </a:pPr>
            <a:r>
              <a:rPr lang="en-US" altLang="ko-KR" sz="1100" b="0" dirty="0"/>
              <a:t>  row+=2</a:t>
            </a:r>
          </a:p>
          <a:p>
            <a:pPr marL="0" indent="0">
              <a:buNone/>
            </a:pPr>
            <a:endParaRPr lang="en-US" altLang="ko-KR" sz="1100" b="0" dirty="0"/>
          </a:p>
          <a:p>
            <a:pPr marL="0" indent="0">
              <a:buNone/>
            </a:pPr>
            <a:r>
              <a:rPr lang="en-US" altLang="ko-KR" sz="1100" b="0" dirty="0"/>
              <a:t>   </a:t>
            </a:r>
            <a:r>
              <a:rPr lang="en-US" altLang="ko-KR" sz="1100" b="0" dirty="0" err="1"/>
              <a:t>tech_names</a:t>
            </a:r>
            <a:r>
              <a:rPr lang="en-US" altLang="ko-KR" sz="1100" b="0" dirty="0"/>
              <a:t>=[</a:t>
            </a:r>
            <a:r>
              <a:rPr lang="en-US" altLang="ko-KR" sz="1100" b="0" dirty="0" err="1"/>
              <a:t>rec.text</a:t>
            </a:r>
            <a:r>
              <a:rPr lang="en-US" altLang="ko-KR" sz="1100" b="0" dirty="0"/>
              <a:t> for rec in t2.out_db["I"]]</a:t>
            </a:r>
          </a:p>
          <a:p>
            <a:pPr marL="0" indent="0">
              <a:buNone/>
            </a:pPr>
            <a:r>
              <a:rPr lang="en-US" altLang="ko-KR" sz="1100" b="0" dirty="0"/>
              <a:t>   </a:t>
            </a:r>
            <a:r>
              <a:rPr lang="en-US" altLang="ko-KR" sz="1100" b="0" dirty="0" err="1"/>
              <a:t>x_names</a:t>
            </a:r>
            <a:r>
              <a:rPr lang="en-US" altLang="ko-KR" sz="1100" b="0" dirty="0"/>
              <a:t>=[['x['+tech+'('+</a:t>
            </a:r>
            <a:r>
              <a:rPr lang="en-US" altLang="ko-KR" sz="1100" b="0" dirty="0" err="1"/>
              <a:t>str</a:t>
            </a:r>
            <a:r>
              <a:rPr lang="en-US" altLang="ko-KR" sz="1100" b="0" dirty="0"/>
              <a:t>(index+1)+')]'] for index, tech in enumerate(</a:t>
            </a:r>
            <a:r>
              <a:rPr lang="en-US" altLang="ko-KR" sz="1100" b="0" dirty="0" err="1"/>
              <a:t>tech_names</a:t>
            </a:r>
            <a:r>
              <a:rPr lang="en-US" altLang="ko-KR" sz="1100" b="0" dirty="0"/>
              <a:t>)]	</a:t>
            </a:r>
          </a:p>
          <a:p>
            <a:pPr marL="0" indent="0">
              <a:buNone/>
            </a:pPr>
            <a:r>
              <a:rPr lang="en-US" altLang="ko-KR" sz="1100" b="0" dirty="0"/>
              <a:t>   </a:t>
            </a:r>
            <a:r>
              <a:rPr lang="en-US" altLang="ko-KR" sz="1100" b="0" dirty="0" err="1"/>
              <a:t>sht.range</a:t>
            </a:r>
            <a:r>
              <a:rPr lang="en-US" altLang="ko-KR" sz="1100" b="0" dirty="0"/>
              <a:t>('A'+</a:t>
            </a:r>
            <a:r>
              <a:rPr lang="en-US" altLang="ko-KR" sz="1100" b="0" dirty="0" err="1"/>
              <a:t>str</a:t>
            </a:r>
            <a:r>
              <a:rPr lang="en-US" altLang="ko-KR" sz="1100" b="0" dirty="0"/>
              <a:t>(row)).value=</a:t>
            </a:r>
            <a:r>
              <a:rPr lang="en-US" altLang="ko-KR" sz="1100" b="0" dirty="0" err="1"/>
              <a:t>x_names</a:t>
            </a:r>
            <a:r>
              <a:rPr lang="en-US" altLang="ko-KR" sz="1100" b="0" dirty="0"/>
              <a:t>	</a:t>
            </a:r>
          </a:p>
          <a:p>
            <a:pPr marL="0" indent="0">
              <a:buNone/>
            </a:pPr>
            <a:r>
              <a:rPr lang="en-US" altLang="ko-KR" sz="1100" b="0" dirty="0"/>
              <a:t>   </a:t>
            </a:r>
            <a:r>
              <a:rPr lang="en-US" altLang="ko-KR" sz="1100" b="0" dirty="0" err="1"/>
              <a:t>sht.range</a:t>
            </a:r>
            <a:r>
              <a:rPr lang="en-US" altLang="ko-KR" sz="1100" b="0" dirty="0"/>
              <a:t>('B'+</a:t>
            </a:r>
            <a:r>
              <a:rPr lang="en-US" altLang="ko-KR" sz="1100" b="0" dirty="0" err="1"/>
              <a:t>str</a:t>
            </a:r>
            <a:r>
              <a:rPr lang="en-US" altLang="ko-KR" sz="1100" b="0" dirty="0"/>
              <a:t>(row)).value = x</a:t>
            </a:r>
          </a:p>
          <a:p>
            <a:pPr marL="0" indent="0">
              <a:buNone/>
            </a:pPr>
            <a:endParaRPr lang="en-US" altLang="ko-KR" sz="1100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C5E5CD-47C5-45EA-905A-6FD410FD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77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9F100A-A248-4072-B088-219BD1433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011" y="1891861"/>
            <a:ext cx="5918866" cy="227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823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4850" y="157397"/>
            <a:ext cx="8828764" cy="569626"/>
          </a:xfrm>
        </p:spPr>
        <p:txBody>
          <a:bodyPr/>
          <a:lstStyle/>
          <a:p>
            <a:r>
              <a:rPr lang="en-US" altLang="ko-KR" b="0" dirty="0"/>
              <a:t>LP formulation</a:t>
            </a:r>
            <a:r>
              <a:rPr lang="ko-KR" altLang="en-US" b="0" dirty="0"/>
              <a:t> </a:t>
            </a:r>
            <a:r>
              <a:rPr lang="en-US" altLang="ko-KR" b="0" dirty="0"/>
              <a:t>: flow conservation/demand constraint</a:t>
            </a:r>
            <a:endParaRPr lang="ko-KR" alt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516836" y="992267"/>
                <a:ext cx="8651906" cy="3662658"/>
              </a:xfrm>
            </p:spPr>
            <p:txBody>
              <a:bodyPr/>
              <a:lstStyle/>
              <a:p>
                <a:r>
                  <a:rPr lang="de-DE" altLang="ko-KR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 </a:t>
                </a:r>
                <a14:m>
                  <m:oMath xmlns:m="http://schemas.openxmlformats.org/officeDocument/2006/math">
                    <m:r>
                      <a:rPr lang="de-DE" altLang="ko-KR" sz="1200" b="0" i="1">
                        <a:latin typeface="Cambria Math"/>
                      </a:rPr>
                      <m:t>𝐸</m:t>
                    </m:r>
                  </m:oMath>
                </a14:m>
                <a:r>
                  <a:rPr lang="de-DE" altLang="ko-KR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set of all energy forms. For an energy form </a:t>
                </a:r>
                <a14:m>
                  <m:oMath xmlns:m="http://schemas.openxmlformats.org/officeDocument/2006/math">
                    <m:r>
                      <a:rPr lang="de-DE" altLang="ko-KR" sz="1200" b="0" i="1">
                        <a:latin typeface="Cambria Math"/>
                      </a:rPr>
                      <m:t>𝑗</m:t>
                    </m:r>
                    <m:r>
                      <a:rPr lang="de-DE" altLang="ko-KR" sz="1200" b="0" i="1">
                        <a:latin typeface="Cambria Math"/>
                      </a:rPr>
                      <m:t>∈</m:t>
                    </m:r>
                    <m:r>
                      <a:rPr lang="en-US" altLang="ko-KR" sz="1200" b="0" i="1" smtClean="0">
                        <a:latin typeface="Cambria Math"/>
                      </a:rPr>
                      <m:t>𝐽</m:t>
                    </m:r>
                  </m:oMath>
                </a14:m>
                <a:r>
                  <a:rPr lang="de-DE" altLang="ko-KR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ko-KR" sz="1200" b="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de-DE" altLang="ko-KR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denotes the set of input technologies generating </a:t>
                </a:r>
                <a14:m>
                  <m:oMath xmlns:m="http://schemas.openxmlformats.org/officeDocument/2006/math">
                    <m:r>
                      <a:rPr lang="de-DE" altLang="ko-KR" sz="1200" b="0" i="1">
                        <a:latin typeface="Cambria Math"/>
                      </a:rPr>
                      <m:t>𝑗</m:t>
                    </m:r>
                  </m:oMath>
                </a14:m>
                <a:r>
                  <a:rPr lang="de-DE" altLang="ko-KR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ko-KR" sz="1200" b="0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de-DE" altLang="ko-KR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denotes the set of technologies consuming </a:t>
                </a:r>
                <a14:m>
                  <m:oMath xmlns:m="http://schemas.openxmlformats.org/officeDocument/2006/math">
                    <m:r>
                      <a:rPr lang="de-DE" altLang="ko-KR" sz="1200" b="0" i="1">
                        <a:latin typeface="Cambria Math"/>
                      </a:rPr>
                      <m:t>𝑗</m:t>
                    </m:r>
                  </m:oMath>
                </a14:m>
                <a:r>
                  <a:rPr lang="de-DE" altLang="ko-KR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The energy flow balance constraint for </a:t>
                </a:r>
                <a14:m>
                  <m:oMath xmlns:m="http://schemas.openxmlformats.org/officeDocument/2006/math">
                    <m:r>
                      <a:rPr lang="de-DE" altLang="ko-KR" sz="1200" b="0" i="1">
                        <a:latin typeface="Cambria Math"/>
                      </a:rPr>
                      <m:t>𝑗</m:t>
                    </m:r>
                    <m:r>
                      <a:rPr lang="de-DE" altLang="ko-KR" sz="1200" b="0" i="1">
                        <a:latin typeface="Cambria Math"/>
                      </a:rPr>
                      <m:t>∈</m:t>
                    </m:r>
                    <m:r>
                      <a:rPr lang="de-DE" altLang="ko-KR" sz="1200" b="0" i="1">
                        <a:latin typeface="Cambria Math"/>
                      </a:rPr>
                      <m:t>𝐸</m:t>
                    </m:r>
                  </m:oMath>
                </a14:m>
                <a:r>
                  <a:rPr lang="de-DE" altLang="ko-KR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can be written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ko-KR" altLang="ko-KR" sz="12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altLang="ko-KR" sz="1200" b="0" i="1">
                              <a:latin typeface="Cambria Math"/>
                            </a:rPr>
                            <m:t>𝑖</m:t>
                          </m:r>
                          <m:r>
                            <a:rPr lang="de-DE" altLang="ko-KR" sz="1200" b="0" i="1">
                              <a:latin typeface="Cambria Math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ko-KR" altLang="ko-KR" sz="12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200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altLang="ko-KR" sz="1200" b="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de-DE" altLang="ko-KR" sz="1200" b="0" i="1"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d>
                        <m:dPr>
                          <m:ctrlPr>
                            <a:rPr lang="ko-KR" altLang="ko-KR" sz="1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altLang="ko-KR" sz="1200" b="0" i="1">
                              <a:latin typeface="Cambria Math"/>
                            </a:rPr>
                            <m:t>𝑗</m:t>
                          </m:r>
                        </m:e>
                      </m:d>
                      <m:sSubSup>
                        <m:sSubSupPr>
                          <m:ctrlPr>
                            <a:rPr lang="ko-KR" altLang="ko-KR" sz="12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sz="1200" b="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e-DE" altLang="ko-KR" sz="1200" b="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de-DE" altLang="ko-KR" sz="1200" b="0" i="1">
                              <a:latin typeface="Cambria Math"/>
                            </a:rPr>
                            <m:t>𝑡</m:t>
                          </m:r>
                        </m:sup>
                      </m:sSubSup>
                      <m:r>
                        <a:rPr lang="en-US" altLang="ko-KR" sz="1200" b="0" i="1" smtClean="0">
                          <a:latin typeface="Cambria Math"/>
                        </a:rPr>
                        <m:t>≥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ko-KR" sz="12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altLang="ko-KR" sz="1200" b="0" i="1">
                              <a:latin typeface="Cambria Math"/>
                            </a:rPr>
                            <m:t>𝑖</m:t>
                          </m:r>
                          <m:r>
                            <a:rPr lang="de-DE" altLang="ko-KR" sz="1200" b="0" i="1">
                              <a:latin typeface="Cambria Math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ko-KR" altLang="ko-KR" sz="12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200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altLang="ko-KR" sz="1200" b="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de-DE" altLang="ko-KR" sz="1200" b="0" i="1"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  <m:d>
                            <m:dPr>
                              <m:ctrlPr>
                                <a:rPr lang="ko-KR" altLang="ko-KR" sz="12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altLang="ko-KR" sz="1200" b="0" i="1">
                                  <a:latin typeface="Cambria Math"/>
                                </a:rPr>
                                <m:t>𝑗</m:t>
                              </m:r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ko-KR" altLang="ko-KR" sz="12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sz="1200" b="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e-DE" altLang="ko-KR" sz="1200" b="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de-DE" altLang="ko-KR" sz="1200" b="0" i="1">
                              <a:latin typeface="Cambria Math"/>
                            </a:rPr>
                            <m:t>𝑡</m:t>
                          </m:r>
                        </m:sup>
                      </m:sSubSup>
                      <m:r>
                        <a:rPr lang="de-DE" altLang="ko-KR" sz="1200" b="0">
                          <a:latin typeface="Cambria Math"/>
                        </a:rPr>
                        <m:t>,     </m:t>
                      </m:r>
                      <m:r>
                        <a:rPr lang="de-DE" altLang="ko-KR" sz="1200" b="0" i="1">
                          <a:latin typeface="Cambria Math"/>
                        </a:rPr>
                        <m:t>𝑗</m:t>
                      </m:r>
                      <m:r>
                        <a:rPr lang="de-DE" altLang="ko-KR" sz="1200" b="0" i="1">
                          <a:latin typeface="Cambria Math"/>
                        </a:rPr>
                        <m:t>∈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𝐽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\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de-DE" altLang="ko-KR" sz="1200" b="0" i="1">
                          <a:latin typeface="Cambria Math"/>
                        </a:rPr>
                        <m:t>,  </m:t>
                      </m:r>
                      <m:r>
                        <a:rPr lang="de-DE" altLang="ko-KR" sz="1200" b="0" i="1">
                          <a:latin typeface="Cambria Math"/>
                        </a:rPr>
                        <m:t>𝑡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de-DE" altLang="ko-KR" sz="1200" b="0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altLang="ko-KR" sz="12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55600" indent="0">
                  <a:buNone/>
                </a:pPr>
                <a:r>
                  <a:rPr lang="de-DE" altLang="ko-KR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200" b="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sz="1200" b="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de-DE" altLang="ko-KR" sz="1200" b="0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de-DE" altLang="ko-KR" sz="1200" b="0" i="1">
                            <a:latin typeface="Cambria Math"/>
                          </a:rPr>
                          <m:t>𝑡</m:t>
                        </m:r>
                      </m:sup>
                    </m:sSubSup>
                    <m:r>
                      <a:rPr lang="de-DE" altLang="ko-KR" sz="1200" b="0" i="1">
                        <a:latin typeface="Cambria Math"/>
                      </a:rPr>
                      <m:t>(</m:t>
                    </m:r>
                    <m:r>
                      <a:rPr lang="de-DE" altLang="ko-KR" sz="1200" b="0" i="1">
                        <a:latin typeface="Cambria Math"/>
                      </a:rPr>
                      <m:t>𝑗</m:t>
                    </m:r>
                    <m:r>
                      <a:rPr lang="de-DE" altLang="ko-KR" sz="1200" b="0" i="1">
                        <a:latin typeface="Cambria Math"/>
                      </a:rPr>
                      <m:t>)</m:t>
                    </m:r>
                  </m:oMath>
                </a14:m>
                <a:r>
                  <a:rPr lang="de-DE" altLang="ko-KR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energy flow of technology </a:t>
                </a:r>
                <a14:m>
                  <m:oMath xmlns:m="http://schemas.openxmlformats.org/officeDocument/2006/math">
                    <m:r>
                      <a:rPr lang="de-DE" altLang="ko-KR" sz="1200" b="0" i="1">
                        <a:latin typeface="Cambria Math"/>
                      </a:rPr>
                      <m:t>𝑖</m:t>
                    </m:r>
                    <m:r>
                      <a:rPr lang="de-DE" altLang="ko-KR" sz="1200" b="0" i="1">
                        <a:latin typeface="Cambria Math"/>
                      </a:rPr>
                      <m:t>∈</m:t>
                    </m:r>
                    <m:sSub>
                      <m:sSub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ko-KR" sz="1200" b="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de-DE" altLang="ko-KR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generating </a:t>
                </a:r>
                <a14:m>
                  <m:oMath xmlns:m="http://schemas.openxmlformats.org/officeDocument/2006/math">
                    <m:r>
                      <a:rPr lang="de-DE" altLang="ko-KR" sz="1200" b="0" i="1">
                        <a:latin typeface="Cambria Math"/>
                      </a:rPr>
                      <m:t>𝑗</m:t>
                    </m:r>
                  </m:oMath>
                </a14:m>
                <a:r>
                  <a:rPr lang="de-DE" altLang="ko-KR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200" b="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sz="1200" b="0" i="1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de-DE" altLang="ko-KR" sz="1200" b="0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de-DE" altLang="ko-KR" sz="1200" b="0" i="1">
                            <a:latin typeface="Cambria Math"/>
                          </a:rPr>
                          <m:t>𝑡</m:t>
                        </m:r>
                      </m:sup>
                    </m:sSubSup>
                    <m:r>
                      <a:rPr lang="de-DE" altLang="ko-KR" sz="1200" b="0" i="1">
                        <a:latin typeface="Cambria Math"/>
                      </a:rPr>
                      <m:t>(</m:t>
                    </m:r>
                    <m:r>
                      <a:rPr lang="de-DE" altLang="ko-KR" sz="1200" b="0" i="1">
                        <a:latin typeface="Cambria Math"/>
                      </a:rPr>
                      <m:t>𝑗</m:t>
                    </m:r>
                    <m:r>
                      <a:rPr lang="de-DE" altLang="ko-KR" sz="1200" b="0" i="1">
                        <a:latin typeface="Cambria Math"/>
                      </a:rPr>
                      <m:t>)</m:t>
                    </m:r>
                  </m:oMath>
                </a14:m>
                <a:r>
                  <a:rPr lang="de-DE" altLang="ko-KR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energy flow of technology </a:t>
                </a:r>
                <a14:m>
                  <m:oMath xmlns:m="http://schemas.openxmlformats.org/officeDocument/2006/math">
                    <m:r>
                      <a:rPr lang="de-DE" altLang="ko-KR" sz="1200" b="0" i="1">
                        <a:latin typeface="Cambria Math"/>
                      </a:rPr>
                      <m:t>𝑖</m:t>
                    </m:r>
                    <m:r>
                      <a:rPr lang="de-DE" altLang="ko-KR" sz="1200" b="0" i="1">
                        <a:latin typeface="Cambria Math"/>
                      </a:rPr>
                      <m:t>∈</m:t>
                    </m:r>
                    <m:r>
                      <a:rPr lang="de-DE" altLang="ko-KR" sz="1200" b="0" i="1">
                        <a:latin typeface="Cambria Math"/>
                      </a:rPr>
                      <m:t>𝐶</m:t>
                    </m:r>
                    <m:r>
                      <a:rPr lang="de-DE" altLang="ko-KR" sz="1200" b="0" i="1">
                        <a:latin typeface="Cambria Math"/>
                      </a:rPr>
                      <m:t>(</m:t>
                    </m:r>
                    <m:r>
                      <a:rPr lang="de-DE" altLang="ko-KR" sz="1200" b="0" i="1">
                        <a:latin typeface="Cambria Math"/>
                      </a:rPr>
                      <m:t>𝑗</m:t>
                    </m:r>
                    <m:r>
                      <a:rPr lang="de-DE" altLang="ko-KR" sz="1200" b="0" i="1">
                        <a:latin typeface="Cambria Math"/>
                      </a:rPr>
                      <m:t>)</m:t>
                    </m:r>
                  </m:oMath>
                </a14:m>
                <a:r>
                  <a:rPr lang="de-DE" altLang="ko-KR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consuming </a:t>
                </a:r>
                <a14:m>
                  <m:oMath xmlns:m="http://schemas.openxmlformats.org/officeDocument/2006/math">
                    <m:r>
                      <a:rPr lang="de-DE" altLang="ko-KR" sz="1200" b="0" i="1">
                        <a:latin typeface="Cambria Math"/>
                      </a:rPr>
                      <m:t>𝑗</m:t>
                    </m:r>
                  </m:oMath>
                </a14:m>
                <a:r>
                  <a:rPr lang="en-US" altLang="ko-KR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pPr marL="357188" indent="-357188"/>
                <a:r>
                  <a:rPr lang="en-US" altLang="ko-KR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Note that the main output of technology </a:t>
                </a:r>
                <a14:m>
                  <m:oMath xmlns:m="http://schemas.openxmlformats.org/officeDocument/2006/math">
                    <m:r>
                      <a:rPr lang="de-DE" altLang="ko-KR" sz="1200" i="1">
                        <a:solidFill>
                          <a:srgbClr val="000000"/>
                        </a:solidFill>
                        <a:latin typeface="Cambria Math"/>
                      </a:rPr>
                      <m:t>𝑖</m:t>
                    </m:r>
                    <m:r>
                      <a:rPr lang="de-DE" altLang="ko-KR" sz="1200" i="1">
                        <a:solidFill>
                          <a:srgbClr val="000000"/>
                        </a:solidFill>
                        <a:latin typeface="Cambria Math"/>
                      </a:rPr>
                      <m:t>∈</m:t>
                    </m:r>
                    <m:r>
                      <a:rPr lang="de-DE" altLang="ko-KR" sz="1200" i="1">
                        <a:solidFill>
                          <a:srgbClr val="000000"/>
                        </a:solidFill>
                        <a:latin typeface="Cambria Math"/>
                      </a:rPr>
                      <m:t>𝐼</m:t>
                    </m:r>
                    <m:r>
                      <a:rPr lang="de-DE" altLang="ko-KR" sz="1200" i="1">
                        <a:solidFill>
                          <a:srgbClr val="000000"/>
                        </a:solidFill>
                        <a:latin typeface="Cambria Math"/>
                      </a:rPr>
                      <m:t>,</m:t>
                    </m:r>
                  </m:oMath>
                </a14:m>
                <a:r>
                  <a:rPr lang="en-US" altLang="ko-KR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sz="1200" b="0" i="1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de-DE" altLang="ko-KR" sz="1200" b="0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ko-KR" sz="1200" b="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ko-KR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corresponds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200" b="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sz="1200" b="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de-DE" altLang="ko-KR" sz="1200" b="0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de-DE" altLang="ko-KR" sz="1200" b="0" i="1">
                            <a:latin typeface="Cambria Math"/>
                          </a:rPr>
                          <m:t>𝑡</m:t>
                        </m:r>
                      </m:sup>
                    </m:sSubSup>
                    <m:r>
                      <a:rPr lang="de-DE" altLang="ko-KR" sz="1200" b="0" i="1">
                        <a:latin typeface="Cambria Math"/>
                      </a:rPr>
                      <m:t>(</m:t>
                    </m:r>
                    <m:r>
                      <a:rPr lang="de-DE" altLang="ko-KR" sz="1200" b="0" i="1">
                        <a:latin typeface="Cambria Math"/>
                      </a:rPr>
                      <m:t>𝑗</m:t>
                    </m:r>
                    <m:r>
                      <a:rPr lang="de-DE" altLang="ko-KR" sz="1200" b="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where </a:t>
                </a:r>
                <a:r>
                  <a:rPr lang="en-US" altLang="ko-KR" sz="1200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altLang="ko-KR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generated by main output of technology </a:t>
                </a:r>
                <a:r>
                  <a:rPr lang="en-US" altLang="ko-KR" sz="1200" b="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ko-KR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de-DE" altLang="ko-KR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ko-KR" sz="12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altLang="ko-KR" sz="1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altLang="ko-KR" sz="1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altLang="ko-KR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set of all service demands. Then, the demand constraint for the service demand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de-DE" altLang="ko-KR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can be expressed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ko-KR" altLang="ko-KR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120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ko-KR" sz="120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ko-KR" sz="12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sz="12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ko-KR" altLang="ko-KR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200" b="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120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120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d>
                        <m:dPr>
                          <m:ctrlPr>
                            <a:rPr lang="ko-KR" altLang="ko-KR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𝑗</m:t>
                          </m:r>
                        </m:e>
                      </m:d>
                      <m:sSubSup>
                        <m:sSubSupPr>
                          <m:ctrlPr>
                            <a:rPr lang="ko-KR" altLang="ko-KR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20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20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altLang="ko-KR" sz="120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bSup>
                      <m:r>
                        <a:rPr lang="de-DE" altLang="ko-KR" sz="1200" i="1">
                          <a:solidFill>
                            <a:srgbClr val="000000"/>
                          </a:solidFill>
                          <a:latin typeface="Cambria Math"/>
                        </a:rPr>
                        <m:t>≥</m:t>
                      </m:r>
                      <m:sSubSup>
                        <m:sSubSupPr>
                          <m:ctrlPr>
                            <a:rPr lang="ko-KR" altLang="ko-KR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sz="12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altLang="ko-KR" sz="1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de-DE" altLang="ko-KR" sz="12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bSup>
                      <m:r>
                        <a:rPr lang="de-DE" altLang="ko-KR" sz="1200" b="0" i="1">
                          <a:latin typeface="Cambria Math"/>
                        </a:rPr>
                        <m:t>,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ko-KR" sz="12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ko-KR" sz="1200">
                          <a:solidFill>
                            <a:srgbClr val="000000"/>
                          </a:solidFill>
                          <a:latin typeface="Cambria Math"/>
                        </a:rPr>
                        <m:t>∈</m:t>
                      </m:r>
                      <m:sSub>
                        <m:sSubPr>
                          <m:ctrlPr>
                            <a:rPr lang="en-US" altLang="ko-KR" sz="1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ko-KR" sz="1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de-DE" altLang="ko-KR" sz="1200" b="0" i="1">
                          <a:latin typeface="Cambria Math"/>
                        </a:rPr>
                        <m:t>,  </m:t>
                      </m:r>
                      <m:r>
                        <a:rPr lang="de-DE" altLang="ko-KR" sz="1200" b="0" i="1">
                          <a:latin typeface="Cambria Math"/>
                        </a:rPr>
                        <m:t>𝑡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de-DE" altLang="ko-KR" sz="1200" b="0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altLang="ko-KR" sz="12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355600">
                  <a:buNone/>
                </a:pPr>
                <a:r>
                  <a:rPr lang="de-DE" altLang="ko-KR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200" b="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sz="1200" b="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de-DE" altLang="ko-KR" sz="1200" b="0" i="1">
                            <a:latin typeface="Cambria Math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de-DE" altLang="ko-KR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required amount of service demand 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altLang="ko-KR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at time </a:t>
                </a:r>
                <a14:m>
                  <m:oMath xmlns:m="http://schemas.openxmlformats.org/officeDocument/2006/math">
                    <m:r>
                      <a:rPr lang="de-DE" altLang="ko-KR" sz="1200" b="0" i="1">
                        <a:latin typeface="Cambria Math"/>
                      </a:rPr>
                      <m:t>𝑡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ko-KR" altLang="en-US" sz="1200" b="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6836" y="992267"/>
                <a:ext cx="8651906" cy="366265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762000" y="6248400"/>
            <a:ext cx="440267" cy="457200"/>
          </a:xfrm>
        </p:spPr>
        <p:txBody>
          <a:bodyPr/>
          <a:lstStyle/>
          <a:p>
            <a:pPr>
              <a:defRPr/>
            </a:pPr>
            <a:fld id="{854E463F-3C21-4925-9D63-7FFCEC4373DE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  <p:sp>
        <p:nvSpPr>
          <p:cNvPr id="7" name="Line 21"/>
          <p:cNvSpPr>
            <a:spLocks noChangeShapeType="1"/>
          </p:cNvSpPr>
          <p:nvPr/>
        </p:nvSpPr>
        <p:spPr bwMode="auto">
          <a:xfrm flipH="1">
            <a:off x="2709527" y="4586396"/>
            <a:ext cx="1" cy="109177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" name="Line 18"/>
          <p:cNvSpPr>
            <a:spLocks noChangeShapeType="1"/>
          </p:cNvSpPr>
          <p:nvPr/>
        </p:nvSpPr>
        <p:spPr bwMode="auto">
          <a:xfrm>
            <a:off x="1984163" y="5266023"/>
            <a:ext cx="72536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" name="Line 25"/>
          <p:cNvSpPr>
            <a:spLocks noChangeShapeType="1"/>
          </p:cNvSpPr>
          <p:nvPr/>
        </p:nvSpPr>
        <p:spPr bwMode="auto">
          <a:xfrm>
            <a:off x="2709528" y="5065623"/>
            <a:ext cx="54512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3" name="Line 49"/>
          <p:cNvSpPr>
            <a:spLocks noChangeShapeType="1"/>
          </p:cNvSpPr>
          <p:nvPr/>
        </p:nvSpPr>
        <p:spPr bwMode="auto">
          <a:xfrm>
            <a:off x="1780388" y="4976591"/>
            <a:ext cx="92319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" name="Line 25"/>
          <p:cNvSpPr>
            <a:spLocks noChangeShapeType="1"/>
          </p:cNvSpPr>
          <p:nvPr/>
        </p:nvSpPr>
        <p:spPr bwMode="auto">
          <a:xfrm>
            <a:off x="2703581" y="5391345"/>
            <a:ext cx="81725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2406645" y="5644188"/>
                <a:ext cx="58599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altLang="ko-KR" sz="1400" i="1" kern="0">
                          <a:solidFill>
                            <a:srgbClr val="183883"/>
                          </a:solidFill>
                          <a:latin typeface="Cambria Math"/>
                        </a:rPr>
                        <m:t>𝑗</m:t>
                      </m:r>
                      <m:r>
                        <a:rPr lang="de-DE" altLang="ko-KR" sz="1400" i="1" kern="0">
                          <a:solidFill>
                            <a:srgbClr val="183883"/>
                          </a:solidFill>
                          <a:latin typeface="Cambria Math"/>
                        </a:rPr>
                        <m:t>∈</m:t>
                      </m:r>
                      <m:r>
                        <a:rPr lang="en-US" altLang="ko-KR" sz="1400" i="1" kern="0">
                          <a:solidFill>
                            <a:srgbClr val="183883"/>
                          </a:solidFill>
                          <a:latin typeface="Cambria Math"/>
                        </a:rPr>
                        <m:t>𝐽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645" y="5644188"/>
                <a:ext cx="585993" cy="307777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1281781" y="4586396"/>
                <a:ext cx="377731" cy="3250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kern="0" smtClean="0">
                              <a:solidFill>
                                <a:srgbClr val="18388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 kern="0" smtClean="0">
                              <a:solidFill>
                                <a:srgbClr val="183883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1400" b="0" i="1" kern="0" smtClean="0">
                              <a:solidFill>
                                <a:srgbClr val="183883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781" y="4586396"/>
                <a:ext cx="377731" cy="325089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/>
              <p:cNvSpPr/>
              <p:nvPr/>
            </p:nvSpPr>
            <p:spPr>
              <a:xfrm>
                <a:off x="3112209" y="4612553"/>
                <a:ext cx="400944" cy="3250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kern="0" smtClean="0">
                            <a:solidFill>
                              <a:srgbClr val="18388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ko-KR" sz="1400" i="1" kern="0" smtClean="0">
                            <a:solidFill>
                              <a:srgbClr val="183883"/>
                            </a:solidFill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sz="1400" b="0" i="1" kern="0" smtClean="0">
                            <a:solidFill>
                              <a:srgbClr val="183883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de-DE" altLang="ko-KR" sz="1400" kern="0" dirty="0">
                    <a:solidFill>
                      <a:srgbClr val="183883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3" name="직사각형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209" y="4612553"/>
                <a:ext cx="400944" cy="325089"/>
              </a:xfrm>
              <a:prstGeom prst="rect">
                <a:avLst/>
              </a:prstGeom>
              <a:blipFill>
                <a:blip r:embed="rId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7"/>
              <p:cNvSpPr>
                <a:spLocks noChangeArrowheads="1"/>
              </p:cNvSpPr>
              <p:nvPr/>
            </p:nvSpPr>
            <p:spPr bwMode="auto">
              <a:xfrm>
                <a:off x="1281780" y="4894173"/>
                <a:ext cx="513032" cy="17145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en-US" altLang="ko-KR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24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81780" y="4894173"/>
                <a:ext cx="513032" cy="17145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7"/>
              <p:cNvSpPr>
                <a:spLocks noChangeArrowheads="1"/>
              </p:cNvSpPr>
              <p:nvPr/>
            </p:nvSpPr>
            <p:spPr bwMode="auto">
              <a:xfrm>
                <a:off x="1471130" y="5210952"/>
                <a:ext cx="513032" cy="17145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en-US" altLang="ko-KR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/>
              </a:p>
            </p:txBody>
          </p:sp>
        </mc:Choice>
        <mc:Fallback xmlns="">
          <p:sp>
            <p:nvSpPr>
              <p:cNvPr id="25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71130" y="5210952"/>
                <a:ext cx="513032" cy="171450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7"/>
              <p:cNvSpPr>
                <a:spLocks noChangeArrowheads="1"/>
              </p:cNvSpPr>
              <p:nvPr/>
            </p:nvSpPr>
            <p:spPr bwMode="auto">
              <a:xfrm>
                <a:off x="3254650" y="4979898"/>
                <a:ext cx="513032" cy="17145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en-US" altLang="ko-KR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/>
              </a:p>
            </p:txBody>
          </p:sp>
        </mc:Choice>
        <mc:Fallback xmlns="">
          <p:sp>
            <p:nvSpPr>
              <p:cNvPr id="26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54650" y="4979898"/>
                <a:ext cx="513032" cy="171450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7"/>
              <p:cNvSpPr>
                <a:spLocks noChangeArrowheads="1"/>
              </p:cNvSpPr>
              <p:nvPr/>
            </p:nvSpPr>
            <p:spPr bwMode="auto">
              <a:xfrm>
                <a:off x="3528102" y="5305620"/>
                <a:ext cx="513032" cy="17145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en-US" altLang="ko-KR" i="1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altLang="ko-KR"/>
              </a:p>
            </p:txBody>
          </p:sp>
        </mc:Choice>
        <mc:Fallback xmlns="">
          <p:sp>
            <p:nvSpPr>
              <p:cNvPr id="27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8102" y="5305620"/>
                <a:ext cx="513032" cy="171450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Line 21"/>
          <p:cNvSpPr>
            <a:spLocks noChangeShapeType="1"/>
          </p:cNvSpPr>
          <p:nvPr/>
        </p:nvSpPr>
        <p:spPr bwMode="auto">
          <a:xfrm flipH="1">
            <a:off x="8039045" y="4529974"/>
            <a:ext cx="1" cy="109177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7313681" y="5209601"/>
            <a:ext cx="72536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1" name="Line 49"/>
          <p:cNvSpPr>
            <a:spLocks noChangeShapeType="1"/>
          </p:cNvSpPr>
          <p:nvPr/>
        </p:nvSpPr>
        <p:spPr bwMode="auto">
          <a:xfrm>
            <a:off x="7109906" y="4920169"/>
            <a:ext cx="92319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직사각형 28"/>
              <p:cNvSpPr/>
              <p:nvPr/>
            </p:nvSpPr>
            <p:spPr>
              <a:xfrm>
                <a:off x="7736163" y="5587766"/>
                <a:ext cx="67313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altLang="ko-KR" sz="1400" i="1" kern="0" smtClean="0">
                          <a:solidFill>
                            <a:srgbClr val="183883"/>
                          </a:solidFill>
                          <a:latin typeface="Cambria Math"/>
                        </a:rPr>
                        <m:t>𝑗</m:t>
                      </m:r>
                      <m:r>
                        <a:rPr lang="de-DE" altLang="ko-KR" sz="1400" i="1" kern="0" smtClean="0">
                          <a:solidFill>
                            <a:srgbClr val="183883"/>
                          </a:solidFill>
                          <a:latin typeface="Cambria Math"/>
                        </a:rPr>
                        <m:t>∈</m:t>
                      </m:r>
                      <m:sSub>
                        <m:sSubPr>
                          <m:ctrlPr>
                            <a:rPr lang="en-US" altLang="ko-KR" sz="1400" b="0" i="1" kern="0" smtClean="0">
                              <a:solidFill>
                                <a:srgbClr val="18388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 kern="0">
                              <a:solidFill>
                                <a:srgbClr val="183883"/>
                              </a:solidFill>
                              <a:latin typeface="Cambria Math"/>
                            </a:rPr>
                            <m:t>𝐽</m:t>
                          </m:r>
                        </m:e>
                        <m:sub>
                          <m:r>
                            <a:rPr lang="en-US" altLang="ko-KR" sz="1400" b="0" i="1" kern="0" smtClean="0">
                              <a:solidFill>
                                <a:srgbClr val="183883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9" name="직사각형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163" y="5587766"/>
                <a:ext cx="673133" cy="307777"/>
              </a:xfrm>
              <a:prstGeom prst="rect">
                <a:avLst/>
              </a:prstGeom>
              <a:blipFill>
                <a:blip r:embed="rId1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직사각형 29"/>
              <p:cNvSpPr/>
              <p:nvPr/>
            </p:nvSpPr>
            <p:spPr>
              <a:xfrm>
                <a:off x="6611299" y="4529974"/>
                <a:ext cx="377731" cy="3250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kern="0" smtClean="0">
                              <a:solidFill>
                                <a:srgbClr val="18388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 kern="0" smtClean="0">
                              <a:solidFill>
                                <a:srgbClr val="183883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1400" b="0" i="1" kern="0" smtClean="0">
                              <a:solidFill>
                                <a:srgbClr val="183883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0" name="직사각형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299" y="4529974"/>
                <a:ext cx="377731" cy="325089"/>
              </a:xfrm>
              <a:prstGeom prst="rect">
                <a:avLst/>
              </a:prstGeom>
              <a:blipFill>
                <a:blip r:embed="rId11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7"/>
              <p:cNvSpPr>
                <a:spLocks noChangeArrowheads="1"/>
              </p:cNvSpPr>
              <p:nvPr/>
            </p:nvSpPr>
            <p:spPr bwMode="auto">
              <a:xfrm>
                <a:off x="6611298" y="4837751"/>
                <a:ext cx="513032" cy="17145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en-US" altLang="ko-KR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/>
              </a:p>
            </p:txBody>
          </p:sp>
        </mc:Choice>
        <mc:Fallback xmlns="">
          <p:sp>
            <p:nvSpPr>
              <p:cNvPr id="32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11298" y="4837751"/>
                <a:ext cx="513032" cy="17145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7"/>
              <p:cNvSpPr>
                <a:spLocks noChangeArrowheads="1"/>
              </p:cNvSpPr>
              <p:nvPr/>
            </p:nvSpPr>
            <p:spPr bwMode="auto">
              <a:xfrm>
                <a:off x="6800648" y="5154530"/>
                <a:ext cx="513032" cy="17145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en-US" altLang="ko-KR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/>
              </a:p>
            </p:txBody>
          </p:sp>
        </mc:Choice>
        <mc:Fallback xmlns="">
          <p:sp>
            <p:nvSpPr>
              <p:cNvPr id="33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00648" y="5154530"/>
                <a:ext cx="513032" cy="171450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1626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LP formulation</a:t>
            </a:r>
            <a:r>
              <a:rPr lang="ko-KR" altLang="en-US" b="0" dirty="0"/>
              <a:t> </a:t>
            </a:r>
            <a:r>
              <a:rPr lang="en-US" altLang="ko-KR" b="0" dirty="0"/>
              <a:t>: Objective Function</a:t>
            </a:r>
            <a:endParaRPr lang="ko-KR" alt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1353983" y="1160890"/>
                <a:ext cx="8010525" cy="4776614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b="0" i="1" smtClean="0">
                            <a:latin typeface="Cambria Math"/>
                          </a:rPr>
                          <m:t>𝐴𝐼𝐶</m:t>
                        </m:r>
                      </m:e>
                      <m:sub>
                        <m:r>
                          <a:rPr lang="de-DE" altLang="ko-KR" sz="1200" b="0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de-DE" altLang="ko-KR" sz="1200" b="0" i="1">
                            <a:latin typeface="Cambria Math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de-DE" altLang="ko-KR" sz="1200" b="0" dirty="0"/>
                  <a:t> : the annualized investment cost for technology </a:t>
                </a:r>
                <a14:m>
                  <m:oMath xmlns:m="http://schemas.openxmlformats.org/officeDocument/2006/math">
                    <m:r>
                      <a:rPr lang="de-DE" altLang="ko-KR" sz="1200" b="0" i="1">
                        <a:latin typeface="Cambria Math"/>
                      </a:rPr>
                      <m:t>𝑖</m:t>
                    </m:r>
                  </m:oMath>
                </a14:m>
                <a:r>
                  <a:rPr lang="de-DE" altLang="ko-KR" sz="1200" b="0" dirty="0"/>
                  <a:t> at time </a:t>
                </a:r>
                <a14:m>
                  <m:oMath xmlns:m="http://schemas.openxmlformats.org/officeDocument/2006/math">
                    <m:r>
                      <a:rPr lang="de-DE" altLang="ko-KR" sz="1200" b="0" i="1">
                        <a:latin typeface="Cambria Math"/>
                      </a:rPr>
                      <m:t>𝑡</m:t>
                    </m:r>
                  </m:oMath>
                </a14:m>
                <a:endParaRPr lang="en-US" altLang="ko-KR" sz="1200" b="0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b="0" i="1" smtClean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ko-KR" sz="1200" b="0" i="1" smtClean="0">
                            <a:latin typeface="Cambria Math"/>
                          </a:rPr>
                          <m:t>𝑡</m:t>
                        </m:r>
                      </m:sup>
                    </m:sSubSup>
                    <m:r>
                      <a:rPr lang="en-US" altLang="ko-KR" sz="1200" b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200" b="0" i="1" smtClean="0">
                                <a:latin typeface="Cambria Math"/>
                              </a:rPr>
                              <m:t>𝐴𝐼𝐶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200" b="0" i="1" smtClean="0">
                                <a:latin typeface="Cambria Math"/>
                              </a:rPr>
                              <m:t>𝑡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ko-KR" sz="1200" b="0" i="1">
                        <a:latin typeface="Cambria Math"/>
                      </a:rPr>
                      <m:t>⋅</m:t>
                    </m:r>
                    <m:func>
                      <m:func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ko-KR" sz="1200" b="0" i="1">
                            <a:latin typeface="Cambria Math"/>
                          </a:rPr>
                          <m:t>𝑚𝑖𝑛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altLang="ko-KR" sz="1200" b="0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ko-KR" sz="1200" b="0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ko-KR" sz="1200" b="0" i="1">
                                <a:latin typeface="Cambria Math"/>
                              </a:rPr>
                              <m:t>+1,</m:t>
                            </m:r>
                            <m:sSub>
                              <m:sSubPr>
                                <m:ctrlPr>
                                  <a:rPr lang="en-US" altLang="ko-KR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>
                                    <a:latin typeface="Cambria Math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1200" b="0" i="1" smtClean="0">
                            <a:latin typeface="Cambria Math"/>
                          </a:rPr>
                          <m:t>/</m:t>
                        </m:r>
                        <m:sSup>
                          <m:sSup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1+</m:t>
                                </m:r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𝑟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sz="1200" b="0" i="1" smtClean="0"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</m:e>
                    </m:func>
                  </m:oMath>
                </a14:m>
                <a:endParaRPr lang="en-US" altLang="ko-KR" sz="1200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altLang="ko-KR" sz="1200" dirty="0"/>
                  <a:t>      *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200" b="0" i="0" smtClean="0">
                        <a:latin typeface="Cambria Math" panose="02040503050406030204" pitchFamily="18" charset="0"/>
                      </a:rPr>
                      <m:t>min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altLang="ko-KR" sz="1200" i="1">
                            <a:latin typeface="Cambria Math"/>
                          </a:rPr>
                          <m:t>−</m:t>
                        </m:r>
                        <m:r>
                          <a:rPr lang="en-US" altLang="ko-KR" sz="1200" i="1">
                            <a:latin typeface="Cambria Math"/>
                          </a:rPr>
                          <m:t>𝑡</m:t>
                        </m:r>
                        <m:r>
                          <a:rPr lang="en-US" altLang="ko-KR" sz="1200" i="1">
                            <a:latin typeface="Cambria Math"/>
                          </a:rPr>
                          <m:t>+1,</m:t>
                        </m:r>
                        <m:sSub>
                          <m:sSub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sz="12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1200" dirty="0"/>
                  <a:t>  </a:t>
                </a:r>
                <a:r>
                  <a:rPr lang="ko-KR" altLang="en-US" sz="1200" dirty="0"/>
                  <a:t>는 </a:t>
                </a:r>
                <a:r>
                  <a:rPr lang="en-US" altLang="ko-KR" sz="1200" dirty="0"/>
                  <a:t>salvage cost</a:t>
                </a:r>
                <a:r>
                  <a:rPr lang="ko-KR" altLang="en-US" sz="1200" dirty="0"/>
                  <a:t>를 고려하기 위한 것</a:t>
                </a:r>
                <a:endParaRPr lang="en-US" altLang="ko-KR" sz="12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200" b="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sz="1200" b="0" i="1">
                            <a:latin typeface="Cambria Math"/>
                          </a:rPr>
                          <m:t>𝐹</m:t>
                        </m:r>
                        <m:r>
                          <a:rPr lang="en-US" altLang="ko-KR" sz="1200" b="0" i="1" smtClean="0">
                            <a:latin typeface="Cambria Math"/>
                          </a:rPr>
                          <m:t>𝐼𝑋</m:t>
                        </m:r>
                      </m:e>
                      <m:sub>
                        <m:r>
                          <a:rPr lang="de-DE" altLang="ko-KR" sz="1200" b="0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de-DE" altLang="ko-KR" sz="1200" b="0" i="1">
                            <a:latin typeface="Cambria Math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de-DE" altLang="ko-KR" sz="1200" b="0" dirty="0"/>
                  <a:t> : the fixed O&amp;M cost per year for technology </a:t>
                </a:r>
                <a14:m>
                  <m:oMath xmlns:m="http://schemas.openxmlformats.org/officeDocument/2006/math">
                    <m:r>
                      <a:rPr lang="de-DE" altLang="ko-KR" sz="1200" b="0" i="1">
                        <a:latin typeface="Cambria Math"/>
                      </a:rPr>
                      <m:t>𝑖</m:t>
                    </m:r>
                  </m:oMath>
                </a14:m>
                <a:r>
                  <a:rPr lang="de-DE" altLang="ko-KR" sz="1200" b="0" dirty="0"/>
                  <a:t> at time </a:t>
                </a:r>
                <a14:m>
                  <m:oMath xmlns:m="http://schemas.openxmlformats.org/officeDocument/2006/math">
                    <m:r>
                      <a:rPr lang="de-DE" altLang="ko-KR" sz="1200" b="0" i="1">
                        <a:latin typeface="Cambria Math"/>
                      </a:rPr>
                      <m:t>𝑡</m:t>
                    </m:r>
                  </m:oMath>
                </a14:m>
                <a:endParaRPr lang="en-US" altLang="ko-KR" sz="1200" b="0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ko-KR" sz="1200" b="0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ko-KR" sz="1200" b="0" i="1">
                            <a:latin typeface="Cambria Math"/>
                          </a:rPr>
                          <m:t>𝑡</m:t>
                        </m:r>
                      </m:sup>
                    </m:sSubSup>
                    <m:r>
                      <a:rPr lang="en-US" altLang="ko-KR" sz="1200" b="0">
                        <a:latin typeface="Cambria Math"/>
                      </a:rPr>
                      <m:t>=</m:t>
                    </m:r>
                    <m:r>
                      <a:rPr lang="en-US" altLang="ko-KR" sz="1200" b="0" i="1" smtClean="0">
                        <a:latin typeface="Cambria Math"/>
                      </a:rPr>
                      <m:t>𝐹𝐼</m:t>
                    </m:r>
                    <m:sSubSup>
                      <m:sSub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ko-KR" sz="1200" b="0" i="1" smtClean="0">
                            <a:latin typeface="Cambria Math"/>
                          </a:rPr>
                          <m:t>𝑡</m:t>
                        </m:r>
                      </m:sup>
                    </m:sSubSup>
                    <m:r>
                      <a:rPr lang="en-US" altLang="ko-KR" sz="1200" b="0" i="1">
                        <a:latin typeface="Cambria Math"/>
                      </a:rPr>
                      <m:t>⋅</m:t>
                    </m:r>
                    <m:func>
                      <m:func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ko-KR" sz="1200" b="0" i="1">
                            <a:latin typeface="Cambria Math"/>
                          </a:rPr>
                          <m:t>𝑚𝑖𝑛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altLang="ko-KR" sz="1200" b="0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ko-KR" sz="1200" b="0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ko-KR" sz="1200" b="0" i="1">
                                <a:latin typeface="Cambria Math"/>
                              </a:rPr>
                              <m:t>+1,</m:t>
                            </m:r>
                            <m:sSub>
                              <m:sSubPr>
                                <m:ctrlP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>
                                    <a:latin typeface="Cambria Math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altLang="ko-KR" sz="1200" b="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ko-KR" sz="1200" b="0" i="1">
                        <a:latin typeface="Cambria Math"/>
                      </a:rPr>
                      <m:t>/</m:t>
                    </m:r>
                    <m:sSup>
                      <m:s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200" b="0" i="1">
                                <a:latin typeface="Cambria Math"/>
                              </a:rPr>
                              <m:t>1+</m:t>
                            </m:r>
                            <m:r>
                              <a:rPr lang="en-US" altLang="ko-KR" sz="1200" b="0" i="1">
                                <a:latin typeface="Cambria Math"/>
                              </a:rPr>
                              <m:t>𝑟</m:t>
                            </m:r>
                          </m:e>
                        </m:d>
                      </m:e>
                      <m:sup>
                        <m:r>
                          <a:rPr lang="en-US" altLang="ko-KR" sz="1200" b="0" i="1">
                            <a:latin typeface="Cambria Math"/>
                          </a:rPr>
                          <m:t>𝑡</m:t>
                        </m:r>
                      </m:sup>
                    </m:sSup>
                  </m:oMath>
                </a14:m>
                <a:endParaRPr lang="en-US" altLang="ko-KR" sz="12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200" b="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sz="1200" b="0" i="1">
                            <a:latin typeface="Cambria Math"/>
                          </a:rPr>
                          <m:t>𝑉</m:t>
                        </m:r>
                        <m:r>
                          <a:rPr lang="en-US" altLang="ko-KR" sz="1200" b="0" i="1" smtClean="0">
                            <a:latin typeface="Cambria Math"/>
                          </a:rPr>
                          <m:t>𝑎𝑟</m:t>
                        </m:r>
                      </m:e>
                      <m:sub>
                        <m:r>
                          <a:rPr lang="de-DE" altLang="ko-KR" sz="1200" b="0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de-DE" altLang="ko-KR" sz="1200" b="0" i="1">
                            <a:latin typeface="Cambria Math"/>
                          </a:rPr>
                          <m:t>𝑡</m:t>
                        </m:r>
                      </m:sup>
                    </m:sSubSup>
                    <m:r>
                      <a:rPr lang="de-DE" altLang="ko-KR" sz="1200" b="0" i="1">
                        <a:latin typeface="Cambria Math"/>
                      </a:rPr>
                      <m:t> </m:t>
                    </m:r>
                  </m:oMath>
                </a14:m>
                <a:r>
                  <a:rPr lang="de-DE" altLang="ko-KR" sz="1200" b="0" dirty="0"/>
                  <a:t> : the variable cost per </a:t>
                </a:r>
                <a:r>
                  <a:rPr lang="de-DE" altLang="ko-KR" sz="1200" b="0" dirty="0">
                    <a:solidFill>
                      <a:srgbClr val="FF0000"/>
                    </a:solidFill>
                  </a:rPr>
                  <a:t>main output</a:t>
                </a:r>
                <a:r>
                  <a:rPr lang="de-DE" altLang="ko-KR" sz="1200" b="0" dirty="0"/>
                  <a:t> for technology </a:t>
                </a:r>
                <a14:m>
                  <m:oMath xmlns:m="http://schemas.openxmlformats.org/officeDocument/2006/math">
                    <m:r>
                      <a:rPr lang="de-DE" altLang="ko-KR" sz="1200" b="0" i="1">
                        <a:latin typeface="Cambria Math"/>
                      </a:rPr>
                      <m:t>𝑖</m:t>
                    </m:r>
                  </m:oMath>
                </a14:m>
                <a:r>
                  <a:rPr lang="de-DE" altLang="ko-KR" sz="1200" b="0" dirty="0"/>
                  <a:t> at time </a:t>
                </a:r>
                <a14:m>
                  <m:oMath xmlns:m="http://schemas.openxmlformats.org/officeDocument/2006/math">
                    <m:r>
                      <a:rPr lang="de-DE" altLang="ko-KR" sz="1200" b="0" i="1">
                        <a:latin typeface="Cambria Math"/>
                      </a:rPr>
                      <m:t>𝑡</m:t>
                    </m:r>
                  </m:oMath>
                </a14:m>
                <a:r>
                  <a:rPr lang="de-DE" altLang="ko-KR" sz="1200" b="0" dirty="0"/>
                  <a:t> 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altLang="ko-KR" sz="1200" b="0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ko-KR" sz="1200" b="0" i="1">
                            <a:latin typeface="Cambria Math"/>
                          </a:rPr>
                          <m:t>𝑡</m:t>
                        </m:r>
                      </m:sup>
                    </m:sSubSup>
                    <m:r>
                      <a:rPr lang="en-US" altLang="ko-KR" sz="1200" b="0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b="0" i="1" smtClean="0">
                            <a:latin typeface="Cambria Math"/>
                          </a:rPr>
                          <m:t>𝑉𝑎𝑟</m:t>
                        </m:r>
                      </m:e>
                      <m:sub>
                        <m:r>
                          <a:rPr lang="en-US" altLang="ko-KR" sz="1200" b="0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ko-KR" sz="1200" b="0" i="1">
                            <a:latin typeface="Cambria Math"/>
                          </a:rPr>
                          <m:t>𝑡</m:t>
                        </m:r>
                      </m:sup>
                    </m:sSubSup>
                    <m:r>
                      <a:rPr lang="en-US" altLang="ko-KR" sz="1200" b="0" i="1">
                        <a:latin typeface="Cambria Math"/>
                      </a:rPr>
                      <m:t>/</m:t>
                    </m:r>
                    <m:sSup>
                      <m:s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200" b="0" i="1">
                                <a:latin typeface="Cambria Math"/>
                              </a:rPr>
                              <m:t>1+</m:t>
                            </m:r>
                            <m:r>
                              <a:rPr lang="en-US" altLang="ko-KR" sz="1200" b="0" i="1">
                                <a:latin typeface="Cambria Math"/>
                              </a:rPr>
                              <m:t>𝑟</m:t>
                            </m:r>
                          </m:e>
                        </m:d>
                      </m:e>
                      <m:sup>
                        <m:r>
                          <a:rPr lang="en-US" altLang="ko-KR" sz="1200" b="0" i="1">
                            <a:latin typeface="Cambria Math"/>
                          </a:rPr>
                          <m:t>𝑡</m:t>
                        </m:r>
                      </m:sup>
                    </m:sSup>
                  </m:oMath>
                </a14:m>
                <a:endParaRPr lang="en-US" altLang="ko-KR" sz="12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de-DE" altLang="ko-KR" sz="1200" b="0" i="1">
                        <a:latin typeface="Cambria Math"/>
                      </a:rPr>
                      <m:t>𝑟</m:t>
                    </m:r>
                    <m:r>
                      <a:rPr lang="de-DE" altLang="ko-KR" sz="1200" b="0" i="1">
                        <a:latin typeface="Cambria Math"/>
                      </a:rPr>
                      <m:t> </m:t>
                    </m:r>
                  </m:oMath>
                </a14:m>
                <a:r>
                  <a:rPr lang="de-DE" altLang="ko-KR" sz="1200" b="0" dirty="0"/>
                  <a:t> : the discount rate</a:t>
                </a:r>
              </a:p>
              <a:p>
                <a:pPr>
                  <a:lnSpc>
                    <a:spcPct val="150000"/>
                  </a:lnSpc>
                </a:pPr>
                <a:r>
                  <a:rPr lang="de-DE" altLang="ko-KR" sz="1200" b="0" dirty="0"/>
                  <a:t>Summing up these costs, the cost incurred by technology </a:t>
                </a:r>
                <a14:m>
                  <m:oMath xmlns:m="http://schemas.openxmlformats.org/officeDocument/2006/math">
                    <m:r>
                      <a:rPr lang="de-DE" altLang="ko-KR" sz="1200" b="0" i="1">
                        <a:latin typeface="Cambria Math"/>
                      </a:rPr>
                      <m:t>𝑖</m:t>
                    </m:r>
                  </m:oMath>
                </a14:m>
                <a:r>
                  <a:rPr lang="de-DE" altLang="ko-KR" sz="1200" b="0" dirty="0"/>
                  <a:t> at time </a:t>
                </a:r>
                <a14:m>
                  <m:oMath xmlns:m="http://schemas.openxmlformats.org/officeDocument/2006/math">
                    <m:r>
                      <a:rPr lang="de-DE" altLang="ko-KR" sz="1200" b="0" i="1">
                        <a:latin typeface="Cambria Math"/>
                      </a:rPr>
                      <m:t>𝑡</m:t>
                    </m:r>
                  </m:oMath>
                </a14:m>
                <a:r>
                  <a:rPr lang="de-DE" altLang="ko-KR" sz="1200" b="0" dirty="0"/>
                  <a:t> can be written as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ko-KR" altLang="ko-KR" sz="12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altLang="ko-KR" sz="1200" b="0" i="1">
                              <a:latin typeface="Cambria Math"/>
                            </a:rPr>
                            <m:t>𝑡</m:t>
                          </m:r>
                          <m:r>
                            <a:rPr lang="de-DE" altLang="ko-KR" sz="1200" b="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de-DE" altLang="ko-KR" sz="1200" b="0" i="1">
                              <a:latin typeface="Cambria Math"/>
                            </a:rPr>
                            <m:t>𝑇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ko-KR" altLang="ko-KR" sz="1200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altLang="ko-KR" sz="1200" b="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de-DE" altLang="ko-KR" sz="1200" b="0" i="1">
                                  <a:latin typeface="Cambria Math"/>
                                </a:rPr>
                                <m:t>∈</m:t>
                              </m:r>
                              <m:r>
                                <a:rPr lang="de-DE" altLang="ko-KR" sz="1200" b="0" i="1">
                                  <a:latin typeface="Cambria Math"/>
                                </a:rPr>
                                <m:t>𝐼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ko-KR" altLang="ko-KR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ko-KR" altLang="ko-KR" sz="12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ko-KR" altLang="ko-KR" sz="12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de-DE" altLang="ko-KR" sz="1200" b="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de-DE" altLang="ko-KR" sz="1200" b="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de-DE" altLang="ko-KR" sz="1200" b="0" i="1"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de-DE" altLang="ko-KR" sz="1200" b="0" i="1">
                                          <a:latin typeface="Cambria Math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ko-KR" altLang="ko-KR" sz="12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de-DE" altLang="ko-KR" sz="1200" b="0" i="1">
                                              <a:latin typeface="Cambria Math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de-DE" altLang="ko-KR" sz="1200" b="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de-DE" altLang="ko-KR" sz="1200" b="0" i="1"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ko-KR" altLang="ko-KR" sz="12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altLang="ko-KR" sz="1200" b="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e-DE" altLang="ko-KR" sz="1200" b="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de-DE" altLang="ko-KR" sz="1200" b="0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r>
                                    <a:rPr lang="de-DE" altLang="ko-KR" sz="1200" b="0" i="1">
                                      <a:latin typeface="Cambria Math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ko-KR" altLang="en-US" sz="1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12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ko-KR" sz="12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ko-KR" sz="12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ko-KR" sz="120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ko-KR" altLang="ko-KR" sz="1200" b="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ko-KR" sz="1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de-DE" altLang="ko-KR" sz="1200" b="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de-DE" altLang="ko-KR" sz="1200" b="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ko-KR" altLang="ko-KR" sz="1200" b="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de-DE" altLang="ko-KR" sz="1200" b="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altLang="ko-KR" sz="1200" b="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de-DE" altLang="ko-KR" sz="1200" b="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ko-KR" sz="1200" b="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ko-KR" sz="1200" b="0" dirty="0"/>
                  <a:t>    -   Note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2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de-DE" altLang="ko-KR" sz="1200" b="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de-DE" altLang="ko-KR" sz="1200" b="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𝑡</m:t>
                        </m:r>
                      </m:sup>
                    </m:sSubSup>
                    <m:sSubSup>
                      <m:sSubSupPr>
                        <m:ctrlPr>
                          <a:rPr lang="ko-KR" altLang="ko-KR" sz="12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sz="1200" b="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de-DE" altLang="ko-KR" sz="1200" b="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de-DE" altLang="ko-KR" sz="1200" b="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ko-KR" sz="1200" b="0" dirty="0"/>
                  <a:t> is an amount of main output per main input, thus the variable cost must be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>
                            <a:solidFill>
                              <a:srgbClr val="000000"/>
                            </a:solidFill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altLang="ko-KR" sz="1200">
                            <a:solidFill>
                              <a:srgbClr val="000000"/>
                            </a:solidFill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ko-KR" sz="1200">
                            <a:solidFill>
                              <a:srgbClr val="000000"/>
                            </a:solidFill>
                            <a:latin typeface="Cambria Math"/>
                          </a:rPr>
                          <m:t>𝑡</m:t>
                        </m:r>
                      </m:sup>
                    </m:sSubSup>
                    <m:d>
                      <m:dPr>
                        <m:ctrlPr>
                          <a:rPr lang="en-US" altLang="ko-KR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ko-KR" altLang="ko-KR" sz="12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2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de-DE" altLang="ko-KR" sz="1200" b="0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lang="de-DE" altLang="ko-KR" sz="1200" b="0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𝑡</m:t>
                            </m:r>
                          </m:sup>
                        </m:sSubSup>
                        <m:sSubSup>
                          <m:sSubSupPr>
                            <m:ctrlPr>
                              <a:rPr lang="ko-KR" altLang="ko-KR" sz="12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altLang="ko-KR" sz="1200" b="0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de-DE" altLang="ko-KR" sz="1200" b="0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lang="de-DE" altLang="ko-KR" sz="1200" b="0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𝑡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altLang="ko-KR" sz="1200" b="0" dirty="0"/>
                  <a:t>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b="0" dirty="0"/>
                  <a:t>     -    If you have a variable cost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1200">
                            <a:solidFill>
                              <a:srgbClr val="000000"/>
                            </a:solidFill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ko-KR" sz="1200">
                            <a:solidFill>
                              <a:srgbClr val="000000"/>
                            </a:solidFill>
                            <a:latin typeface="Cambria Math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ko-KR" sz="1200" b="0" dirty="0"/>
                  <a:t> for main input, </a:t>
                </a:r>
                <a:r>
                  <a:rPr lang="en-US" altLang="ko-KR" sz="1200" b="0" dirty="0" err="1"/>
                  <a:t>i.e</a:t>
                </a:r>
                <a:r>
                  <a:rPr lang="en-US" altLang="ko-KR" sz="1200" b="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1200">
                            <a:solidFill>
                              <a:srgbClr val="000000"/>
                            </a:solidFill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ko-KR" sz="1200">
                            <a:solidFill>
                              <a:srgbClr val="000000"/>
                            </a:solidFill>
                            <a:latin typeface="Cambria Math"/>
                          </a:rPr>
                          <m:t>𝑡</m:t>
                        </m:r>
                      </m:sup>
                    </m:sSubSup>
                    <m:sSubSup>
                      <m:sSubSupPr>
                        <m:ctrlPr>
                          <a:rPr lang="ko-KR" altLang="ko-KR" sz="12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sz="1200" b="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de-DE" altLang="ko-KR" sz="1200" b="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de-DE" altLang="ko-KR" sz="1200" b="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ko-KR" sz="1200" b="0" dirty="0"/>
                  <a:t>, then you change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>
                            <a:solidFill>
                              <a:srgbClr val="000000"/>
                            </a:solidFill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altLang="ko-KR" sz="1200">
                            <a:solidFill>
                              <a:srgbClr val="000000"/>
                            </a:solidFill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ko-KR" sz="1200">
                            <a:solidFill>
                              <a:srgbClr val="000000"/>
                            </a:solidFill>
                            <a:latin typeface="Cambria Math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ko-KR" sz="1200" b="0" dirty="0"/>
                  <a:t>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ko-KR" altLang="en-US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20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20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𝑡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altLang="ko-KR" sz="1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altLang="ko-KR" sz="1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altLang="ko-KR" sz="1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p>
                        </m:sSubSup>
                      </m:den>
                    </m:f>
                    <m:sSubSup>
                      <m:sSubSupPr>
                        <m:ctrlPr>
                          <a:rPr lang="ko-KR" alt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b="1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200">
                            <a:solidFill>
                              <a:srgbClr val="000000"/>
                            </a:solidFill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altLang="ko-KR" sz="1200">
                            <a:solidFill>
                              <a:srgbClr val="000000"/>
                            </a:solidFill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ko-KR" sz="1200">
                            <a:solidFill>
                              <a:srgbClr val="000000"/>
                            </a:solidFill>
                            <a:latin typeface="Cambria Math"/>
                          </a:rPr>
                          <m:t>𝑡</m:t>
                        </m:r>
                      </m:sup>
                    </m:sSubSup>
                  </m:oMath>
                </a14:m>
                <a:endParaRPr lang="en-US" altLang="ko-KR" sz="1200" b="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53983" y="1160890"/>
                <a:ext cx="8010525" cy="477661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E463F-3C21-4925-9D63-7FFCEC4373DE}" type="slidenum">
              <a:rPr lang="ko-KR" altLang="en-US" smtClean="0"/>
              <a:pPr>
                <a:defRPr/>
              </a:pPr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9822776"/>
      </p:ext>
    </p:extLst>
  </p:cSld>
  <p:clrMapOvr>
    <a:masterClrMapping/>
  </p:clrMapOvr>
</p:sld>
</file>

<file path=ppt/theme/theme1.xml><?xml version="1.0" encoding="utf-8"?>
<a:theme xmlns:a="http://schemas.openxmlformats.org/drawingml/2006/main" name="tp">
  <a:themeElements>
    <a:clrScheme name="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919191"/>
      </a:accent1>
      <a:accent2>
        <a:srgbClr val="FFFFFF"/>
      </a:accent2>
      <a:accent3>
        <a:srgbClr val="FFFFFF"/>
      </a:accent3>
      <a:accent4>
        <a:srgbClr val="000000"/>
      </a:accent4>
      <a:accent5>
        <a:srgbClr val="C7C7C7"/>
      </a:accent5>
      <a:accent6>
        <a:srgbClr val="E7E7E7"/>
      </a:accent6>
      <a:hlink>
        <a:srgbClr val="FFFFFF"/>
      </a:hlink>
      <a:folHlink>
        <a:srgbClr val="FFFFFF"/>
      </a:folHlink>
    </a:clrScheme>
    <a:fontScheme name="tp">
      <a:majorFont>
        <a:latin typeface="Arial"/>
        <a:ea typeface="돋움체"/>
        <a:cs typeface=""/>
      </a:majorFont>
      <a:minorFont>
        <a:latin typeface="Trebuchet MS"/>
        <a:ea typeface="돋움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p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p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p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p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p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p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p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b:\tp.ppt</Template>
  <TotalTime>40028</TotalTime>
  <Pages>40</Pages>
  <Words>13095</Words>
  <Application>Microsoft Office PowerPoint</Application>
  <PresentationFormat>A4 용지(210x297mm)</PresentationFormat>
  <Paragraphs>2067</Paragraphs>
  <Slides>77</Slides>
  <Notes>0</Notes>
  <HiddenSlides>1</HiddenSlides>
  <MMClips>0</MMClips>
  <ScaleCrop>false</ScaleCrop>
  <HeadingPairs>
    <vt:vector size="8" baseType="variant">
      <vt:variant>
        <vt:lpstr>사용한 글꼴</vt:lpstr>
      </vt:variant>
      <vt:variant>
        <vt:i4>19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77</vt:i4>
      </vt:variant>
    </vt:vector>
  </HeadingPairs>
  <TitlesOfParts>
    <vt:vector size="98" baseType="lpstr">
      <vt:lpstr>Monotype Sorts</vt:lpstr>
      <vt:lpstr>NimbusMonL-Regu</vt:lpstr>
      <vt:lpstr>NimbusRomNo9L-Medi</vt:lpstr>
      <vt:lpstr>NimbusRomNo9L-Regu</vt:lpstr>
      <vt:lpstr>SimSun</vt:lpstr>
      <vt:lpstr>굴림</vt:lpstr>
      <vt:lpstr>나눔고딕</vt:lpstr>
      <vt:lpstr>돋움</vt:lpstr>
      <vt:lpstr>돋움체</vt:lpstr>
      <vt:lpstr>바탕체</vt:lpstr>
      <vt:lpstr>한컴바탕</vt:lpstr>
      <vt:lpstr>Arial</vt:lpstr>
      <vt:lpstr>Cambria Math</vt:lpstr>
      <vt:lpstr>Consolas</vt:lpstr>
      <vt:lpstr>Courier New</vt:lpstr>
      <vt:lpstr>Times New Roman</vt:lpstr>
      <vt:lpstr>Trebuchet MS</vt:lpstr>
      <vt:lpstr>Wingdings</vt:lpstr>
      <vt:lpstr>맑은 고딕</vt:lpstr>
      <vt:lpstr>tp</vt:lpstr>
      <vt:lpstr>매크로 사용 워크시트</vt:lpstr>
      <vt:lpstr>협동과제(경성대) : 한국형 상향식 S/W시스템 개발 - BufEEE Manual v0.5   (Bottom-up model for Energy, Emission and Evaluation)   </vt:lpstr>
      <vt:lpstr>PowerPoint 프레젠테이션</vt:lpstr>
      <vt:lpstr>Overview : base year, model year, historic capacity, decision variable </vt:lpstr>
      <vt:lpstr>RES example : transportation</vt:lpstr>
      <vt:lpstr>RES example : normalization</vt:lpstr>
      <vt:lpstr>RES example : parameters(inventory data)</vt:lpstr>
      <vt:lpstr>LP formulation : notations</vt:lpstr>
      <vt:lpstr>LP formulation : flow conservation/demand constraint</vt:lpstr>
      <vt:lpstr>LP formulation : Objective Function</vt:lpstr>
      <vt:lpstr>LP formulation : (Basic LP)</vt:lpstr>
      <vt:lpstr>LP formulation : (Basic LP)</vt:lpstr>
      <vt:lpstr>LP formulation : (Basic LP) example</vt:lpstr>
      <vt:lpstr>LP formulation : technology with vintage</vt:lpstr>
      <vt:lpstr>LP formulation : vintage notation</vt:lpstr>
      <vt:lpstr>LP formulation : vintage notation</vt:lpstr>
      <vt:lpstr>LP formulation : (Basic LP with vintage)</vt:lpstr>
      <vt:lpstr>LP formulation : (Basic LP vi) example</vt:lpstr>
      <vt:lpstr>LP formulation : (Basic LP vi) example - normalization</vt:lpstr>
      <vt:lpstr>LP formulation : tr with multiple activities</vt:lpstr>
      <vt:lpstr>LP formulation : (Basic LP ma)</vt:lpstr>
      <vt:lpstr>LP formulation : (Basic LP ma) example</vt:lpstr>
      <vt:lpstr>LP formulation : (Basic LP)를 이용한 ma 표현</vt:lpstr>
      <vt:lpstr>LP formulation : (Basic LP ma) example</vt:lpstr>
      <vt:lpstr>LP formulation : vi with aging(optional)</vt:lpstr>
      <vt:lpstr>User Defined Constraint(UC) : decision variable</vt:lpstr>
      <vt:lpstr>User Defined Constraint(UC) : type1, type2, type3</vt:lpstr>
      <vt:lpstr>UC : all possible constraints with dummies</vt:lpstr>
      <vt:lpstr>PowerPoint 프레젠테이션</vt:lpstr>
      <vt:lpstr>시스템개발 : 상향식 SW 시스템 개발 방향</vt:lpstr>
      <vt:lpstr>System Development : new framework</vt:lpstr>
      <vt:lpstr>System Development : model/data/solution separation</vt:lpstr>
      <vt:lpstr>System Development : 3 BufEEE Systems</vt:lpstr>
      <vt:lpstr>System Development : 3 BufEEE Systems</vt:lpstr>
      <vt:lpstr>PowerPoint 프레젠테이션</vt:lpstr>
      <vt:lpstr>GAMS BufEEE</vt:lpstr>
      <vt:lpstr>LP formulation : (Basic LP vi)</vt:lpstr>
      <vt:lpstr>(Basic LP vi) gams coding</vt:lpstr>
      <vt:lpstr>(Basic LP vi) gams coding</vt:lpstr>
      <vt:lpstr>(Basic LP vi) gams coding</vt:lpstr>
      <vt:lpstr>(Basic LP vi) gams coding</vt:lpstr>
      <vt:lpstr>(Basic LP vi) gams coding</vt:lpstr>
      <vt:lpstr>UC (type1, yearly constraint)의 GAMS 구현</vt:lpstr>
      <vt:lpstr>UC (type1, yearly constraint)의 GAMS 구현</vt:lpstr>
      <vt:lpstr>UC (type2, cumulative constraint)의 GAMS 구현</vt:lpstr>
      <vt:lpstr>UC (type3, time series)의 GAMS 구현</vt:lpstr>
      <vt:lpstr>UC (type3, time series)의 GAMS 구현</vt:lpstr>
      <vt:lpstr>UC (type3, time series)의 GAMS 구현</vt:lpstr>
      <vt:lpstr>UC (type3, time series)의 GAMS 구현</vt:lpstr>
      <vt:lpstr>PowerPoint 프레젠테이션</vt:lpstr>
      <vt:lpstr>Excel BufEEE :입력1</vt:lpstr>
      <vt:lpstr>Excel BufEEE :입력2</vt:lpstr>
      <vt:lpstr>Excel BufEEE UI</vt:lpstr>
      <vt:lpstr>lpsolve setup for EXCEL vba</vt:lpstr>
      <vt:lpstr>제약식의 입력 : type 1(yearly)</vt:lpstr>
      <vt:lpstr>제약식의 입력 : type 3(time series)</vt:lpstr>
      <vt:lpstr>제약식의 입력 : type 3(time series)</vt:lpstr>
      <vt:lpstr>제약식의 입력 : type 3(time series)</vt:lpstr>
      <vt:lpstr>PowerPoint 프레젠테이션</vt:lpstr>
      <vt:lpstr>시스템개발 : Web App 개발 개념도</vt:lpstr>
      <vt:lpstr>시스템개발 : SW System/UI 개발 방법론</vt:lpstr>
      <vt:lpstr>시스템개발 : RES/에너지 폼 UI</vt:lpstr>
      <vt:lpstr>시스템개발 : Dummy variable의 JSON 표현</vt:lpstr>
      <vt:lpstr>시스템개발 :  KaTeX를 통한 LP 수식의 구현</vt:lpstr>
      <vt:lpstr>시스템개발 : d3를 이용한 output viewer구현</vt:lpstr>
      <vt:lpstr>PowerPoint 프레젠테이션</vt:lpstr>
      <vt:lpstr>GAMS-python-Excel 연동</vt:lpstr>
      <vt:lpstr>installs</vt:lpstr>
      <vt:lpstr>excel에서 xlwings run</vt:lpstr>
      <vt:lpstr>xlwings에서 function 및 sub 만들기</vt:lpstr>
      <vt:lpstr>python과 GAMS의 연동</vt:lpstr>
      <vt:lpstr>python에서 sub를 이용하여 실행하는 방법(model/data separation)</vt:lpstr>
      <vt:lpstr>LP formulation : (Basic LP vi)</vt:lpstr>
      <vt:lpstr>python에서 __main__을 이용하여 실행하는 방법(model/data separation)</vt:lpstr>
      <vt:lpstr>xlwings와 worksheet</vt:lpstr>
      <vt:lpstr>xlwings와 GAMS python</vt:lpstr>
      <vt:lpstr>GAMS model/data로 부터 python에서 읽어오기</vt:lpstr>
      <vt:lpstr>GAMS python에서 Excel에 write하기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통신망 설계 및 운용</dc:title>
  <dc:creator>chung Y.J</dc:creator>
  <cp:lastModifiedBy>kim</cp:lastModifiedBy>
  <cp:revision>577</cp:revision>
  <cp:lastPrinted>2017-06-20T02:45:07Z</cp:lastPrinted>
  <dcterms:created xsi:type="dcterms:W3CDTF">1996-03-25T18:49:56Z</dcterms:created>
  <dcterms:modified xsi:type="dcterms:W3CDTF">2017-08-02T06:22:01Z</dcterms:modified>
</cp:coreProperties>
</file>